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notesSlides/notesSlide1.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3" r:id="rId1"/>
    <p:sldMasterId id="2147483718" r:id="rId2"/>
  </p:sldMasterIdLst>
  <p:notesMasterIdLst>
    <p:notesMasterId r:id="rId16"/>
  </p:notesMasterIdLst>
  <p:handoutMasterIdLst>
    <p:handoutMasterId r:id="rId17"/>
  </p:handoutMasterIdLst>
  <p:sldIdLst>
    <p:sldId id="350" r:id="rId3"/>
    <p:sldId id="351" r:id="rId4"/>
    <p:sldId id="367" r:id="rId5"/>
    <p:sldId id="365" r:id="rId6"/>
    <p:sldId id="355" r:id="rId7"/>
    <p:sldId id="356" r:id="rId8"/>
    <p:sldId id="357" r:id="rId9"/>
    <p:sldId id="358" r:id="rId10"/>
    <p:sldId id="359" r:id="rId11"/>
    <p:sldId id="360" r:id="rId12"/>
    <p:sldId id="366" r:id="rId13"/>
    <p:sldId id="362" r:id="rId14"/>
    <p:sldId id="363" r:id="rId15"/>
  </p:sldIdLst>
  <p:sldSz cx="12188825" cy="6858000"/>
  <p:notesSz cx="6858000" cy="9144000"/>
  <p:custDataLst>
    <p:tags r:id="rId18"/>
  </p:custDataLst>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95959"/>
    <a:srgbClr val="FFE497"/>
    <a:srgbClr val="FFE18B"/>
    <a:srgbClr val="FFDA71"/>
    <a:srgbClr val="FFD253"/>
    <a:srgbClr val="FFBE00"/>
    <a:srgbClr val="FCFCFC"/>
    <a:srgbClr val="FBFBFB"/>
    <a:srgbClr val="8CC600"/>
    <a:srgbClr val="DCDCD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545" autoAdjust="0"/>
    <p:restoredTop sz="92090" autoAdjust="0"/>
  </p:normalViewPr>
  <p:slideViewPr>
    <p:cSldViewPr snapToGrid="0">
      <p:cViewPr varScale="1">
        <p:scale>
          <a:sx n="96" d="100"/>
          <a:sy n="96" d="100"/>
        </p:scale>
        <p:origin x="-108" y="-300"/>
      </p:cViewPr>
      <p:guideLst>
        <p:guide orient="horz" pos="144"/>
        <p:guide orient="horz" pos="1241"/>
        <p:guide orient="horz" pos="4188"/>
        <p:guide orient="horz" pos="922"/>
        <p:guide orient="horz" pos="3948"/>
        <p:guide orient="horz" pos="4319"/>
        <p:guide orient="horz" pos="1068"/>
        <p:guide pos="327"/>
        <p:guide pos="7350"/>
      </p:guideLst>
    </p:cSldViewPr>
  </p:slideViewPr>
  <p:notesTextViewPr>
    <p:cViewPr>
      <p:scale>
        <a:sx n="100" d="100"/>
        <a:sy n="100" d="100"/>
      </p:scale>
      <p:origin x="0" y="0"/>
    </p:cViewPr>
  </p:notesTextViewPr>
  <p:sorterViewPr>
    <p:cViewPr>
      <p:scale>
        <a:sx n="100" d="100"/>
        <a:sy n="100" d="100"/>
      </p:scale>
      <p:origin x="0" y="0"/>
    </p:cViewPr>
  </p:sorterViewPr>
  <p:notesViewPr>
    <p:cSldViewPr snapToGrid="0" showGuides="1">
      <p:cViewPr varScale="1">
        <p:scale>
          <a:sx n="80" d="100"/>
          <a:sy n="80" d="100"/>
        </p:scale>
        <p:origin x="-3174" y="-7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tags" Target="tags/tag1.xml"/><Relationship Id="rId3" Type="http://schemas.openxmlformats.org/officeDocument/2006/relationships/slide" Target="slides/slide1.xml"/><Relationship Id="rId21"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handoutMaster" Target="handoutMasters/handoutMaster1.xml"/><Relationship Id="rId2" Type="http://schemas.openxmlformats.org/officeDocument/2006/relationships/slideMaster" Target="slideMasters/slideMaster2.xml"/><Relationship Id="rId16" Type="http://schemas.openxmlformats.org/officeDocument/2006/relationships/notesMaster" Target="notesMasters/notesMaster1.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10" Type="http://schemas.openxmlformats.org/officeDocument/2006/relationships/slide" Target="slides/slide8.xml"/><Relationship Id="rId19"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9.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C3F5198-D814-4F07-A84F-942E63C84983}" type="datetimeFigureOut">
              <a:rPr lang="en-US" smtClean="0">
                <a:latin typeface="Segoe UI" pitchFamily="34" charset="0"/>
              </a:rPr>
              <a:pPr/>
              <a:t>12/9/2011</a:t>
            </a:fld>
            <a:endParaRPr lang="en-US" dirty="0">
              <a:latin typeface="Segoe UI"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r>
              <a:rPr lang="en-US" sz="500" dirty="0" smtClean="0">
                <a:solidFill>
                  <a:srgbClr val="000000"/>
                </a:solidFill>
                <a:latin typeface="Segoe UI" pitchFamily="34" charset="0"/>
              </a:rPr>
              <a:t>© 2011 Microsoft Corporation. All rights reserved. Microsoft, Windows, Windows Vista and other product names are or may be registered trademarks and/or trademarks in the U.S. and/or other countries.</a:t>
            </a:r>
          </a:p>
          <a:p>
            <a:r>
              <a:rPr lang="en-US" sz="500"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smtClean="0">
                <a:solidFill>
                  <a:srgbClr val="000000"/>
                </a:solidFill>
                <a:latin typeface="Segoe UI" pitchFamily="34" charset="0"/>
              </a:rPr>
            </a:br>
            <a:r>
              <a:rPr lang="en-US" sz="500" dirty="0" smtClean="0">
                <a:solidFill>
                  <a:srgbClr val="000000"/>
                </a:solidFill>
                <a:latin typeface="Segoe UI" pitchFamily="34" charset="0"/>
              </a:rPr>
              <a:t>MICROSOFT MAKES NO WARRANTIES, EXPRESS, IMPLIED OR STATUTORY, AS TO THE INFORMATION IN THIS PRESENTATION.</a:t>
            </a: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Segoe UI" pitchFamily="34" charset="0"/>
              </a:rPr>
              <a:pPr/>
              <a:t>‹#›</a:t>
            </a:fld>
            <a:endParaRPr lang="en-US" dirty="0">
              <a:latin typeface="Segoe UI" pitchFamily="34" charset="0"/>
            </a:endParaRPr>
          </a:p>
        </p:txBody>
      </p:sp>
    </p:spTree>
    <p:extLst>
      <p:ext uri="{BB962C8B-B14F-4D97-AF65-F5344CB8AC3E}">
        <p14:creationId xmlns:p14="http://schemas.microsoft.com/office/powerpoint/2010/main" val="282901638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7C3FBCD4-166E-446F-AF18-7D4A0CF9AEF6}" type="datetimeFigureOut">
              <a:rPr lang="en-US" smtClean="0"/>
              <a:pPr/>
              <a:t>12/9/2011</a:t>
            </a:fld>
            <a:endParaRPr lang="en-US" dirty="0"/>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685213"/>
            <a:ext cx="6172200" cy="457200"/>
          </a:xfrm>
          <a:prstGeom prst="rect">
            <a:avLst/>
          </a:prstGeom>
        </p:spPr>
        <p:txBody>
          <a:bodyPr vert="horz" lIns="91440" tIns="45720" rIns="91440" bIns="45720" rtlCol="0" anchor="b"/>
          <a:lstStyle>
            <a:lvl1pPr algn="l">
              <a:defRPr sz="500">
                <a:latin typeface="Segoe" pitchFamily="34" charset="0"/>
              </a:defRPr>
            </a:lvl1pPr>
          </a:lstStyle>
          <a:p>
            <a:r>
              <a:rPr lang="en-US" dirty="0" smtClean="0">
                <a:solidFill>
                  <a:srgbClr val="000000"/>
                </a:solidFill>
                <a:latin typeface="Segoe UI" pitchFamily="34" charset="0"/>
              </a:rPr>
              <a:t>© 2011 Microsoft Corporation. All rights reserved. Microsoft, Windows, Windows Vista and other product names are or may be registered trademarks and/or trademarks in the U.S. and/or other countries.</a:t>
            </a:r>
          </a:p>
          <a:p>
            <a:r>
              <a:rPr lang="en-US"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smtClean="0">
                <a:solidFill>
                  <a:srgbClr val="000000"/>
                </a:solidFill>
                <a:latin typeface="Segoe UI" pitchFamily="34" charset="0"/>
              </a:rPr>
            </a:br>
            <a:r>
              <a:rPr lang="en-US" dirty="0" smtClean="0">
                <a:solidFill>
                  <a:srgbClr val="000000"/>
                </a:solidFill>
                <a:latin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Segoe UI" pitchFamily="34" charset="0"/>
              </a:defRPr>
            </a:lvl1pPr>
          </a:lstStyle>
          <a:p>
            <a:fld id="{8B263312-38AA-4E1E-B2B5-0F8F122B24FE}" type="slidenum">
              <a:rPr lang="en-US" smtClean="0"/>
              <a:pPr/>
              <a:t>‹#›</a:t>
            </a:fld>
            <a:endParaRPr lang="en-US" dirty="0"/>
          </a:p>
        </p:txBody>
      </p:sp>
    </p:spTree>
    <p:extLst>
      <p:ext uri="{BB962C8B-B14F-4D97-AF65-F5344CB8AC3E}">
        <p14:creationId xmlns:p14="http://schemas.microsoft.com/office/powerpoint/2010/main" val="3124071592"/>
      </p:ext>
    </p:extLst>
  </p:cSld>
  <p:clrMap bg1="lt1" tx1="dk1" bg2="lt2" tx2="dk2" accent1="accent1" accent2="accent2" accent3="accent3" accent4="accent4" accent5="accent5" accent6="accent6" hlink="hlink" folHlink="folHlink"/>
  <p:notesStyle>
    <a:lvl1pPr marL="0" algn="l" defTabSz="914363" rtl="0" eaLnBrk="1" latinLnBrk="0" hangingPunct="1">
      <a:lnSpc>
        <a:spcPct val="90000"/>
      </a:lnSpc>
      <a:spcAft>
        <a:spcPts val="333"/>
      </a:spcAft>
      <a:defRPr sz="900" kern="1200">
        <a:solidFill>
          <a:schemeClr val="tx1"/>
        </a:solidFill>
        <a:latin typeface="Segoe UI"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UI"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UI"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Scenario: </a:t>
            </a:r>
          </a:p>
          <a:p>
            <a:r>
              <a:rPr lang="en-US" dirty="0" smtClean="0"/>
              <a:t> - I know I need a bunch of data</a:t>
            </a:r>
            <a:r>
              <a:rPr lang="en-US" baseline="0" dirty="0" smtClean="0"/>
              <a:t> for an application or a report or presentation</a:t>
            </a:r>
          </a:p>
          <a:p>
            <a:r>
              <a:rPr lang="en-US" baseline="0" dirty="0" smtClean="0"/>
              <a:t> - I know what data I need, but not where to find it. Do I search on Bing? If I do, I get many results, how do I know which I trust?</a:t>
            </a:r>
          </a:p>
          <a:p>
            <a:r>
              <a:rPr lang="en-US" baseline="0" dirty="0" smtClean="0"/>
              <a:t> - Once I find a data provider for each of the types of data I’m looking for</a:t>
            </a:r>
          </a:p>
          <a:p>
            <a:r>
              <a:rPr lang="en-US" baseline="0" dirty="0" smtClean="0"/>
              <a:t>	- schema discrepancies between providers (some provide a web service, some an excel spreadsheet, or even a csv file)</a:t>
            </a:r>
          </a:p>
          <a:p>
            <a:r>
              <a:rPr lang="en-US" baseline="0" dirty="0" smtClean="0"/>
              <a:t>	- If they give me something other than a web service, how will I host the data so my application can access it?</a:t>
            </a:r>
          </a:p>
          <a:p>
            <a:r>
              <a:rPr lang="en-US" baseline="0" dirty="0" smtClean="0"/>
              <a:t>	- In many cases I’m using numerous datasets and I want to be able to join them and query across them. Do the properties match? Does one offer </a:t>
            </a:r>
            <a:r>
              <a:rPr lang="en-US" baseline="0" dirty="0" err="1" smtClean="0"/>
              <a:t>lat</a:t>
            </a:r>
            <a:r>
              <a:rPr lang="en-US" baseline="0" dirty="0" smtClean="0"/>
              <a:t>/long while 	the other offers only zip code?</a:t>
            </a:r>
          </a:p>
          <a:p>
            <a:r>
              <a:rPr lang="en-US" baseline="0" dirty="0" smtClean="0"/>
              <a:t>	- How do I pay for the data? (Credit Card? PO? Do I get a separate invoice from each provider?)</a:t>
            </a:r>
          </a:p>
          <a:p>
            <a:endParaRPr lang="en-US" baseline="0" dirty="0" smtClean="0"/>
          </a:p>
          <a:p>
            <a:r>
              <a:rPr lang="en-US" baseline="0" dirty="0" smtClean="0"/>
              <a:t>If we take the example of building a site selection application for businesses, I might be looking for Consumer spending data, Real Estate Values and Climate information, that’s already 3 different datasets from 3 different companies that I need to deal with. </a:t>
            </a:r>
          </a:p>
          <a:p>
            <a:r>
              <a:rPr lang="en-US" baseline="0" dirty="0" smtClean="0"/>
              <a:t>		</a:t>
            </a:r>
          </a:p>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2</a:t>
            </a:fld>
            <a:endParaRPr lang="en-US" dirty="0"/>
          </a:p>
        </p:txBody>
      </p:sp>
    </p:spTree>
    <p:extLst>
      <p:ext uri="{BB962C8B-B14F-4D97-AF65-F5344CB8AC3E}">
        <p14:creationId xmlns:p14="http://schemas.microsoft.com/office/powerpoint/2010/main" val="3537150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a:t>
            </a:fld>
            <a:endParaRPr lang="en-US" dirty="0"/>
          </a:p>
        </p:txBody>
      </p:sp>
    </p:spTree>
    <p:extLst>
      <p:ext uri="{BB962C8B-B14F-4D97-AF65-F5344CB8AC3E}">
        <p14:creationId xmlns:p14="http://schemas.microsoft.com/office/powerpoint/2010/main" val="37249982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As a Content Provider,</a:t>
            </a:r>
            <a:r>
              <a:rPr lang="en-US" baseline="0" dirty="0" smtClean="0"/>
              <a:t> </a:t>
            </a:r>
            <a:r>
              <a:rPr lang="en-US" dirty="0" smtClean="0"/>
              <a:t>You choose! You own the data, and own storing</a:t>
            </a:r>
            <a:r>
              <a:rPr lang="en-US" baseline="0" dirty="0" smtClean="0"/>
              <a:t> the data. Where ever the data is stored, it must be able to meet the </a:t>
            </a:r>
            <a:r>
              <a:rPr lang="en-US" baseline="0" dirty="0" err="1" smtClean="0"/>
              <a:t>the</a:t>
            </a:r>
            <a:r>
              <a:rPr lang="en-US" baseline="0" dirty="0" smtClean="0"/>
              <a:t> Windows Azure Marketplace for Data SLAs for availability and performance. </a:t>
            </a:r>
          </a:p>
          <a:p>
            <a:pPr marL="171450" indent="-171450">
              <a:buFontTx/>
              <a:buChar char="-"/>
            </a:pPr>
            <a:r>
              <a:rPr lang="en-US" baseline="0" dirty="0" smtClean="0"/>
              <a:t>You choose the price, the terms of use – we will provide insight and expertise into what the commonly used terms of use etc. are and what customers are looking for in a data offering. </a:t>
            </a:r>
          </a:p>
          <a:p>
            <a:pPr marL="171450" indent="-171450">
              <a:buFontTx/>
              <a:buChar char="-"/>
            </a:pPr>
            <a:r>
              <a:rPr lang="en-US" baseline="0" dirty="0" smtClean="0"/>
              <a:t>the Windows Azure Marketplace for Data  is basically just a broker for you, bringing your offerings to a wide range of customers who are looking to purchase data.</a:t>
            </a:r>
            <a:endParaRPr lang="en-US" dirty="0" smtClean="0"/>
          </a:p>
        </p:txBody>
      </p:sp>
      <p:sp>
        <p:nvSpPr>
          <p:cNvPr id="4" name="Slide Number Placeholder 3"/>
          <p:cNvSpPr>
            <a:spLocks noGrp="1"/>
          </p:cNvSpPr>
          <p:nvPr>
            <p:ph type="sldNum" sz="quarter" idx="10"/>
          </p:nvPr>
        </p:nvSpPr>
        <p:spPr/>
        <p:txBody>
          <a:bodyPr/>
          <a:lstStyle/>
          <a:p>
            <a:fld id="{82AABF77-E2E4-44CA-BA5C-65E132CF08D8}" type="slidenum">
              <a:rPr lang="en-US" smtClean="0"/>
              <a:pPr/>
              <a:t>12</a:t>
            </a:fld>
            <a:endParaRPr lang="en-US" dirty="0"/>
          </a:p>
        </p:txBody>
      </p:sp>
    </p:spTree>
    <p:extLst>
      <p:ext uri="{BB962C8B-B14F-4D97-AF65-F5344CB8AC3E}">
        <p14:creationId xmlns:p14="http://schemas.microsoft.com/office/powerpoint/2010/main" val="7436260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Scenario: </a:t>
            </a:r>
          </a:p>
          <a:p>
            <a:r>
              <a:rPr lang="en-US" dirty="0" smtClean="0"/>
              <a:t> - I know I need a bunch of data</a:t>
            </a:r>
            <a:r>
              <a:rPr lang="en-US" baseline="0" dirty="0" smtClean="0"/>
              <a:t> for an application or a report or presentation</a:t>
            </a:r>
          </a:p>
          <a:p>
            <a:r>
              <a:rPr lang="en-US" baseline="0" dirty="0" smtClean="0"/>
              <a:t> - I know what data I need, but not where to find it. Do I search on Bing? If I do, I get many results, how do I know which I trust?</a:t>
            </a:r>
          </a:p>
          <a:p>
            <a:r>
              <a:rPr lang="en-US" baseline="0" dirty="0" smtClean="0"/>
              <a:t> - Once I find a data provider for each of the types of data I’m looking for</a:t>
            </a:r>
          </a:p>
          <a:p>
            <a:r>
              <a:rPr lang="en-US" baseline="0" dirty="0" smtClean="0"/>
              <a:t>	- schema discrepancies between providers (some provide a web service, some an excel spreadsheet, or even a csv file)</a:t>
            </a:r>
          </a:p>
          <a:p>
            <a:r>
              <a:rPr lang="en-US" baseline="0" dirty="0" smtClean="0"/>
              <a:t>	- If they give me something other than a web service, how will I host the data so my application can access it?</a:t>
            </a:r>
          </a:p>
          <a:p>
            <a:r>
              <a:rPr lang="en-US" baseline="0" dirty="0" smtClean="0"/>
              <a:t>	- In many cases I’m using numerous datasets and I want to be able to join them and query across them. Do the properties match? Does one offer </a:t>
            </a:r>
            <a:r>
              <a:rPr lang="en-US" baseline="0" dirty="0" err="1" smtClean="0"/>
              <a:t>lat</a:t>
            </a:r>
            <a:r>
              <a:rPr lang="en-US" baseline="0" dirty="0" smtClean="0"/>
              <a:t>/long while 	the other offers only zip code?</a:t>
            </a:r>
          </a:p>
          <a:p>
            <a:r>
              <a:rPr lang="en-US" baseline="0" dirty="0" smtClean="0"/>
              <a:t>	- How do I pay for the data? (Credit Card? PO? Do I get a separate invoice from each provider?)</a:t>
            </a:r>
          </a:p>
          <a:p>
            <a:endParaRPr lang="en-US" baseline="0" dirty="0" smtClean="0"/>
          </a:p>
          <a:p>
            <a:r>
              <a:rPr lang="en-US" baseline="0" dirty="0" smtClean="0"/>
              <a:t>If we take the example of building a site selection application for businesses, I might be looking for Consumer spending data, Real Estate Values and Climate information, that’s already 3 different datasets from 3 different companies that I need to deal with. </a:t>
            </a:r>
          </a:p>
          <a:p>
            <a:r>
              <a:rPr lang="en-US" baseline="0" dirty="0" smtClean="0"/>
              <a:t>		</a:t>
            </a:r>
          </a:p>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3</a:t>
            </a:fld>
            <a:endParaRPr lang="en-US" dirty="0"/>
          </a:p>
        </p:txBody>
      </p:sp>
    </p:spTree>
    <p:extLst>
      <p:ext uri="{BB962C8B-B14F-4D97-AF65-F5344CB8AC3E}">
        <p14:creationId xmlns:p14="http://schemas.microsoft.com/office/powerpoint/2010/main" val="3537150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a:t>
            </a:r>
            <a:r>
              <a:rPr lang="en-US" baseline="0" dirty="0" smtClean="0"/>
              <a:t> what does the Windows Azure Marketplace for Data  give me?</a:t>
            </a:r>
          </a:p>
          <a:p>
            <a:r>
              <a:rPr lang="en-US" baseline="0" dirty="0" smtClean="0"/>
              <a:t> - As ISV, </a:t>
            </a:r>
            <a:r>
              <a:rPr lang="en-US" baseline="0" dirty="0" err="1" smtClean="0"/>
              <a:t>Dev</a:t>
            </a:r>
            <a:r>
              <a:rPr lang="en-US" baseline="0" dirty="0" smtClean="0"/>
              <a:t> or Information Worker</a:t>
            </a:r>
          </a:p>
          <a:p>
            <a:r>
              <a:rPr lang="en-US" baseline="0" dirty="0" smtClean="0"/>
              <a:t>	- Single point</a:t>
            </a:r>
          </a:p>
          <a:p>
            <a:r>
              <a:rPr lang="en-US" baseline="0" dirty="0" smtClean="0"/>
              <a:t>	- Easy discovery</a:t>
            </a:r>
          </a:p>
          <a:p>
            <a:r>
              <a:rPr lang="en-US" baseline="0" dirty="0" smtClean="0"/>
              <a:t>	- 1 Billing relationship</a:t>
            </a:r>
          </a:p>
          <a:p>
            <a:r>
              <a:rPr lang="en-US" baseline="0" dirty="0" smtClean="0"/>
              <a:t>	- Flexible Price – pay as you grow</a:t>
            </a:r>
          </a:p>
          <a:p>
            <a:r>
              <a:rPr lang="en-US" baseline="0" dirty="0" smtClean="0"/>
              <a:t> - An Information Worker</a:t>
            </a:r>
          </a:p>
          <a:p>
            <a:r>
              <a:rPr lang="en-US" baseline="0" dirty="0" smtClean="0"/>
              <a:t>	- Easy access to the data in the apps I already use (Office, Dynamics, etc.)</a:t>
            </a:r>
          </a:p>
          <a:p>
            <a:r>
              <a:rPr lang="en-US" baseline="0" dirty="0" smtClean="0"/>
              <a:t> - As </a:t>
            </a:r>
            <a:r>
              <a:rPr lang="en-US" baseline="0" dirty="0" err="1" smtClean="0"/>
              <a:t>Dev</a:t>
            </a:r>
            <a:r>
              <a:rPr lang="en-US" baseline="0" dirty="0" smtClean="0"/>
              <a:t>	</a:t>
            </a:r>
          </a:p>
          <a:p>
            <a:r>
              <a:rPr lang="en-US" baseline="0" dirty="0" smtClean="0"/>
              <a:t>	- </a:t>
            </a:r>
            <a:r>
              <a:rPr lang="en-US" baseline="0" dirty="0" err="1" smtClean="0"/>
              <a:t>OData</a:t>
            </a:r>
            <a:r>
              <a:rPr lang="en-US" baseline="0" dirty="0" smtClean="0"/>
              <a:t> – Uniform APIs with a large ecosystem of tools, libraries, etc.</a:t>
            </a:r>
          </a:p>
          <a:p>
            <a:r>
              <a:rPr lang="en-US" baseline="0" dirty="0" smtClean="0"/>
              <a:t> - As a Content Provider</a:t>
            </a:r>
          </a:p>
          <a:p>
            <a:r>
              <a:rPr lang="en-US" baseline="0" dirty="0" smtClean="0"/>
              <a:t>	- I have valuable data I want to sell</a:t>
            </a:r>
          </a:p>
          <a:p>
            <a:r>
              <a:rPr lang="en-US" baseline="0" dirty="0" smtClean="0"/>
              <a:t>	- the Windows Azure Marketplace for Data  gives me an opportunity to access something that would have taken me years to build. </a:t>
            </a:r>
          </a:p>
          <a:p>
            <a:r>
              <a:rPr lang="en-US" baseline="0" dirty="0" smtClean="0"/>
              <a:t>	- Global reach (My data shows up for sale in Office)</a:t>
            </a:r>
          </a:p>
          <a:p>
            <a:r>
              <a:rPr lang="en-US" baseline="0" dirty="0" smtClean="0"/>
              <a:t>	- Easy Onboarding to get myself setup</a:t>
            </a:r>
          </a:p>
          <a:p>
            <a:r>
              <a:rPr lang="en-US" baseline="0" dirty="0" smtClean="0"/>
              <a:t>	- Security &amp; Authorization – my data is only accessible by my customers after purchase</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dirty="0"/>
          </a:p>
        </p:txBody>
      </p:sp>
    </p:spTree>
    <p:extLst>
      <p:ext uri="{BB962C8B-B14F-4D97-AF65-F5344CB8AC3E}">
        <p14:creationId xmlns:p14="http://schemas.microsoft.com/office/powerpoint/2010/main" val="32873926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Many Content Providers were announced at PDC10 most with a number of great, interesting data offerings available, and many more are on the way. </a:t>
            </a:r>
          </a:p>
          <a:p>
            <a:endParaRPr lang="en-US" dirty="0" smtClean="0"/>
          </a:p>
          <a:p>
            <a:r>
              <a:rPr lang="en-US" dirty="0" smtClean="0"/>
              <a:t>We also announced a number of Partners who are building on top the Windows Azure Marketplace for Data  and making the Windows Azure Marketplace for Data  natively accessible through their applications. </a:t>
            </a:r>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5</a:t>
            </a:fld>
            <a:endParaRPr lang="en-US" dirty="0"/>
          </a:p>
        </p:txBody>
      </p:sp>
    </p:spTree>
    <p:extLst>
      <p:ext uri="{BB962C8B-B14F-4D97-AF65-F5344CB8AC3E}">
        <p14:creationId xmlns:p14="http://schemas.microsoft.com/office/powerpoint/2010/main" val="954410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Demo – Marketplace</a:t>
            </a:r>
          </a:p>
          <a:p>
            <a:r>
              <a:rPr lang="en-US" baseline="0" dirty="0" smtClean="0"/>
              <a:t> </a:t>
            </a:r>
          </a:p>
          <a:p>
            <a:r>
              <a:rPr lang="en-US" baseline="0" dirty="0" smtClean="0"/>
              <a:t>Starting point: https://marketplace.windowsazure.com </a:t>
            </a:r>
          </a:p>
          <a:p>
            <a:r>
              <a:rPr lang="en-US" baseline="0" dirty="0" smtClean="0"/>
              <a:t>View Available offerings, purchase &amp; consume data</a:t>
            </a:r>
          </a:p>
          <a:p>
            <a:endParaRPr lang="en-US" baseline="0" dirty="0" smtClean="0"/>
          </a:p>
          <a:p>
            <a:pPr marL="171450" indent="-171450">
              <a:buFontTx/>
              <a:buChar char="-"/>
            </a:pPr>
            <a:r>
              <a:rPr lang="en-US" baseline="0" dirty="0" smtClean="0"/>
              <a:t>If I click on Browse, click into Data.gov</a:t>
            </a:r>
          </a:p>
          <a:p>
            <a:pPr marL="455375" lvl="1" indent="-171450">
              <a:buFontTx/>
              <a:buChar char="-"/>
            </a:pPr>
            <a:r>
              <a:rPr lang="en-US" baseline="0" dirty="0" smtClean="0"/>
              <a:t>Interactive Visualizations</a:t>
            </a:r>
          </a:p>
          <a:p>
            <a:pPr marL="455375" lvl="1" indent="-171450">
              <a:buFontTx/>
              <a:buChar char="-"/>
            </a:pPr>
            <a:r>
              <a:rPr lang="en-US" baseline="0" dirty="0" smtClean="0"/>
              <a:t>Sample Images</a:t>
            </a:r>
          </a:p>
          <a:p>
            <a:pPr marL="455375" lvl="1" indent="-171450">
              <a:buFontTx/>
              <a:buChar char="-"/>
            </a:pPr>
            <a:r>
              <a:rPr lang="en-US" baseline="0" dirty="0" smtClean="0"/>
              <a:t>Details</a:t>
            </a:r>
          </a:p>
          <a:p>
            <a:pPr marL="283925" lvl="1" indent="0">
              <a:buFontTx/>
              <a:buNone/>
            </a:pPr>
            <a:endParaRPr lang="en-US" baseline="0" dirty="0" smtClean="0"/>
          </a:p>
          <a:p>
            <a:pPr marL="171450" lvl="0" indent="-171450">
              <a:buFontTx/>
              <a:buChar char="-"/>
            </a:pPr>
            <a:r>
              <a:rPr lang="en-US" baseline="0" dirty="0" smtClean="0"/>
              <a:t>We’re going to build a website that let’s me view current &amp; previous game scores for my favorite NFL teams. </a:t>
            </a:r>
          </a:p>
          <a:p>
            <a:pPr marL="171450" indent="-171450">
              <a:buFontTx/>
              <a:buChar char="-"/>
            </a:pPr>
            <a:r>
              <a:rPr lang="en-US" baseline="0" dirty="0" smtClean="0"/>
              <a:t>Search for “NFL” (if you’d like to use a free dataset, you can create a different scenario around the data.gov free data, search for “Data.gov”) </a:t>
            </a:r>
          </a:p>
          <a:p>
            <a:pPr marL="171450" indent="-171450">
              <a:buFontTx/>
              <a:buChar char="-"/>
            </a:pPr>
            <a:r>
              <a:rPr lang="en-US" baseline="0" dirty="0" smtClean="0"/>
              <a:t>Click on the first data offering</a:t>
            </a:r>
          </a:p>
          <a:p>
            <a:pPr marL="455375" lvl="1" indent="-171450">
              <a:buFontTx/>
              <a:buChar char="-"/>
            </a:pPr>
            <a:r>
              <a:rPr lang="en-US" baseline="0" dirty="0" smtClean="0"/>
              <a:t>Is this the right dataset for our application, look into details – it doesn’t look like it has what I need, but I think I saw a Live Scores data offering back in our search results. </a:t>
            </a:r>
          </a:p>
          <a:p>
            <a:pPr marL="455375" lvl="1" indent="-171450">
              <a:buFontTx/>
              <a:buChar char="-"/>
            </a:pPr>
            <a:r>
              <a:rPr lang="en-US" baseline="0" dirty="0" smtClean="0"/>
              <a:t>Explore the Live Scores data offering – open in Service Explorer which allows me to formulate queries and see the results as they come back.</a:t>
            </a:r>
          </a:p>
          <a:p>
            <a:pPr marL="171450" indent="-171450">
              <a:buFontTx/>
              <a:buChar char="-"/>
            </a:pPr>
            <a:endParaRPr lang="en-US" baseline="0" dirty="0" smtClean="0"/>
          </a:p>
          <a:p>
            <a:pPr marL="171450" indent="-171450">
              <a:buFontTx/>
              <a:buChar char="-"/>
            </a:pP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Tree>
    <p:extLst>
      <p:ext uri="{BB962C8B-B14F-4D97-AF65-F5344CB8AC3E}">
        <p14:creationId xmlns:p14="http://schemas.microsoft.com/office/powerpoint/2010/main" val="30756093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Built on Windows Azure &amp; SQL</a:t>
            </a:r>
            <a:r>
              <a:rPr lang="en-US" baseline="0" dirty="0" smtClean="0"/>
              <a:t> Azure, the Windows Azure Marketplace for Data  uses web roles to provide Services, Billing, Security and Monitoring as well as the website.</a:t>
            </a:r>
          </a:p>
          <a:p>
            <a:endParaRPr lang="en-US" baseline="0" dirty="0" smtClean="0"/>
          </a:p>
          <a:p>
            <a:r>
              <a:rPr lang="en-US" baseline="0" dirty="0" smtClean="0"/>
              <a:t>the Windows Azure Marketplace for Data  connects to data owned by content providers and stored in either SQL Azure, or 3</a:t>
            </a:r>
            <a:r>
              <a:rPr lang="en-US" baseline="30000" dirty="0" smtClean="0"/>
              <a:t>rd</a:t>
            </a:r>
            <a:r>
              <a:rPr lang="en-US" baseline="0" dirty="0" smtClean="0"/>
              <a:t> Party Clouds (web services, or databases)</a:t>
            </a:r>
          </a:p>
          <a:p>
            <a:endParaRPr lang="en-US" baseline="0" dirty="0" smtClean="0"/>
          </a:p>
          <a:p>
            <a:r>
              <a:rPr lang="en-US" baseline="0" dirty="0" smtClean="0"/>
              <a:t>If you’re interested in learning more about how the Windows Azure Marketplace for Data  is built, there is a great session from PDC10 available online. </a:t>
            </a:r>
            <a:endParaRPr lang="en-US" dirty="0" smtClean="0"/>
          </a:p>
        </p:txBody>
      </p:sp>
      <p:sp>
        <p:nvSpPr>
          <p:cNvPr id="4" name="Slide Number Placeholder 3"/>
          <p:cNvSpPr>
            <a:spLocks noGrp="1"/>
          </p:cNvSpPr>
          <p:nvPr>
            <p:ph type="sldNum" sz="quarter" idx="10"/>
          </p:nvPr>
        </p:nvSpPr>
        <p:spPr/>
        <p:txBody>
          <a:bodyPr/>
          <a:lstStyle/>
          <a:p>
            <a:fld id="{82AABF77-E2E4-44CA-BA5C-65E132CF08D8}" type="slidenum">
              <a:rPr lang="en-US" smtClean="0"/>
              <a:pPr/>
              <a:t>7</a:t>
            </a:fld>
            <a:endParaRPr lang="en-US" dirty="0"/>
          </a:p>
        </p:txBody>
      </p:sp>
    </p:spTree>
    <p:extLst>
      <p:ext uri="{BB962C8B-B14F-4D97-AF65-F5344CB8AC3E}">
        <p14:creationId xmlns:p14="http://schemas.microsoft.com/office/powerpoint/2010/main" val="36191649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Before we start building our application, I want to make sure everyone is on the same page with what OData is. </a:t>
            </a:r>
          </a:p>
          <a:p>
            <a:endParaRPr lang="en-US" dirty="0" smtClean="0"/>
          </a:p>
          <a:p>
            <a:r>
              <a:rPr lang="en-US" dirty="0" smtClean="0"/>
              <a:t>In our application, we’re going to use the built in Add Service Reference support for OData in Visual Studio and the .NET OData Client Library to make development easier.</a:t>
            </a:r>
          </a:p>
        </p:txBody>
      </p:sp>
      <p:sp>
        <p:nvSpPr>
          <p:cNvPr id="4" name="Slide Number Placeholder 3"/>
          <p:cNvSpPr>
            <a:spLocks noGrp="1"/>
          </p:cNvSpPr>
          <p:nvPr>
            <p:ph type="sldNum" sz="quarter" idx="10"/>
          </p:nvPr>
        </p:nvSpPr>
        <p:spPr/>
        <p:txBody>
          <a:bodyPr/>
          <a:lstStyle/>
          <a:p>
            <a:fld id="{82AABF77-E2E4-44CA-BA5C-65E132CF08D8}" type="slidenum">
              <a:rPr lang="en-US" smtClean="0"/>
              <a:pPr/>
              <a:t>8</a:t>
            </a:fld>
            <a:endParaRPr lang="en-US" dirty="0"/>
          </a:p>
        </p:txBody>
      </p:sp>
    </p:spTree>
    <p:extLst>
      <p:ext uri="{BB962C8B-B14F-4D97-AF65-F5344CB8AC3E}">
        <p14:creationId xmlns:p14="http://schemas.microsoft.com/office/powerpoint/2010/main" val="30963248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New Project</a:t>
            </a:r>
            <a:r>
              <a:rPr lang="en-US" baseline="0" dirty="0" smtClean="0"/>
              <a:t> &gt; Web App</a:t>
            </a:r>
          </a:p>
          <a:p>
            <a:endParaRPr lang="en-US" baseline="0" dirty="0" smtClean="0"/>
          </a:p>
          <a:p>
            <a:r>
              <a:rPr lang="en-US" baseline="0" dirty="0" smtClean="0"/>
              <a:t>Drag a dropdown &amp; </a:t>
            </a:r>
            <a:r>
              <a:rPr lang="en-US" baseline="0" dirty="0" err="1" smtClean="0"/>
              <a:t>gridView</a:t>
            </a:r>
            <a:r>
              <a:rPr lang="en-US" baseline="0" dirty="0" smtClean="0"/>
              <a:t> on to the design surface, rename site, and remove excess text etc.</a:t>
            </a:r>
          </a:p>
          <a:p>
            <a:endParaRPr lang="en-US" baseline="0" dirty="0" smtClean="0"/>
          </a:p>
          <a:p>
            <a:r>
              <a:rPr lang="en-US" baseline="0" dirty="0" smtClean="0"/>
              <a:t>Add Service Reference – go to data offering in service explorer to get the Service Root Uri</a:t>
            </a:r>
          </a:p>
          <a:p>
            <a:endParaRPr lang="en-US" baseline="0" dirty="0" smtClean="0"/>
          </a:p>
          <a:p>
            <a:r>
              <a:rPr lang="en-US" baseline="0" dirty="0" smtClean="0"/>
              <a:t>Add New Item &gt; Class “</a:t>
            </a:r>
            <a:r>
              <a:rPr lang="en-US" baseline="0" dirty="0" err="1" smtClean="0"/>
              <a:t>GameData.cs</a:t>
            </a:r>
            <a:r>
              <a:rPr lang="en-US" baseline="0" dirty="0" smtClean="0"/>
              <a:t>”</a:t>
            </a:r>
          </a:p>
          <a:p>
            <a:endParaRPr lang="en-US" baseline="0" dirty="0" smtClean="0"/>
          </a:p>
          <a:p>
            <a:r>
              <a:rPr lang="en-US" baseline="0" dirty="0" smtClean="0"/>
              <a:t>… </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Tree>
    <p:extLst>
      <p:ext uri="{BB962C8B-B14F-4D97-AF65-F5344CB8AC3E}">
        <p14:creationId xmlns:p14="http://schemas.microsoft.com/office/powerpoint/2010/main" val="20396155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the application we just built used the STATS NFL Live Scores data offering, which is an example of a Flexible Query Service. </a:t>
            </a:r>
          </a:p>
          <a:p>
            <a:endParaRPr lang="en-US" dirty="0" smtClean="0"/>
          </a:p>
          <a:p>
            <a:r>
              <a:rPr lang="en-US" dirty="0" smtClean="0"/>
              <a:t>the Windows Azure Marketplace for Data  also provides services that expose only Fixed Query endpoints. For these we provide downloadable proxy classes to help in development as the Add Service Reference and DataSvcUtil.exe are not currently supported for these services. </a:t>
            </a:r>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10</a:t>
            </a:fld>
            <a:endParaRPr lang="en-US" dirty="0"/>
          </a:p>
        </p:txBody>
      </p:sp>
    </p:spTree>
    <p:extLst>
      <p:ext uri="{BB962C8B-B14F-4D97-AF65-F5344CB8AC3E}">
        <p14:creationId xmlns:p14="http://schemas.microsoft.com/office/powerpoint/2010/main" val="37024498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 Id="rId4" Type="http://schemas.microsoft.com/office/2007/relationships/hdphoto" Target="../media/hdphoto2.wdp"/></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4.png"/><Relationship Id="rId4" Type="http://schemas.microsoft.com/office/2007/relationships/hdphoto" Target="../media/hdphoto3.wdp"/></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 Id="rId4" Type="http://schemas.microsoft.com/office/2007/relationships/hdphoto" Target="../media/hdphoto2.wdp"/></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112" y="2834640"/>
            <a:ext cx="11155680" cy="1015663"/>
          </a:xfrm>
        </p:spPr>
        <p:txBody>
          <a:bodyPr anchor="b" anchorCtr="0">
            <a:spAutoFit/>
          </a:bodyPr>
          <a:lstStyle>
            <a:lvl1pPr>
              <a:lnSpc>
                <a:spcPct val="10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113" y="4297680"/>
            <a:ext cx="5454333" cy="1261884"/>
          </a:xfrm>
        </p:spPr>
        <p:txBody>
          <a:bodyPr/>
          <a:lstStyle>
            <a:lvl1pPr marL="0" indent="0">
              <a:lnSpc>
                <a:spcPct val="100000"/>
              </a:lnSpc>
              <a:spcBef>
                <a:spcPts val="600"/>
              </a:spcBef>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 </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3" y="228600"/>
            <a:ext cx="2497827" cy="290338"/>
          </a:xfrm>
          <a:prstGeom prst="rect">
            <a:avLst/>
          </a:prstGeom>
        </p:spPr>
      </p:pic>
    </p:spTree>
    <p:extLst>
      <p:ext uri="{BB962C8B-B14F-4D97-AF65-F5344CB8AC3E}">
        <p14:creationId xmlns:p14="http://schemas.microsoft.com/office/powerpoint/2010/main" val="514422698"/>
      </p:ext>
    </p:extLst>
  </p:cSld>
  <p:clrMapOvr>
    <a:masterClrMapping/>
  </p:clrMapOvr>
  <p:transition>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1953" y="2008094"/>
            <a:ext cx="2269077"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694048539"/>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4572" y="2242931"/>
            <a:ext cx="3176914"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grpSp>
    </p:spTree>
    <p:extLst>
      <p:ext uri="{BB962C8B-B14F-4D97-AF65-F5344CB8AC3E}">
        <p14:creationId xmlns:p14="http://schemas.microsoft.com/office/powerpoint/2010/main" val="3525683714"/>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3609" y="1932604"/>
            <a:ext cx="3013332"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2393864327"/>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2758" y="1905000"/>
            <a:ext cx="1277596"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680458582"/>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black">
          <a:xfrm>
            <a:off x="4321174" y="3140274"/>
            <a:ext cx="3546476" cy="577452"/>
          </a:xfrm>
          <a:prstGeom prst="rect">
            <a:avLst/>
          </a:prstGeom>
          <a:noFill/>
          <a:ln>
            <a:noFill/>
          </a:ln>
        </p:spPr>
      </p:pic>
      <p:sp>
        <p:nvSpPr>
          <p:cNvPr id="3" name="Text Box 3"/>
          <p:cNvSpPr txBox="1">
            <a:spLocks noChangeArrowheads="1"/>
          </p:cNvSpPr>
          <p:nvPr userDrawn="1"/>
        </p:nvSpPr>
        <p:spPr bwMode="blackWhite">
          <a:xfrm>
            <a:off x="507868" y="6083573"/>
            <a:ext cx="1117309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chemeClr val="bg1">
                    <a:alpha val="99000"/>
                  </a:schemeClr>
                </a:solidFill>
                <a:latin typeface="Segoe UI" pitchFamily="34" charset="0"/>
                <a:cs typeface="Arial" charset="0"/>
              </a:rPr>
              <a:t>© </a:t>
            </a:r>
            <a:r>
              <a:rPr lang="en-US" sz="700" dirty="0" smtClean="0">
                <a:solidFill>
                  <a:schemeClr val="bg1">
                    <a:alpha val="99000"/>
                  </a:schemeClr>
                </a:solidFill>
                <a:latin typeface="Segoe UI" pitchFamily="34" charset="0"/>
                <a:cs typeface="Arial" charset="0"/>
              </a:rPr>
              <a:t>2011 Microsoft </a:t>
            </a:r>
            <a:r>
              <a:rPr lang="en-US" sz="700" dirty="0">
                <a:solidFill>
                  <a:schemeClr val="bg1">
                    <a:alpha val="99000"/>
                  </a:schemeClr>
                </a:solidFill>
                <a:latin typeface="Segoe UI" pitchFamily="34" charset="0"/>
                <a:cs typeface="Arial" charset="0"/>
              </a:rPr>
              <a:t>Corporation. All rights reserved. Microsoft, Windows, Windows Vista and other product names are or may be registered trademarks and/or trademarks in the U.S. and/or other countries.</a:t>
            </a:r>
          </a:p>
          <a:p>
            <a:pPr algn="ctr" defTabSz="914099" eaLnBrk="0" hangingPunct="0"/>
            <a:r>
              <a:rPr lang="en-US" sz="700" dirty="0">
                <a:solidFill>
                  <a:schemeClr val="bg1">
                    <a:alpha val="99000"/>
                  </a:schemeClr>
                </a:solidFill>
                <a:latin typeface="Segoe UI" pitchFamily="34" charset="0"/>
                <a:cs typeface="Arial" charset="0"/>
              </a:rPr>
              <a:t>The information herein is for informational purposes only and represents the current view of Microsoft Corporation as of the date of this presentation</a:t>
            </a:r>
            <a:r>
              <a:rPr lang="en-US" sz="700" dirty="0" smtClean="0">
                <a:solidFill>
                  <a:schemeClr val="bg1">
                    <a:alpha val="99000"/>
                  </a:schemeClr>
                </a:solidFill>
                <a:latin typeface="Segoe UI" pitchFamily="34" charset="0"/>
                <a:cs typeface="Arial" charset="0"/>
              </a:rPr>
              <a:t>. Because </a:t>
            </a:r>
            <a:r>
              <a:rPr lang="en-US" sz="700" dirty="0">
                <a:solidFill>
                  <a:schemeClr val="bg1">
                    <a:alpha val="99000"/>
                  </a:schemeClr>
                </a:solidFill>
                <a:latin typeface="Segoe UI" pitchFamily="34" charset="0"/>
                <a:cs typeface="Arial" charset="0"/>
              </a:rPr>
              <a:t>Microsoft must respond to changing market conditions, it should not be interpreted to be a commitment on the part of Microsoft, and Microsoft cannot guarantee the accuracy of any information provided after the date of this presentation</a:t>
            </a:r>
            <a:r>
              <a:rPr lang="en-US" sz="700" dirty="0" smtClean="0">
                <a:solidFill>
                  <a:schemeClr val="bg1">
                    <a:alpha val="99000"/>
                  </a:schemeClr>
                </a:solidFill>
                <a:latin typeface="Segoe UI" pitchFamily="34" charset="0"/>
                <a:cs typeface="Arial" charset="0"/>
              </a:rPr>
              <a:t>. MICROSOFT </a:t>
            </a:r>
            <a:r>
              <a:rPr lang="en-US" sz="700" dirty="0">
                <a:solidFill>
                  <a:schemeClr val="bg1">
                    <a:alpha val="99000"/>
                  </a:schemeClr>
                </a:solidFill>
                <a:latin typeface="Segoe UI" pitchFamily="34" charset="0"/>
                <a:cs typeface="Arial" charset="0"/>
              </a:rPr>
              <a:t>MAKES NO WARRANTIES, EXPRESS, IMPLIED OR STATUTORY, AS TO THE INFORMATION IN THIS PRESENTATION.</a:t>
            </a:r>
          </a:p>
        </p:txBody>
      </p:sp>
    </p:spTree>
    <p:extLst>
      <p:ext uri="{BB962C8B-B14F-4D97-AF65-F5344CB8AC3E}">
        <p14:creationId xmlns:p14="http://schemas.microsoft.com/office/powerpoint/2010/main" val="2640209842"/>
      </p:ext>
    </p:extLst>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2" y="1447799"/>
            <a:ext cx="11149013"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2" y="1447799"/>
            <a:ext cx="11149013"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6"/>
            <a:ext cx="12188826"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4" name="Content Placeholder 3"/>
          <p:cNvSpPr>
            <a:spLocks noGrp="1"/>
          </p:cNvSpPr>
          <p:nvPr>
            <p:ph sz="quarter" idx="10"/>
          </p:nvPr>
        </p:nvSpPr>
        <p:spPr>
          <a:xfrm>
            <a:off x="516572" y="1690688"/>
            <a:ext cx="11155680" cy="1815882"/>
          </a:xfrm>
        </p:spPr>
        <p:txBody>
          <a:bodyPr/>
          <a:lstStyle>
            <a:lvl1pPr>
              <a:defRPr sz="2400"/>
            </a:lvl1pPr>
            <a:lvl2pPr>
              <a:defRPr sz="2000"/>
            </a:lvl2pPr>
            <a:lvl3pPr>
              <a:defRPr sz="1800"/>
            </a:lvl3pPr>
            <a:lvl4pPr>
              <a:defRPr sz="1800"/>
            </a:lvl4pPr>
            <a:lvl5pPr>
              <a:defRPr sz="18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6572" y="2834640"/>
            <a:ext cx="11155680" cy="1218795"/>
          </a:xfrm>
        </p:spPr>
        <p:txBody>
          <a:bodyPr anchor="b"/>
          <a:lstStyle>
            <a:lvl1pPr marL="0" indent="0">
              <a:lnSpc>
                <a:spcPct val="100000"/>
              </a:lnSpc>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763" y="4297680"/>
            <a:ext cx="7513637" cy="443198"/>
          </a:xfrm>
        </p:spPr>
        <p:txBody>
          <a:bodyPr/>
          <a:lstStyle>
            <a:lvl1pPr marL="0" indent="0">
              <a:lnSpc>
                <a:spcPct val="100000"/>
              </a:lnSpc>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708" y="6364651"/>
            <a:ext cx="1595652" cy="268366"/>
          </a:xfrm>
          <a:prstGeom prst="rect">
            <a:avLst/>
          </a:prstGeom>
          <a:noFill/>
          <a:ln>
            <a:noFill/>
          </a:ln>
        </p:spPr>
      </p:pic>
      <p:pic>
        <p:nvPicPr>
          <p:cNvPr id="7" name="Picture 6"/>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3" y="228600"/>
            <a:ext cx="2497827" cy="290338"/>
          </a:xfrm>
          <a:prstGeom prst="rect">
            <a:avLst/>
          </a:prstGeom>
        </p:spPr>
      </p:pic>
    </p:spTree>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16572" y="1920240"/>
            <a:ext cx="11155680" cy="2708434"/>
          </a:xfrm>
        </p:spPr>
        <p:txBody>
          <a:bodyPr anchor="ctr" anchorCtr="0">
            <a:sp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dirty="0" smtClean="0"/>
              <a:t>Click to edit Master text styles</a:t>
            </a:r>
          </a:p>
        </p:txBody>
      </p:sp>
      <p:pic>
        <p:nvPicPr>
          <p:cNvPr id="4" name="Picture 3"/>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1564" y="6338047"/>
            <a:ext cx="2506561" cy="291353"/>
          </a:xfrm>
          <a:prstGeom prst="rect">
            <a:avLst/>
          </a:prstGeom>
        </p:spPr>
      </p:pic>
    </p:spTree>
    <p:extLst>
      <p:ext uri="{BB962C8B-B14F-4D97-AF65-F5344CB8AC3E}">
        <p14:creationId xmlns:p14="http://schemas.microsoft.com/office/powerpoint/2010/main" val="3573048368"/>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3804" y="3417661"/>
            <a:ext cx="6945312"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75" indent="-342900">
              <a:buFont typeface="Arial" pitchFamily="34" charset="0"/>
              <a:buNone/>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smtClean="0"/>
              <a:t>Click to edit Master text styles</a:t>
            </a:r>
          </a:p>
          <a:p>
            <a:pPr marL="3175" lvl="1" indent="0" algn="l" defTabSz="914363"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userDrawn="1"/>
        </p:nvSpPr>
        <p:spPr bwMode="black">
          <a:xfrm>
            <a:off x="1200173" y="2133600"/>
            <a:ext cx="18650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lvl="0" defTabSz="1218987"/>
            <a:endParaRPr lang="en-US" sz="1600">
              <a:solidFill>
                <a:srgbClr val="292929"/>
              </a:solidFill>
            </a:endParaRPr>
          </a:p>
        </p:txBody>
      </p:sp>
    </p:spTree>
    <p:extLst>
      <p:ext uri="{BB962C8B-B14F-4D97-AF65-F5344CB8AC3E}">
        <p14:creationId xmlns:p14="http://schemas.microsoft.com/office/powerpoint/2010/main" val="2480588676"/>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4" name="Content Placeholder 3"/>
          <p:cNvSpPr>
            <a:spLocks noGrp="1"/>
          </p:cNvSpPr>
          <p:nvPr>
            <p:ph sz="quarter" idx="10"/>
          </p:nvPr>
        </p:nvSpPr>
        <p:spPr>
          <a:xfrm>
            <a:off x="519113" y="1463675"/>
            <a:ext cx="11155680" cy="2215991"/>
          </a:xfrm>
        </p:spPr>
        <p:txBody>
          <a:bodyPr>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519113" y="1463675"/>
            <a:ext cx="11155680" cy="2215991"/>
          </a:xfrm>
        </p:spPr>
        <p:txBody>
          <a:bodyPr>
            <a:spAutoFit/>
          </a:bodyPr>
          <a:lstStyle>
            <a:lvl1pPr marL="0" indent="0">
              <a:buFontTx/>
              <a:buNone/>
              <a:defRPr/>
            </a:lvl1pPr>
            <a:lvl2pPr marL="460375" indent="0">
              <a:buFontTx/>
              <a:buNone/>
              <a:defRPr/>
            </a:lvl2pPr>
            <a:lvl3pPr marL="914400" indent="0">
              <a:buFontTx/>
              <a:buNone/>
              <a:defRPr/>
            </a:lvl3pPr>
            <a:lvl4pPr marL="1370013" indent="0">
              <a:buFontTx/>
              <a:buNone/>
              <a:defRPr/>
            </a:lvl4pPr>
            <a:lvl5pPr marL="1836738" indent="0">
              <a:buFontTx/>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520412128"/>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Tree>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3385" y="2136047"/>
            <a:ext cx="3499128"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559917533"/>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microsoft.com/office/2007/relationships/hdphoto" Target="../media/hdphoto1.wdp"/><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6572" y="228600"/>
            <a:ext cx="11155680" cy="747897"/>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16572" y="1463040"/>
            <a:ext cx="11155680" cy="2062103"/>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4" name="Picture 3"/>
          <p:cNvPicPr>
            <a:picLocks noChangeAspect="1"/>
          </p:cNvPicPr>
          <p:nvPr/>
        </p:nvPicPr>
        <p:blipFill>
          <a:blip r:embed="rId18" cstate="print">
            <a:duotone>
              <a:prstClr val="black"/>
              <a:schemeClr val="tx2">
                <a:tint val="45000"/>
                <a:satMod val="400000"/>
              </a:schemeClr>
            </a:duotone>
            <a:extLst>
              <a:ext uri="{BEBA8EAE-BF5A-486C-A8C5-ECC9F3942E4B}">
                <a14:imgProps xmlns:a14="http://schemas.microsoft.com/office/drawing/2010/main">
                  <a14:imgLayer r:embed="rId19">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cSld>
  <p:clrMap bg1="lt1" tx1="dk1" bg2="lt2" tx2="dk2" accent1="accent1" accent2="accent2" accent3="accent3" accent4="accent4" accent5="accent5" accent6="accent6" hlink="hlink" folHlink="folHlink"/>
  <p:sldLayoutIdLst>
    <p:sldLayoutId id="2147483742" r:id="rId1"/>
    <p:sldLayoutId id="2147483702" r:id="rId2"/>
    <p:sldLayoutId id="2147483748" r:id="rId3"/>
    <p:sldLayoutId id="2147483780" r:id="rId4"/>
    <p:sldLayoutId id="2147483696" r:id="rId5"/>
    <p:sldLayoutId id="2147483768" r:id="rId6"/>
    <p:sldLayoutId id="2147483700" r:id="rId7"/>
    <p:sldLayoutId id="2147483701" r:id="rId8"/>
    <p:sldLayoutId id="2147483774" r:id="rId9"/>
    <p:sldLayoutId id="2147483775" r:id="rId10"/>
    <p:sldLayoutId id="2147483776" r:id="rId11"/>
    <p:sldLayoutId id="2147483777" r:id="rId12"/>
    <p:sldLayoutId id="2147483778" r:id="rId13"/>
    <p:sldLayoutId id="2147483779" r:id="rId14"/>
    <p:sldLayoutId id="2147483703" r:id="rId15"/>
    <p:sldLayoutId id="2147483704" r:id="rId16"/>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solidFill>
              <a:schemeClr val="bg1">
                <a:alpha val="0"/>
              </a:schemeClr>
            </a:solid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344488" indent="-344488" algn="l" defTabSz="914363" rtl="0" eaLnBrk="1" latinLnBrk="0" hangingPunct="1">
        <a:lnSpc>
          <a:spcPct val="100000"/>
        </a:lnSpc>
        <a:spcBef>
          <a:spcPts val="1200"/>
        </a:spcBef>
        <a:buSzPct val="80000"/>
        <a:buFont typeface="Arial" pitchFamily="34" charset="0"/>
        <a:buChar char="•"/>
        <a:defRPr sz="3200" kern="1200">
          <a:ln>
            <a:solidFill>
              <a:schemeClr val="bg1">
                <a:alpha val="0"/>
              </a:schemeClr>
            </a:solidFill>
          </a:ln>
          <a:gradFill>
            <a:gsLst>
              <a:gs pos="0">
                <a:srgbClr val="595959"/>
              </a:gs>
              <a:gs pos="86000">
                <a:srgbClr val="595959"/>
              </a:gs>
            </a:gsLst>
            <a:lin ang="5400000" scaled="0"/>
          </a:gradFill>
          <a:latin typeface="+mn-lt"/>
          <a:ea typeface="+mn-ea"/>
          <a:cs typeface="+mn-cs"/>
        </a:defRPr>
      </a:lvl1pPr>
      <a:lvl2pPr marL="801688" indent="-341313" algn="l" defTabSz="914363" rtl="0" eaLnBrk="1" latinLnBrk="0" hangingPunct="1">
        <a:lnSpc>
          <a:spcPct val="100000"/>
        </a:lnSpc>
        <a:spcBef>
          <a:spcPts val="300"/>
        </a:spcBef>
        <a:buSzPct val="80000"/>
        <a:buFont typeface="Arial" pitchFamily="34" charset="0"/>
        <a:buChar char="•"/>
        <a:defRPr sz="2800" kern="1200">
          <a:ln>
            <a:solidFill>
              <a:schemeClr val="bg1">
                <a:alpha val="0"/>
              </a:schemeClr>
            </a:solidFill>
          </a:ln>
          <a:gradFill>
            <a:gsLst>
              <a:gs pos="0">
                <a:srgbClr val="595959"/>
              </a:gs>
              <a:gs pos="86000">
                <a:srgbClr val="595959"/>
              </a:gs>
            </a:gsLst>
            <a:lin ang="5400000" scaled="0"/>
          </a:gradFill>
          <a:latin typeface="+mn-lt"/>
          <a:ea typeface="+mn-ea"/>
          <a:cs typeface="+mn-cs"/>
        </a:defRPr>
      </a:lvl2pPr>
      <a:lvl3pPr marL="1258888" indent="-344488" algn="l" defTabSz="914363" rtl="0" eaLnBrk="1" latinLnBrk="0" hangingPunct="1">
        <a:lnSpc>
          <a:spcPct val="100000"/>
        </a:lnSpc>
        <a:spcBef>
          <a:spcPts val="300"/>
        </a:spcBef>
        <a:buSzPct val="80000"/>
        <a:buFont typeface="Arial" pitchFamily="34" charset="0"/>
        <a:buChar char="•"/>
        <a:defRPr sz="2400" kern="1200">
          <a:ln>
            <a:solidFill>
              <a:schemeClr val="bg1">
                <a:alpha val="0"/>
              </a:schemeClr>
            </a:solidFill>
          </a:ln>
          <a:gradFill>
            <a:gsLst>
              <a:gs pos="0">
                <a:srgbClr val="595959"/>
              </a:gs>
              <a:gs pos="86000">
                <a:srgbClr val="595959"/>
              </a:gs>
            </a:gsLst>
            <a:lin ang="5400000" scaled="0"/>
          </a:gradFill>
          <a:latin typeface="+mn-lt"/>
          <a:ea typeface="+mn-ea"/>
          <a:cs typeface="+mn-cs"/>
        </a:defRPr>
      </a:lvl3pPr>
      <a:lvl4pPr marL="1716088" indent="-346075" algn="l" defTabSz="914363" rtl="0" eaLnBrk="1" latinLnBrk="0" hangingPunct="1">
        <a:lnSpc>
          <a:spcPct val="100000"/>
        </a:lnSpc>
        <a:spcBef>
          <a:spcPts val="300"/>
        </a:spcBef>
        <a:buSzPct val="80000"/>
        <a:buFont typeface="Arial" pitchFamily="34" charset="0"/>
        <a:buChar char="•"/>
        <a:defRPr sz="2000" kern="1200">
          <a:ln>
            <a:solidFill>
              <a:schemeClr val="bg1">
                <a:alpha val="0"/>
              </a:schemeClr>
            </a:solidFill>
          </a:ln>
          <a:gradFill>
            <a:gsLst>
              <a:gs pos="0">
                <a:srgbClr val="595959"/>
              </a:gs>
              <a:gs pos="86000">
                <a:srgbClr val="595959"/>
              </a:gs>
            </a:gsLst>
            <a:lin ang="5400000" scaled="0"/>
          </a:gradFill>
          <a:latin typeface="+mn-lt"/>
          <a:ea typeface="+mn-ea"/>
          <a:cs typeface="+mn-cs"/>
        </a:defRPr>
      </a:lvl4pPr>
      <a:lvl5pPr marL="2173288" indent="-336550" algn="l" defTabSz="914363" rtl="0" eaLnBrk="1" latinLnBrk="0" hangingPunct="1">
        <a:lnSpc>
          <a:spcPct val="100000"/>
        </a:lnSpc>
        <a:spcBef>
          <a:spcPts val="300"/>
        </a:spcBef>
        <a:buSzPct val="80000"/>
        <a:buFont typeface="Arial" pitchFamily="34" charset="0"/>
        <a:buChar char="•"/>
        <a:defRPr sz="2000" kern="1200">
          <a:ln>
            <a:solidFill>
              <a:schemeClr val="bg1">
                <a:alpha val="0"/>
              </a:schemeClr>
            </a:solidFill>
          </a:ln>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4" name="Rectangle 3"/>
          <p:cNvSpPr/>
          <p:nvPr/>
        </p:nvSpPr>
        <p:spPr bwMode="auto">
          <a:xfrm>
            <a:off x="1" y="0"/>
            <a:ext cx="308344"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ln>
                <a:solidFill>
                  <a:schemeClr val="bg1">
                    <a:alpha val="0"/>
                  </a:schemeClr>
                </a:solidFill>
              </a:ln>
              <a:gradFill>
                <a:gsLst>
                  <a:gs pos="0">
                    <a:srgbClr val="FFFFFF"/>
                  </a:gs>
                  <a:gs pos="100000">
                    <a:srgbClr val="FFFFFF"/>
                  </a:gs>
                </a:gsLst>
                <a:lin ang="5400000" scaled="0"/>
              </a:gradFill>
            </a:endParaRPr>
          </a:p>
        </p:txBody>
      </p:sp>
      <p:sp>
        <p:nvSpPr>
          <p:cNvPr id="5" name="Rectangle 4"/>
          <p:cNvSpPr/>
          <p:nvPr/>
        </p:nvSpPr>
        <p:spPr bwMode="auto">
          <a:xfrm>
            <a:off x="0" y="0"/>
            <a:ext cx="12188825" cy="14478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ln>
                <a:solidFill>
                  <a:schemeClr val="bg1">
                    <a:alpha val="0"/>
                  </a:schemeClr>
                </a:solidFill>
              </a:ln>
              <a:gradFill>
                <a:gsLst>
                  <a:gs pos="0">
                    <a:srgbClr val="FFFFFF"/>
                  </a:gs>
                  <a:gs pos="100000">
                    <a:srgbClr val="FFFFFF"/>
                  </a:gs>
                </a:gsLst>
                <a:lin ang="5400000" scaled="0"/>
              </a:gradFill>
            </a:endParaRPr>
          </a:p>
        </p:txBody>
      </p:sp>
      <p:sp>
        <p:nvSpPr>
          <p:cNvPr id="2" name="Title Placeholder 1"/>
          <p:cNvSpPr>
            <a:spLocks noGrp="1"/>
          </p:cNvSpPr>
          <p:nvPr>
            <p:ph type="title"/>
          </p:nvPr>
        </p:nvSpPr>
        <p:spPr>
          <a:xfrm>
            <a:off x="516572" y="228601"/>
            <a:ext cx="11155680" cy="664797"/>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19113" y="1691640"/>
            <a:ext cx="11149012" cy="1815882"/>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 bg1="lt1" tx1="dk1" bg2="lt2" tx2="dk2" accent1="accent1" accent2="accent2" accent3="accent3" accent4="accent4" accent5="accent5" accent6="accent6" hlink="hlink" folHlink="folHlink"/>
  <p:sldLayoutIdLst>
    <p:sldLayoutId id="2147483721" r:id="rId1"/>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4800" b="0" kern="1200" cap="none" spc="-100" baseline="0" dirty="0">
          <a:ln w="3175">
            <a:solidFill>
              <a:schemeClr val="bg1">
                <a:alpha val="0"/>
              </a:schemeClr>
            </a:solidFill>
          </a:ln>
          <a:solidFill>
            <a:schemeClr val="bg1">
              <a:alpha val="99000"/>
            </a:schemeClr>
          </a:solidFill>
          <a:effectLst/>
          <a:latin typeface="Segoe UI Light" pitchFamily="34" charset="0"/>
          <a:ea typeface="+mn-ea"/>
          <a:cs typeface="Arial" charset="0"/>
        </a:defRPr>
      </a:lvl1pPr>
    </p:titleStyle>
    <p:bodyStyle>
      <a:lvl1pPr marL="0" indent="0" algn="l" defTabSz="914363" rtl="0" eaLnBrk="1" latinLnBrk="0" hangingPunct="1">
        <a:lnSpc>
          <a:spcPct val="100000"/>
        </a:lnSpc>
        <a:spcBef>
          <a:spcPts val="600"/>
        </a:spcBef>
        <a:buFont typeface="Arial" pitchFamily="34" charset="0"/>
        <a:buNone/>
        <a:defRPr sz="2400" b="0" kern="1200">
          <a:ln>
            <a:solidFill>
              <a:schemeClr val="bg1">
                <a:alpha val="0"/>
              </a:schemeClr>
            </a:solidFill>
          </a:ln>
          <a:solidFill>
            <a:srgbClr val="595959"/>
          </a:solidFill>
          <a:latin typeface="Consolas" pitchFamily="49" charset="0"/>
          <a:ea typeface="+mn-ea"/>
          <a:cs typeface="Consolas" pitchFamily="49" charset="0"/>
        </a:defRPr>
      </a:lvl1pPr>
      <a:lvl2pPr marL="460375" indent="-6350" algn="l" defTabSz="914363" rtl="0" eaLnBrk="1" latinLnBrk="0" hangingPunct="1">
        <a:lnSpc>
          <a:spcPct val="100000"/>
        </a:lnSpc>
        <a:spcBef>
          <a:spcPts val="600"/>
        </a:spcBef>
        <a:buFont typeface="Arial" pitchFamily="34" charset="0"/>
        <a:buNone/>
        <a:defRPr sz="2000" b="0" kern="1200">
          <a:ln>
            <a:solidFill>
              <a:schemeClr val="bg1">
                <a:alpha val="0"/>
              </a:schemeClr>
            </a:solidFill>
          </a:ln>
          <a:solidFill>
            <a:srgbClr val="595959"/>
          </a:solidFill>
          <a:latin typeface="Consolas" pitchFamily="49" charset="0"/>
          <a:ea typeface="+mn-ea"/>
          <a:cs typeface="Consolas" pitchFamily="49" charset="0"/>
        </a:defRPr>
      </a:lvl2pPr>
      <a:lvl3pPr marL="912813" indent="-6350" algn="l" defTabSz="914363" rtl="0" eaLnBrk="1" latinLnBrk="0" hangingPunct="1">
        <a:lnSpc>
          <a:spcPct val="100000"/>
        </a:lnSpc>
        <a:spcBef>
          <a:spcPts val="600"/>
        </a:spcBef>
        <a:buFont typeface="Arial" pitchFamily="34" charset="0"/>
        <a:buNone/>
        <a:defRPr sz="1800" b="0" kern="1200">
          <a:ln>
            <a:solidFill>
              <a:schemeClr val="bg1">
                <a:alpha val="0"/>
              </a:schemeClr>
            </a:solidFill>
          </a:ln>
          <a:solidFill>
            <a:srgbClr val="595959"/>
          </a:solidFill>
          <a:latin typeface="Consolas" pitchFamily="49" charset="0"/>
          <a:ea typeface="+mn-ea"/>
          <a:cs typeface="Consolas" pitchFamily="49" charset="0"/>
        </a:defRPr>
      </a:lvl3pPr>
      <a:lvl4pPr marL="1373188" indent="6350" algn="l" defTabSz="914363" rtl="0" eaLnBrk="1" latinLnBrk="0" hangingPunct="1">
        <a:lnSpc>
          <a:spcPct val="100000"/>
        </a:lnSpc>
        <a:spcBef>
          <a:spcPts val="600"/>
        </a:spcBef>
        <a:buFont typeface="Arial" pitchFamily="34" charset="0"/>
        <a:buNone/>
        <a:defRPr sz="1800" b="0" kern="1200">
          <a:ln>
            <a:solidFill>
              <a:schemeClr val="bg1">
                <a:alpha val="0"/>
              </a:schemeClr>
            </a:solidFill>
          </a:ln>
          <a:solidFill>
            <a:srgbClr val="595959"/>
          </a:solidFill>
          <a:latin typeface="Consolas" pitchFamily="49" charset="0"/>
          <a:ea typeface="+mn-ea"/>
          <a:cs typeface="Consolas" pitchFamily="49" charset="0"/>
        </a:defRPr>
      </a:lvl4pPr>
      <a:lvl5pPr marL="1831975" indent="0" algn="l" defTabSz="914363" rtl="0" eaLnBrk="1" latinLnBrk="0" hangingPunct="1">
        <a:lnSpc>
          <a:spcPct val="100000"/>
        </a:lnSpc>
        <a:spcBef>
          <a:spcPts val="600"/>
        </a:spcBef>
        <a:buFont typeface="Arial" pitchFamily="34" charset="0"/>
        <a:buNone/>
        <a:defRPr sz="1800" b="0" kern="1200">
          <a:ln>
            <a:solidFill>
              <a:schemeClr val="bg1">
                <a:alpha val="0"/>
              </a:schemeClr>
            </a:solidFill>
          </a:ln>
          <a:solidFill>
            <a:srgbClr val="595959"/>
          </a:solidFill>
          <a:latin typeface="Consolas" pitchFamily="49" charset="0"/>
          <a:ea typeface="+mn-ea"/>
          <a:cs typeface="Consolas" pitchFamily="49"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hyperlink" Target="http://marketplace.windowsazure.com/publishing" TargetMode="External"/><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hyperlink" Target="http://msdn.microsoft.com/en-us/WAZPlatformTrainingCourse_IntroToDataMarket"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slideLayout" Target="../slideLayouts/slideLayout8.xml"/><Relationship Id="rId18" Type="http://schemas.openxmlformats.org/officeDocument/2006/relationships/image" Target="../media/image11.png"/><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tags" Target="../tags/tag12.xml"/><Relationship Id="rId17" Type="http://schemas.openxmlformats.org/officeDocument/2006/relationships/image" Target="../media/image10.png"/><Relationship Id="rId2" Type="http://schemas.openxmlformats.org/officeDocument/2006/relationships/tags" Target="../tags/tag2.xml"/><Relationship Id="rId16" Type="http://schemas.openxmlformats.org/officeDocument/2006/relationships/image" Target="../media/image9.emf"/><Relationship Id="rId1" Type="http://schemas.openxmlformats.org/officeDocument/2006/relationships/vmlDrawing" Target="../drawings/vmlDrawing1.vml"/><Relationship Id="rId6" Type="http://schemas.openxmlformats.org/officeDocument/2006/relationships/tags" Target="../tags/tag6.xml"/><Relationship Id="rId11" Type="http://schemas.openxmlformats.org/officeDocument/2006/relationships/tags" Target="../tags/tag11.xml"/><Relationship Id="rId5" Type="http://schemas.openxmlformats.org/officeDocument/2006/relationships/tags" Target="../tags/tag5.xml"/><Relationship Id="rId15" Type="http://schemas.openxmlformats.org/officeDocument/2006/relationships/oleObject" Target="../embeddings/oleObject1.bin"/><Relationship Id="rId10" Type="http://schemas.openxmlformats.org/officeDocument/2006/relationships/tags" Target="../tags/tag10.xml"/><Relationship Id="rId19" Type="http://schemas.openxmlformats.org/officeDocument/2006/relationships/image" Target="../media/image12.png"/><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notesSlide" Target="../notesSlides/notesSlide1.xml"/></Relationships>
</file>

<file path=ppt/slides/_rels/slide3.xml.rels><?xml version="1.0" encoding="UTF-8" standalone="yes"?>
<Relationships xmlns="http://schemas.openxmlformats.org/package/2006/relationships"><Relationship Id="rId8" Type="http://schemas.openxmlformats.org/officeDocument/2006/relationships/tags" Target="../tags/tag19.xml"/><Relationship Id="rId13" Type="http://schemas.openxmlformats.org/officeDocument/2006/relationships/slideLayout" Target="../slideLayouts/slideLayout8.xml"/><Relationship Id="rId18" Type="http://schemas.openxmlformats.org/officeDocument/2006/relationships/oleObject" Target="../embeddings/oleObject2.bin"/><Relationship Id="rId3" Type="http://schemas.openxmlformats.org/officeDocument/2006/relationships/tags" Target="../tags/tag14.xml"/><Relationship Id="rId7" Type="http://schemas.openxmlformats.org/officeDocument/2006/relationships/tags" Target="../tags/tag18.xml"/><Relationship Id="rId12" Type="http://schemas.openxmlformats.org/officeDocument/2006/relationships/tags" Target="../tags/tag23.xml"/><Relationship Id="rId17" Type="http://schemas.openxmlformats.org/officeDocument/2006/relationships/image" Target="../media/image12.png"/><Relationship Id="rId2" Type="http://schemas.openxmlformats.org/officeDocument/2006/relationships/tags" Target="../tags/tag13.xml"/><Relationship Id="rId16" Type="http://schemas.openxmlformats.org/officeDocument/2006/relationships/image" Target="../media/image11.png"/><Relationship Id="rId1" Type="http://schemas.openxmlformats.org/officeDocument/2006/relationships/vmlDrawing" Target="../drawings/vmlDrawing2.vml"/><Relationship Id="rId6" Type="http://schemas.openxmlformats.org/officeDocument/2006/relationships/tags" Target="../tags/tag17.xml"/><Relationship Id="rId11" Type="http://schemas.openxmlformats.org/officeDocument/2006/relationships/tags" Target="../tags/tag22.xml"/><Relationship Id="rId5" Type="http://schemas.openxmlformats.org/officeDocument/2006/relationships/tags" Target="../tags/tag16.xml"/><Relationship Id="rId15" Type="http://schemas.openxmlformats.org/officeDocument/2006/relationships/image" Target="../media/image10.png"/><Relationship Id="rId10" Type="http://schemas.openxmlformats.org/officeDocument/2006/relationships/tags" Target="../tags/tag21.xml"/><Relationship Id="rId19" Type="http://schemas.openxmlformats.org/officeDocument/2006/relationships/image" Target="../media/image9.emf"/><Relationship Id="rId4" Type="http://schemas.openxmlformats.org/officeDocument/2006/relationships/tags" Target="../tags/tag15.xml"/><Relationship Id="rId9" Type="http://schemas.openxmlformats.org/officeDocument/2006/relationships/tags" Target="../tags/tag20.xml"/><Relationship Id="rId14"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17" Type="http://schemas.openxmlformats.org/officeDocument/2006/relationships/tags" Target="../tags/tag139.xml"/><Relationship Id="rId21" Type="http://schemas.openxmlformats.org/officeDocument/2006/relationships/tags" Target="../tags/tag43.xml"/><Relationship Id="rId42" Type="http://schemas.openxmlformats.org/officeDocument/2006/relationships/tags" Target="../tags/tag64.xml"/><Relationship Id="rId63" Type="http://schemas.openxmlformats.org/officeDocument/2006/relationships/tags" Target="../tags/tag85.xml"/><Relationship Id="rId84" Type="http://schemas.openxmlformats.org/officeDocument/2006/relationships/tags" Target="../tags/tag106.xml"/><Relationship Id="rId138" Type="http://schemas.openxmlformats.org/officeDocument/2006/relationships/image" Target="../media/image14.png"/><Relationship Id="rId159" Type="http://schemas.openxmlformats.org/officeDocument/2006/relationships/image" Target="../media/image30.png"/><Relationship Id="rId170" Type="http://schemas.openxmlformats.org/officeDocument/2006/relationships/image" Target="../media/image41.png"/><Relationship Id="rId191" Type="http://schemas.openxmlformats.org/officeDocument/2006/relationships/image" Target="../media/image62.jpg"/><Relationship Id="rId205" Type="http://schemas.openxmlformats.org/officeDocument/2006/relationships/image" Target="../media/image75.png"/><Relationship Id="rId226" Type="http://schemas.openxmlformats.org/officeDocument/2006/relationships/image" Target="../media/image95.png"/><Relationship Id="rId107" Type="http://schemas.openxmlformats.org/officeDocument/2006/relationships/tags" Target="../tags/tag129.xml"/><Relationship Id="rId11" Type="http://schemas.openxmlformats.org/officeDocument/2006/relationships/tags" Target="../tags/tag33.xml"/><Relationship Id="rId32" Type="http://schemas.openxmlformats.org/officeDocument/2006/relationships/tags" Target="../tags/tag54.xml"/><Relationship Id="rId53" Type="http://schemas.openxmlformats.org/officeDocument/2006/relationships/tags" Target="../tags/tag75.xml"/><Relationship Id="rId74" Type="http://schemas.openxmlformats.org/officeDocument/2006/relationships/tags" Target="../tags/tag96.xml"/><Relationship Id="rId128" Type="http://schemas.openxmlformats.org/officeDocument/2006/relationships/tags" Target="../tags/tag150.xml"/><Relationship Id="rId149" Type="http://schemas.openxmlformats.org/officeDocument/2006/relationships/image" Target="../media/image20.png"/><Relationship Id="rId5" Type="http://schemas.openxmlformats.org/officeDocument/2006/relationships/tags" Target="../tags/tag27.xml"/><Relationship Id="rId95" Type="http://schemas.openxmlformats.org/officeDocument/2006/relationships/tags" Target="../tags/tag117.xml"/><Relationship Id="rId160" Type="http://schemas.openxmlformats.org/officeDocument/2006/relationships/image" Target="../media/image31.png"/><Relationship Id="rId181" Type="http://schemas.openxmlformats.org/officeDocument/2006/relationships/image" Target="../media/image52.jpg"/><Relationship Id="rId216" Type="http://schemas.openxmlformats.org/officeDocument/2006/relationships/image" Target="../media/image86.png"/><Relationship Id="rId237" Type="http://schemas.openxmlformats.org/officeDocument/2006/relationships/image" Target="../media/image105.png"/><Relationship Id="rId22" Type="http://schemas.openxmlformats.org/officeDocument/2006/relationships/tags" Target="../tags/tag44.xml"/><Relationship Id="rId43" Type="http://schemas.openxmlformats.org/officeDocument/2006/relationships/tags" Target="../tags/tag65.xml"/><Relationship Id="rId64" Type="http://schemas.openxmlformats.org/officeDocument/2006/relationships/tags" Target="../tags/tag86.xml"/><Relationship Id="rId118" Type="http://schemas.openxmlformats.org/officeDocument/2006/relationships/tags" Target="../tags/tag140.xml"/><Relationship Id="rId139" Type="http://schemas.microsoft.com/office/2007/relationships/hdphoto" Target="../media/hdphoto5.wdp"/><Relationship Id="rId85" Type="http://schemas.openxmlformats.org/officeDocument/2006/relationships/tags" Target="../tags/tag107.xml"/><Relationship Id="rId150" Type="http://schemas.openxmlformats.org/officeDocument/2006/relationships/image" Target="../media/image21.png"/><Relationship Id="rId171" Type="http://schemas.openxmlformats.org/officeDocument/2006/relationships/image" Target="../media/image42.png"/><Relationship Id="rId192" Type="http://schemas.openxmlformats.org/officeDocument/2006/relationships/image" Target="../media/image63.png"/><Relationship Id="rId206" Type="http://schemas.openxmlformats.org/officeDocument/2006/relationships/image" Target="../media/image76.png"/><Relationship Id="rId227" Type="http://schemas.openxmlformats.org/officeDocument/2006/relationships/image" Target="../media/image96.png"/><Relationship Id="rId12" Type="http://schemas.openxmlformats.org/officeDocument/2006/relationships/tags" Target="../tags/tag34.xml"/><Relationship Id="rId33" Type="http://schemas.openxmlformats.org/officeDocument/2006/relationships/tags" Target="../tags/tag55.xml"/><Relationship Id="rId108" Type="http://schemas.openxmlformats.org/officeDocument/2006/relationships/tags" Target="../tags/tag130.xml"/><Relationship Id="rId129" Type="http://schemas.openxmlformats.org/officeDocument/2006/relationships/tags" Target="../tags/tag151.xml"/><Relationship Id="rId54" Type="http://schemas.openxmlformats.org/officeDocument/2006/relationships/tags" Target="../tags/tag76.xml"/><Relationship Id="rId75" Type="http://schemas.openxmlformats.org/officeDocument/2006/relationships/tags" Target="../tags/tag97.xml"/><Relationship Id="rId96" Type="http://schemas.openxmlformats.org/officeDocument/2006/relationships/tags" Target="../tags/tag118.xml"/><Relationship Id="rId140" Type="http://schemas.openxmlformats.org/officeDocument/2006/relationships/image" Target="../media/image15.png"/><Relationship Id="rId161" Type="http://schemas.openxmlformats.org/officeDocument/2006/relationships/image" Target="../media/image32.png"/><Relationship Id="rId182" Type="http://schemas.openxmlformats.org/officeDocument/2006/relationships/image" Target="../media/image53.jpg"/><Relationship Id="rId217" Type="http://schemas.openxmlformats.org/officeDocument/2006/relationships/image" Target="../media/image87.png"/><Relationship Id="rId6" Type="http://schemas.openxmlformats.org/officeDocument/2006/relationships/tags" Target="../tags/tag28.xml"/><Relationship Id="rId238" Type="http://schemas.openxmlformats.org/officeDocument/2006/relationships/image" Target="../media/image106.png"/><Relationship Id="rId23" Type="http://schemas.openxmlformats.org/officeDocument/2006/relationships/tags" Target="../tags/tag45.xml"/><Relationship Id="rId119" Type="http://schemas.openxmlformats.org/officeDocument/2006/relationships/tags" Target="../tags/tag141.xml"/><Relationship Id="rId44" Type="http://schemas.openxmlformats.org/officeDocument/2006/relationships/tags" Target="../tags/tag66.xml"/><Relationship Id="rId65" Type="http://schemas.openxmlformats.org/officeDocument/2006/relationships/tags" Target="../tags/tag87.xml"/><Relationship Id="rId86" Type="http://schemas.openxmlformats.org/officeDocument/2006/relationships/tags" Target="../tags/tag108.xml"/><Relationship Id="rId130" Type="http://schemas.openxmlformats.org/officeDocument/2006/relationships/tags" Target="../tags/tag152.xml"/><Relationship Id="rId151" Type="http://schemas.openxmlformats.org/officeDocument/2006/relationships/image" Target="../media/image22.png"/><Relationship Id="rId172" Type="http://schemas.openxmlformats.org/officeDocument/2006/relationships/image" Target="../media/image43.png"/><Relationship Id="rId193" Type="http://schemas.openxmlformats.org/officeDocument/2006/relationships/image" Target="../media/image64.png"/><Relationship Id="rId207" Type="http://schemas.openxmlformats.org/officeDocument/2006/relationships/image" Target="../media/image77.png"/><Relationship Id="rId228" Type="http://schemas.openxmlformats.org/officeDocument/2006/relationships/image" Target="../media/image12.png"/><Relationship Id="rId13" Type="http://schemas.openxmlformats.org/officeDocument/2006/relationships/tags" Target="../tags/tag35.xml"/><Relationship Id="rId109" Type="http://schemas.openxmlformats.org/officeDocument/2006/relationships/tags" Target="../tags/tag131.xml"/><Relationship Id="rId34" Type="http://schemas.openxmlformats.org/officeDocument/2006/relationships/tags" Target="../tags/tag56.xml"/><Relationship Id="rId55" Type="http://schemas.openxmlformats.org/officeDocument/2006/relationships/tags" Target="../tags/tag77.xml"/><Relationship Id="rId76" Type="http://schemas.openxmlformats.org/officeDocument/2006/relationships/tags" Target="../tags/tag98.xml"/><Relationship Id="rId97" Type="http://schemas.openxmlformats.org/officeDocument/2006/relationships/tags" Target="../tags/tag119.xml"/><Relationship Id="rId120" Type="http://schemas.openxmlformats.org/officeDocument/2006/relationships/tags" Target="../tags/tag142.xml"/><Relationship Id="rId141" Type="http://schemas.microsoft.com/office/2007/relationships/hdphoto" Target="../media/hdphoto6.wdp"/><Relationship Id="rId7" Type="http://schemas.openxmlformats.org/officeDocument/2006/relationships/tags" Target="../tags/tag29.xml"/><Relationship Id="rId162" Type="http://schemas.openxmlformats.org/officeDocument/2006/relationships/image" Target="../media/image33.png"/><Relationship Id="rId183" Type="http://schemas.openxmlformats.org/officeDocument/2006/relationships/image" Target="../media/image54.jpg"/><Relationship Id="rId218" Type="http://schemas.openxmlformats.org/officeDocument/2006/relationships/image" Target="../media/image88.png"/><Relationship Id="rId239" Type="http://schemas.openxmlformats.org/officeDocument/2006/relationships/image" Target="../media/image107.png"/><Relationship Id="rId24" Type="http://schemas.openxmlformats.org/officeDocument/2006/relationships/tags" Target="../tags/tag46.xml"/><Relationship Id="rId45" Type="http://schemas.openxmlformats.org/officeDocument/2006/relationships/tags" Target="../tags/tag67.xml"/><Relationship Id="rId66" Type="http://schemas.openxmlformats.org/officeDocument/2006/relationships/tags" Target="../tags/tag88.xml"/><Relationship Id="rId87" Type="http://schemas.openxmlformats.org/officeDocument/2006/relationships/tags" Target="../tags/tag109.xml"/><Relationship Id="rId110" Type="http://schemas.openxmlformats.org/officeDocument/2006/relationships/tags" Target="../tags/tag132.xml"/><Relationship Id="rId131" Type="http://schemas.openxmlformats.org/officeDocument/2006/relationships/tags" Target="../tags/tag153.xml"/><Relationship Id="rId152" Type="http://schemas.openxmlformats.org/officeDocument/2006/relationships/image" Target="../media/image23.png"/><Relationship Id="rId173" Type="http://schemas.openxmlformats.org/officeDocument/2006/relationships/image" Target="../media/image44.png"/><Relationship Id="rId194" Type="http://schemas.openxmlformats.org/officeDocument/2006/relationships/image" Target="../media/image65.png"/><Relationship Id="rId208" Type="http://schemas.openxmlformats.org/officeDocument/2006/relationships/image" Target="../media/image78.png"/><Relationship Id="rId229" Type="http://schemas.openxmlformats.org/officeDocument/2006/relationships/image" Target="../media/image97.png"/><Relationship Id="rId240" Type="http://schemas.openxmlformats.org/officeDocument/2006/relationships/image" Target="../media/image108.png"/><Relationship Id="rId14" Type="http://schemas.openxmlformats.org/officeDocument/2006/relationships/tags" Target="../tags/tag36.xml"/><Relationship Id="rId35" Type="http://schemas.openxmlformats.org/officeDocument/2006/relationships/tags" Target="../tags/tag57.xml"/><Relationship Id="rId56" Type="http://schemas.openxmlformats.org/officeDocument/2006/relationships/tags" Target="../tags/tag78.xml"/><Relationship Id="rId77" Type="http://schemas.openxmlformats.org/officeDocument/2006/relationships/tags" Target="../tags/tag99.xml"/><Relationship Id="rId100" Type="http://schemas.openxmlformats.org/officeDocument/2006/relationships/tags" Target="../tags/tag122.xml"/><Relationship Id="rId8" Type="http://schemas.openxmlformats.org/officeDocument/2006/relationships/tags" Target="../tags/tag30.xml"/><Relationship Id="rId98" Type="http://schemas.openxmlformats.org/officeDocument/2006/relationships/tags" Target="../tags/tag120.xml"/><Relationship Id="rId121" Type="http://schemas.openxmlformats.org/officeDocument/2006/relationships/tags" Target="../tags/tag143.xml"/><Relationship Id="rId142" Type="http://schemas.openxmlformats.org/officeDocument/2006/relationships/image" Target="../media/image16.png"/><Relationship Id="rId163" Type="http://schemas.openxmlformats.org/officeDocument/2006/relationships/image" Target="../media/image34.png"/><Relationship Id="rId184" Type="http://schemas.openxmlformats.org/officeDocument/2006/relationships/image" Target="../media/image55.jpg"/><Relationship Id="rId219" Type="http://schemas.openxmlformats.org/officeDocument/2006/relationships/image" Target="../media/image89.png"/><Relationship Id="rId230" Type="http://schemas.openxmlformats.org/officeDocument/2006/relationships/image" Target="../media/image98.png"/><Relationship Id="rId25" Type="http://schemas.openxmlformats.org/officeDocument/2006/relationships/tags" Target="../tags/tag47.xml"/><Relationship Id="rId46" Type="http://schemas.openxmlformats.org/officeDocument/2006/relationships/tags" Target="../tags/tag68.xml"/><Relationship Id="rId67" Type="http://schemas.openxmlformats.org/officeDocument/2006/relationships/tags" Target="../tags/tag89.xml"/><Relationship Id="rId88" Type="http://schemas.openxmlformats.org/officeDocument/2006/relationships/tags" Target="../tags/tag110.xml"/><Relationship Id="rId111" Type="http://schemas.openxmlformats.org/officeDocument/2006/relationships/tags" Target="../tags/tag133.xml"/><Relationship Id="rId132" Type="http://schemas.openxmlformats.org/officeDocument/2006/relationships/slideLayout" Target="../slideLayouts/slideLayout8.xml"/><Relationship Id="rId153" Type="http://schemas.openxmlformats.org/officeDocument/2006/relationships/image" Target="../media/image24.png"/><Relationship Id="rId174" Type="http://schemas.openxmlformats.org/officeDocument/2006/relationships/image" Target="../media/image45.png"/><Relationship Id="rId195" Type="http://schemas.openxmlformats.org/officeDocument/2006/relationships/image" Target="../media/image11.png"/><Relationship Id="rId209" Type="http://schemas.openxmlformats.org/officeDocument/2006/relationships/image" Target="../media/image79.png"/><Relationship Id="rId220" Type="http://schemas.openxmlformats.org/officeDocument/2006/relationships/image" Target="../media/image90.png"/><Relationship Id="rId241" Type="http://schemas.openxmlformats.org/officeDocument/2006/relationships/image" Target="../media/image109.png"/><Relationship Id="rId15" Type="http://schemas.openxmlformats.org/officeDocument/2006/relationships/tags" Target="../tags/tag37.xml"/><Relationship Id="rId36" Type="http://schemas.openxmlformats.org/officeDocument/2006/relationships/tags" Target="../tags/tag58.xml"/><Relationship Id="rId57" Type="http://schemas.openxmlformats.org/officeDocument/2006/relationships/tags" Target="../tags/tag79.xml"/><Relationship Id="rId106" Type="http://schemas.openxmlformats.org/officeDocument/2006/relationships/tags" Target="../tags/tag128.xml"/><Relationship Id="rId127" Type="http://schemas.openxmlformats.org/officeDocument/2006/relationships/tags" Target="../tags/tag149.xml"/><Relationship Id="rId10" Type="http://schemas.openxmlformats.org/officeDocument/2006/relationships/tags" Target="../tags/tag32.xml"/><Relationship Id="rId31" Type="http://schemas.openxmlformats.org/officeDocument/2006/relationships/tags" Target="../tags/tag53.xml"/><Relationship Id="rId52" Type="http://schemas.openxmlformats.org/officeDocument/2006/relationships/tags" Target="../tags/tag74.xml"/><Relationship Id="rId73" Type="http://schemas.openxmlformats.org/officeDocument/2006/relationships/tags" Target="../tags/tag95.xml"/><Relationship Id="rId78" Type="http://schemas.openxmlformats.org/officeDocument/2006/relationships/tags" Target="../tags/tag100.xml"/><Relationship Id="rId94" Type="http://schemas.openxmlformats.org/officeDocument/2006/relationships/tags" Target="../tags/tag116.xml"/><Relationship Id="rId99" Type="http://schemas.openxmlformats.org/officeDocument/2006/relationships/tags" Target="../tags/tag121.xml"/><Relationship Id="rId101" Type="http://schemas.openxmlformats.org/officeDocument/2006/relationships/tags" Target="../tags/tag123.xml"/><Relationship Id="rId122" Type="http://schemas.openxmlformats.org/officeDocument/2006/relationships/tags" Target="../tags/tag144.xml"/><Relationship Id="rId143" Type="http://schemas.microsoft.com/office/2007/relationships/hdphoto" Target="../media/hdphoto7.wdp"/><Relationship Id="rId148" Type="http://schemas.openxmlformats.org/officeDocument/2006/relationships/image" Target="../media/image19.png"/><Relationship Id="rId164" Type="http://schemas.openxmlformats.org/officeDocument/2006/relationships/image" Target="../media/image35.png"/><Relationship Id="rId169" Type="http://schemas.openxmlformats.org/officeDocument/2006/relationships/image" Target="../media/image40.png"/><Relationship Id="rId185" Type="http://schemas.openxmlformats.org/officeDocument/2006/relationships/image" Target="../media/image56.jpg"/><Relationship Id="rId4" Type="http://schemas.openxmlformats.org/officeDocument/2006/relationships/tags" Target="../tags/tag26.xml"/><Relationship Id="rId9" Type="http://schemas.openxmlformats.org/officeDocument/2006/relationships/tags" Target="../tags/tag31.xml"/><Relationship Id="rId180" Type="http://schemas.openxmlformats.org/officeDocument/2006/relationships/image" Target="../media/image51.jpg"/><Relationship Id="rId210" Type="http://schemas.openxmlformats.org/officeDocument/2006/relationships/image" Target="../media/image80.png"/><Relationship Id="rId215" Type="http://schemas.openxmlformats.org/officeDocument/2006/relationships/image" Target="../media/image85.png"/><Relationship Id="rId236" Type="http://schemas.openxmlformats.org/officeDocument/2006/relationships/image" Target="../media/image104.png"/><Relationship Id="rId26" Type="http://schemas.openxmlformats.org/officeDocument/2006/relationships/tags" Target="../tags/tag48.xml"/><Relationship Id="rId231" Type="http://schemas.openxmlformats.org/officeDocument/2006/relationships/image" Target="../media/image99.jpg"/><Relationship Id="rId47" Type="http://schemas.openxmlformats.org/officeDocument/2006/relationships/tags" Target="../tags/tag69.xml"/><Relationship Id="rId68" Type="http://schemas.openxmlformats.org/officeDocument/2006/relationships/tags" Target="../tags/tag90.xml"/><Relationship Id="rId89" Type="http://schemas.openxmlformats.org/officeDocument/2006/relationships/tags" Target="../tags/tag111.xml"/><Relationship Id="rId112" Type="http://schemas.openxmlformats.org/officeDocument/2006/relationships/tags" Target="../tags/tag134.xml"/><Relationship Id="rId133" Type="http://schemas.openxmlformats.org/officeDocument/2006/relationships/notesSlide" Target="../notesSlides/notesSlide4.xml"/><Relationship Id="rId154" Type="http://schemas.openxmlformats.org/officeDocument/2006/relationships/image" Target="../media/image25.png"/><Relationship Id="rId175" Type="http://schemas.openxmlformats.org/officeDocument/2006/relationships/image" Target="../media/image46.png"/><Relationship Id="rId196" Type="http://schemas.openxmlformats.org/officeDocument/2006/relationships/image" Target="../media/image66.png"/><Relationship Id="rId200" Type="http://schemas.openxmlformats.org/officeDocument/2006/relationships/image" Target="../media/image70.png"/><Relationship Id="rId16" Type="http://schemas.openxmlformats.org/officeDocument/2006/relationships/tags" Target="../tags/tag38.xml"/><Relationship Id="rId221" Type="http://schemas.openxmlformats.org/officeDocument/2006/relationships/image" Target="../media/image91.png"/><Relationship Id="rId242" Type="http://schemas.openxmlformats.org/officeDocument/2006/relationships/image" Target="../media/image110.png"/><Relationship Id="rId37" Type="http://schemas.openxmlformats.org/officeDocument/2006/relationships/tags" Target="../tags/tag59.xml"/><Relationship Id="rId58" Type="http://schemas.openxmlformats.org/officeDocument/2006/relationships/tags" Target="../tags/tag80.xml"/><Relationship Id="rId79" Type="http://schemas.openxmlformats.org/officeDocument/2006/relationships/tags" Target="../tags/tag101.xml"/><Relationship Id="rId102" Type="http://schemas.openxmlformats.org/officeDocument/2006/relationships/tags" Target="../tags/tag124.xml"/><Relationship Id="rId123" Type="http://schemas.openxmlformats.org/officeDocument/2006/relationships/tags" Target="../tags/tag145.xml"/><Relationship Id="rId144" Type="http://schemas.openxmlformats.org/officeDocument/2006/relationships/image" Target="../media/image17.png"/><Relationship Id="rId90" Type="http://schemas.openxmlformats.org/officeDocument/2006/relationships/tags" Target="../tags/tag112.xml"/><Relationship Id="rId165" Type="http://schemas.openxmlformats.org/officeDocument/2006/relationships/image" Target="../media/image36.png"/><Relationship Id="rId186" Type="http://schemas.openxmlformats.org/officeDocument/2006/relationships/image" Target="../media/image57.jpg"/><Relationship Id="rId211" Type="http://schemas.openxmlformats.org/officeDocument/2006/relationships/image" Target="../media/image81.png"/><Relationship Id="rId232" Type="http://schemas.openxmlformats.org/officeDocument/2006/relationships/image" Target="../media/image100.gif"/><Relationship Id="rId27" Type="http://schemas.openxmlformats.org/officeDocument/2006/relationships/tags" Target="../tags/tag49.xml"/><Relationship Id="rId48" Type="http://schemas.openxmlformats.org/officeDocument/2006/relationships/tags" Target="../tags/tag70.xml"/><Relationship Id="rId69" Type="http://schemas.openxmlformats.org/officeDocument/2006/relationships/tags" Target="../tags/tag91.xml"/><Relationship Id="rId113" Type="http://schemas.openxmlformats.org/officeDocument/2006/relationships/tags" Target="../tags/tag135.xml"/><Relationship Id="rId134" Type="http://schemas.openxmlformats.org/officeDocument/2006/relationships/oleObject" Target="../embeddings/oleObject3.bin"/><Relationship Id="rId80" Type="http://schemas.openxmlformats.org/officeDocument/2006/relationships/tags" Target="../tags/tag102.xml"/><Relationship Id="rId155" Type="http://schemas.openxmlformats.org/officeDocument/2006/relationships/image" Target="../media/image26.png"/><Relationship Id="rId176" Type="http://schemas.openxmlformats.org/officeDocument/2006/relationships/image" Target="../media/image47.png"/><Relationship Id="rId197" Type="http://schemas.openxmlformats.org/officeDocument/2006/relationships/image" Target="../media/image67.png"/><Relationship Id="rId201" Type="http://schemas.openxmlformats.org/officeDocument/2006/relationships/image" Target="../media/image71.png"/><Relationship Id="rId222" Type="http://schemas.openxmlformats.org/officeDocument/2006/relationships/image" Target="../media/image92.png"/><Relationship Id="rId243" Type="http://schemas.openxmlformats.org/officeDocument/2006/relationships/image" Target="../media/image111.png"/><Relationship Id="rId17" Type="http://schemas.openxmlformats.org/officeDocument/2006/relationships/tags" Target="../tags/tag39.xml"/><Relationship Id="rId38" Type="http://schemas.openxmlformats.org/officeDocument/2006/relationships/tags" Target="../tags/tag60.xml"/><Relationship Id="rId59" Type="http://schemas.openxmlformats.org/officeDocument/2006/relationships/tags" Target="../tags/tag81.xml"/><Relationship Id="rId103" Type="http://schemas.openxmlformats.org/officeDocument/2006/relationships/tags" Target="../tags/tag125.xml"/><Relationship Id="rId124" Type="http://schemas.openxmlformats.org/officeDocument/2006/relationships/tags" Target="../tags/tag146.xml"/><Relationship Id="rId70" Type="http://schemas.openxmlformats.org/officeDocument/2006/relationships/tags" Target="../tags/tag92.xml"/><Relationship Id="rId91" Type="http://schemas.openxmlformats.org/officeDocument/2006/relationships/tags" Target="../tags/tag113.xml"/><Relationship Id="rId145" Type="http://schemas.microsoft.com/office/2007/relationships/hdphoto" Target="../media/hdphoto8.wdp"/><Relationship Id="rId166" Type="http://schemas.openxmlformats.org/officeDocument/2006/relationships/image" Target="../media/image37.png"/><Relationship Id="rId187" Type="http://schemas.openxmlformats.org/officeDocument/2006/relationships/image" Target="../media/image58.jpg"/><Relationship Id="rId1" Type="http://schemas.openxmlformats.org/officeDocument/2006/relationships/vmlDrawing" Target="../drawings/vmlDrawing3.vml"/><Relationship Id="rId212" Type="http://schemas.openxmlformats.org/officeDocument/2006/relationships/image" Target="../media/image82.png"/><Relationship Id="rId233" Type="http://schemas.openxmlformats.org/officeDocument/2006/relationships/image" Target="../media/image101.png"/><Relationship Id="rId28" Type="http://schemas.openxmlformats.org/officeDocument/2006/relationships/tags" Target="../tags/tag50.xml"/><Relationship Id="rId49" Type="http://schemas.openxmlformats.org/officeDocument/2006/relationships/tags" Target="../tags/tag71.xml"/><Relationship Id="rId114" Type="http://schemas.openxmlformats.org/officeDocument/2006/relationships/tags" Target="../tags/tag136.xml"/><Relationship Id="rId60" Type="http://schemas.openxmlformats.org/officeDocument/2006/relationships/tags" Target="../tags/tag82.xml"/><Relationship Id="rId81" Type="http://schemas.openxmlformats.org/officeDocument/2006/relationships/tags" Target="../tags/tag103.xml"/><Relationship Id="rId135" Type="http://schemas.openxmlformats.org/officeDocument/2006/relationships/image" Target="../media/image9.emf"/><Relationship Id="rId156" Type="http://schemas.openxmlformats.org/officeDocument/2006/relationships/image" Target="../media/image27.png"/><Relationship Id="rId177" Type="http://schemas.openxmlformats.org/officeDocument/2006/relationships/image" Target="../media/image48.png"/><Relationship Id="rId198" Type="http://schemas.openxmlformats.org/officeDocument/2006/relationships/image" Target="../media/image68.png"/><Relationship Id="rId202" Type="http://schemas.openxmlformats.org/officeDocument/2006/relationships/image" Target="../media/image72.png"/><Relationship Id="rId223" Type="http://schemas.openxmlformats.org/officeDocument/2006/relationships/image" Target="../media/image10.png"/><Relationship Id="rId18" Type="http://schemas.openxmlformats.org/officeDocument/2006/relationships/tags" Target="../tags/tag40.xml"/><Relationship Id="rId39" Type="http://schemas.openxmlformats.org/officeDocument/2006/relationships/tags" Target="../tags/tag61.xml"/><Relationship Id="rId50" Type="http://schemas.openxmlformats.org/officeDocument/2006/relationships/tags" Target="../tags/tag72.xml"/><Relationship Id="rId104" Type="http://schemas.openxmlformats.org/officeDocument/2006/relationships/tags" Target="../tags/tag126.xml"/><Relationship Id="rId125" Type="http://schemas.openxmlformats.org/officeDocument/2006/relationships/tags" Target="../tags/tag147.xml"/><Relationship Id="rId146" Type="http://schemas.openxmlformats.org/officeDocument/2006/relationships/image" Target="../media/image18.png"/><Relationship Id="rId167" Type="http://schemas.openxmlformats.org/officeDocument/2006/relationships/image" Target="../media/image38.png"/><Relationship Id="rId188" Type="http://schemas.openxmlformats.org/officeDocument/2006/relationships/image" Target="../media/image59.jpg"/><Relationship Id="rId71" Type="http://schemas.openxmlformats.org/officeDocument/2006/relationships/tags" Target="../tags/tag93.xml"/><Relationship Id="rId92" Type="http://schemas.openxmlformats.org/officeDocument/2006/relationships/tags" Target="../tags/tag114.xml"/><Relationship Id="rId213" Type="http://schemas.openxmlformats.org/officeDocument/2006/relationships/image" Target="../media/image83.gif"/><Relationship Id="rId234" Type="http://schemas.openxmlformats.org/officeDocument/2006/relationships/image" Target="../media/image102.png"/><Relationship Id="rId2" Type="http://schemas.openxmlformats.org/officeDocument/2006/relationships/tags" Target="../tags/tag24.xml"/><Relationship Id="rId29" Type="http://schemas.openxmlformats.org/officeDocument/2006/relationships/tags" Target="../tags/tag51.xml"/><Relationship Id="rId40" Type="http://schemas.openxmlformats.org/officeDocument/2006/relationships/tags" Target="../tags/tag62.xml"/><Relationship Id="rId115" Type="http://schemas.openxmlformats.org/officeDocument/2006/relationships/tags" Target="../tags/tag137.xml"/><Relationship Id="rId136" Type="http://schemas.openxmlformats.org/officeDocument/2006/relationships/image" Target="../media/image13.png"/><Relationship Id="rId157" Type="http://schemas.openxmlformats.org/officeDocument/2006/relationships/image" Target="../media/image28.png"/><Relationship Id="rId178" Type="http://schemas.openxmlformats.org/officeDocument/2006/relationships/image" Target="../media/image49.jpg"/><Relationship Id="rId61" Type="http://schemas.openxmlformats.org/officeDocument/2006/relationships/tags" Target="../tags/tag83.xml"/><Relationship Id="rId82" Type="http://schemas.openxmlformats.org/officeDocument/2006/relationships/tags" Target="../tags/tag104.xml"/><Relationship Id="rId199" Type="http://schemas.openxmlformats.org/officeDocument/2006/relationships/image" Target="../media/image69.png"/><Relationship Id="rId203" Type="http://schemas.openxmlformats.org/officeDocument/2006/relationships/image" Target="../media/image73.gif"/><Relationship Id="rId19" Type="http://schemas.openxmlformats.org/officeDocument/2006/relationships/tags" Target="../tags/tag41.xml"/><Relationship Id="rId224" Type="http://schemas.openxmlformats.org/officeDocument/2006/relationships/image" Target="../media/image93.png"/><Relationship Id="rId30" Type="http://schemas.openxmlformats.org/officeDocument/2006/relationships/tags" Target="../tags/tag52.xml"/><Relationship Id="rId105" Type="http://schemas.openxmlformats.org/officeDocument/2006/relationships/tags" Target="../tags/tag127.xml"/><Relationship Id="rId126" Type="http://schemas.openxmlformats.org/officeDocument/2006/relationships/tags" Target="../tags/tag148.xml"/><Relationship Id="rId147" Type="http://schemas.microsoft.com/office/2007/relationships/hdphoto" Target="../media/hdphoto9.wdp"/><Relationship Id="rId168" Type="http://schemas.openxmlformats.org/officeDocument/2006/relationships/image" Target="../media/image39.png"/><Relationship Id="rId51" Type="http://schemas.openxmlformats.org/officeDocument/2006/relationships/tags" Target="../tags/tag73.xml"/><Relationship Id="rId72" Type="http://schemas.openxmlformats.org/officeDocument/2006/relationships/tags" Target="../tags/tag94.xml"/><Relationship Id="rId93" Type="http://schemas.openxmlformats.org/officeDocument/2006/relationships/tags" Target="../tags/tag115.xml"/><Relationship Id="rId189" Type="http://schemas.openxmlformats.org/officeDocument/2006/relationships/image" Target="../media/image60.jpg"/><Relationship Id="rId3" Type="http://schemas.openxmlformats.org/officeDocument/2006/relationships/tags" Target="../tags/tag25.xml"/><Relationship Id="rId214" Type="http://schemas.openxmlformats.org/officeDocument/2006/relationships/image" Target="../media/image84.png"/><Relationship Id="rId235" Type="http://schemas.openxmlformats.org/officeDocument/2006/relationships/image" Target="../media/image103.png"/><Relationship Id="rId116" Type="http://schemas.openxmlformats.org/officeDocument/2006/relationships/tags" Target="../tags/tag138.xml"/><Relationship Id="rId137" Type="http://schemas.microsoft.com/office/2007/relationships/hdphoto" Target="../media/hdphoto4.wdp"/><Relationship Id="rId158" Type="http://schemas.openxmlformats.org/officeDocument/2006/relationships/image" Target="../media/image29.png"/><Relationship Id="rId20" Type="http://schemas.openxmlformats.org/officeDocument/2006/relationships/tags" Target="../tags/tag42.xml"/><Relationship Id="rId41" Type="http://schemas.openxmlformats.org/officeDocument/2006/relationships/tags" Target="../tags/tag63.xml"/><Relationship Id="rId62" Type="http://schemas.openxmlformats.org/officeDocument/2006/relationships/tags" Target="../tags/tag84.xml"/><Relationship Id="rId83" Type="http://schemas.openxmlformats.org/officeDocument/2006/relationships/tags" Target="../tags/tag105.xml"/><Relationship Id="rId179" Type="http://schemas.openxmlformats.org/officeDocument/2006/relationships/image" Target="../media/image50.jpg"/><Relationship Id="rId190" Type="http://schemas.openxmlformats.org/officeDocument/2006/relationships/image" Target="../media/image61.jpg"/><Relationship Id="rId204" Type="http://schemas.openxmlformats.org/officeDocument/2006/relationships/image" Target="../media/image74.png"/><Relationship Id="rId225" Type="http://schemas.openxmlformats.org/officeDocument/2006/relationships/image" Target="../media/image94.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13" Type="http://schemas.openxmlformats.org/officeDocument/2006/relationships/tags" Target="../tags/tag165.xml"/><Relationship Id="rId18" Type="http://schemas.openxmlformats.org/officeDocument/2006/relationships/tags" Target="../tags/tag170.xml"/><Relationship Id="rId26" Type="http://schemas.openxmlformats.org/officeDocument/2006/relationships/tags" Target="../tags/tag178.xml"/><Relationship Id="rId39" Type="http://schemas.openxmlformats.org/officeDocument/2006/relationships/image" Target="../media/image9.emf"/><Relationship Id="rId21" Type="http://schemas.openxmlformats.org/officeDocument/2006/relationships/tags" Target="../tags/tag173.xml"/><Relationship Id="rId34" Type="http://schemas.openxmlformats.org/officeDocument/2006/relationships/tags" Target="../tags/tag186.xml"/><Relationship Id="rId7" Type="http://schemas.openxmlformats.org/officeDocument/2006/relationships/tags" Target="../tags/tag159.xml"/><Relationship Id="rId2" Type="http://schemas.openxmlformats.org/officeDocument/2006/relationships/tags" Target="../tags/tag154.xml"/><Relationship Id="rId16" Type="http://schemas.openxmlformats.org/officeDocument/2006/relationships/tags" Target="../tags/tag168.xml"/><Relationship Id="rId20" Type="http://schemas.openxmlformats.org/officeDocument/2006/relationships/tags" Target="../tags/tag172.xml"/><Relationship Id="rId29" Type="http://schemas.openxmlformats.org/officeDocument/2006/relationships/tags" Target="../tags/tag181.xml"/><Relationship Id="rId41" Type="http://schemas.microsoft.com/office/2007/relationships/hdphoto" Target="../media/hdphoto10.wdp"/><Relationship Id="rId1" Type="http://schemas.openxmlformats.org/officeDocument/2006/relationships/vmlDrawing" Target="../drawings/vmlDrawing4.vml"/><Relationship Id="rId6" Type="http://schemas.openxmlformats.org/officeDocument/2006/relationships/tags" Target="../tags/tag158.xml"/><Relationship Id="rId11" Type="http://schemas.openxmlformats.org/officeDocument/2006/relationships/tags" Target="../tags/tag163.xml"/><Relationship Id="rId24" Type="http://schemas.openxmlformats.org/officeDocument/2006/relationships/tags" Target="../tags/tag176.xml"/><Relationship Id="rId32" Type="http://schemas.openxmlformats.org/officeDocument/2006/relationships/tags" Target="../tags/tag184.xml"/><Relationship Id="rId37" Type="http://schemas.openxmlformats.org/officeDocument/2006/relationships/notesSlide" Target="../notesSlides/notesSlide6.xml"/><Relationship Id="rId40" Type="http://schemas.openxmlformats.org/officeDocument/2006/relationships/image" Target="../media/image112.png"/><Relationship Id="rId5" Type="http://schemas.openxmlformats.org/officeDocument/2006/relationships/tags" Target="../tags/tag157.xml"/><Relationship Id="rId15" Type="http://schemas.openxmlformats.org/officeDocument/2006/relationships/tags" Target="../tags/tag167.xml"/><Relationship Id="rId23" Type="http://schemas.openxmlformats.org/officeDocument/2006/relationships/tags" Target="../tags/tag175.xml"/><Relationship Id="rId28" Type="http://schemas.openxmlformats.org/officeDocument/2006/relationships/tags" Target="../tags/tag180.xml"/><Relationship Id="rId36" Type="http://schemas.openxmlformats.org/officeDocument/2006/relationships/slideLayout" Target="../slideLayouts/slideLayout7.xml"/><Relationship Id="rId10" Type="http://schemas.openxmlformats.org/officeDocument/2006/relationships/tags" Target="../tags/tag162.xml"/><Relationship Id="rId19" Type="http://schemas.openxmlformats.org/officeDocument/2006/relationships/tags" Target="../tags/tag171.xml"/><Relationship Id="rId31" Type="http://schemas.openxmlformats.org/officeDocument/2006/relationships/tags" Target="../tags/tag183.xml"/><Relationship Id="rId4" Type="http://schemas.openxmlformats.org/officeDocument/2006/relationships/tags" Target="../tags/tag156.xml"/><Relationship Id="rId9" Type="http://schemas.openxmlformats.org/officeDocument/2006/relationships/tags" Target="../tags/tag161.xml"/><Relationship Id="rId14" Type="http://schemas.openxmlformats.org/officeDocument/2006/relationships/tags" Target="../tags/tag166.xml"/><Relationship Id="rId22" Type="http://schemas.openxmlformats.org/officeDocument/2006/relationships/tags" Target="../tags/tag174.xml"/><Relationship Id="rId27" Type="http://schemas.openxmlformats.org/officeDocument/2006/relationships/tags" Target="../tags/tag179.xml"/><Relationship Id="rId30" Type="http://schemas.openxmlformats.org/officeDocument/2006/relationships/tags" Target="../tags/tag182.xml"/><Relationship Id="rId35" Type="http://schemas.openxmlformats.org/officeDocument/2006/relationships/tags" Target="../tags/tag187.xml"/><Relationship Id="rId8" Type="http://schemas.openxmlformats.org/officeDocument/2006/relationships/tags" Target="../tags/tag160.xml"/><Relationship Id="rId3" Type="http://schemas.openxmlformats.org/officeDocument/2006/relationships/tags" Target="../tags/tag155.xml"/><Relationship Id="rId12" Type="http://schemas.openxmlformats.org/officeDocument/2006/relationships/tags" Target="../tags/tag164.xml"/><Relationship Id="rId17" Type="http://schemas.openxmlformats.org/officeDocument/2006/relationships/tags" Target="../tags/tag169.xml"/><Relationship Id="rId25" Type="http://schemas.openxmlformats.org/officeDocument/2006/relationships/tags" Target="../tags/tag177.xml"/><Relationship Id="rId33" Type="http://schemas.openxmlformats.org/officeDocument/2006/relationships/tags" Target="../tags/tag185.xml"/><Relationship Id="rId38" Type="http://schemas.openxmlformats.org/officeDocument/2006/relationships/oleObject" Target="../embeddings/oleObject4.bin"/></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Introduction to Windows Azure Marketplace for Data</a:t>
            </a:r>
          </a:p>
        </p:txBody>
      </p:sp>
      <p:sp>
        <p:nvSpPr>
          <p:cNvPr id="3" name="Text Placeholder 2"/>
          <p:cNvSpPr>
            <a:spLocks noGrp="1"/>
          </p:cNvSpPr>
          <p:nvPr>
            <p:ph type="body" sz="quarter" idx="11"/>
          </p:nvPr>
        </p:nvSpPr>
        <p:spPr>
          <a:xfrm>
            <a:off x="519113" y="4297680"/>
            <a:ext cx="5454333" cy="1261884"/>
          </a:xfrm>
        </p:spPr>
        <p:txBody>
          <a:bodyPr/>
          <a:lstStyle/>
          <a:p>
            <a:r>
              <a:rPr lang="en-US" dirty="0" smtClean="0"/>
              <a:t>Name</a:t>
            </a:r>
          </a:p>
          <a:p>
            <a:r>
              <a:rPr lang="en-US" dirty="0" smtClean="0"/>
              <a:t>Title</a:t>
            </a:r>
          </a:p>
          <a:p>
            <a:r>
              <a:rPr lang="en-US" dirty="0" smtClean="0"/>
              <a:t>Microsoft Corporation</a:t>
            </a:r>
            <a:endParaRPr lang="en-US" dirty="0"/>
          </a:p>
        </p:txBody>
      </p:sp>
    </p:spTree>
    <p:extLst>
      <p:ext uri="{BB962C8B-B14F-4D97-AF65-F5344CB8AC3E}">
        <p14:creationId xmlns:p14="http://schemas.microsoft.com/office/powerpoint/2010/main" val="2962502518"/>
      </p:ext>
    </p:extLst>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mtClean="0"/>
              <a:t>Developing Apps</a:t>
            </a:r>
            <a:endParaRPr lang="en-US" dirty="0"/>
          </a:p>
        </p:txBody>
      </p:sp>
      <p:sp>
        <p:nvSpPr>
          <p:cNvPr id="6" name="Content Placeholder 5"/>
          <p:cNvSpPr>
            <a:spLocks noGrp="1"/>
          </p:cNvSpPr>
          <p:nvPr>
            <p:ph sz="quarter" idx="10"/>
          </p:nvPr>
        </p:nvSpPr>
        <p:spPr>
          <a:xfrm>
            <a:off x="519113" y="1463675"/>
            <a:ext cx="11155680" cy="2497607"/>
          </a:xfrm>
        </p:spPr>
        <p:txBody>
          <a:bodyPr/>
          <a:lstStyle/>
          <a:p>
            <a:pPr marL="3175">
              <a:lnSpc>
                <a:spcPct val="90000"/>
              </a:lnSpc>
              <a:spcBef>
                <a:spcPts val="0"/>
              </a:spcBef>
              <a:spcAft>
                <a:spcPts val="900"/>
              </a:spcAft>
            </a:pPr>
            <a:r>
              <a:rPr lang="en-US" sz="4000" spc="-100" dirty="0">
                <a:solidFill>
                  <a:schemeClr val="accent2">
                    <a:alpha val="99000"/>
                  </a:schemeClr>
                </a:solidFill>
                <a:latin typeface="Segoe UI Light" pitchFamily="34" charset="0"/>
              </a:rPr>
              <a:t>2 Primary Types of Service</a:t>
            </a:r>
          </a:p>
          <a:p>
            <a:pPr marL="3175" lvl="1">
              <a:lnSpc>
                <a:spcPct val="90000"/>
              </a:lnSpc>
              <a:spcBef>
                <a:spcPts val="0"/>
              </a:spcBef>
            </a:pPr>
            <a:r>
              <a:rPr lang="en-US" sz="2000" spc="-50" dirty="0"/>
              <a:t>Flexible Query – support dynamically building queries against the service </a:t>
            </a:r>
            <a:r>
              <a:rPr lang="en-US" sz="2000" spc="-50" dirty="0" smtClean="0"/>
              <a:t/>
            </a:r>
            <a:br>
              <a:rPr lang="en-US" sz="2000" spc="-50" dirty="0" smtClean="0"/>
            </a:br>
            <a:r>
              <a:rPr lang="en-US" sz="2000" spc="-50" dirty="0" smtClean="0"/>
              <a:t>(</a:t>
            </a:r>
            <a:r>
              <a:rPr lang="en-US" sz="2000" spc="-50" dirty="0"/>
              <a:t>LINQ, </a:t>
            </a:r>
            <a:r>
              <a:rPr lang="en-US" sz="2000" spc="-50" dirty="0" err="1"/>
              <a:t>OData</a:t>
            </a:r>
            <a:r>
              <a:rPr lang="en-US" sz="2000" spc="-50" dirty="0"/>
              <a:t> Client Query Builder or URIs)</a:t>
            </a:r>
          </a:p>
          <a:p>
            <a:pPr marL="342900" lvl="1" indent="-342900">
              <a:lnSpc>
                <a:spcPct val="90000"/>
              </a:lnSpc>
              <a:spcBef>
                <a:spcPts val="0"/>
              </a:spcBef>
            </a:pPr>
            <a:r>
              <a:rPr lang="en-US" sz="1600" spc="-50" dirty="0"/>
              <a:t>Add Service Reference or </a:t>
            </a:r>
            <a:r>
              <a:rPr lang="en-US" sz="1600" spc="-50" dirty="0" smtClean="0"/>
              <a:t>DataSvcUtil.exe</a:t>
            </a:r>
            <a:br>
              <a:rPr lang="en-US" sz="1600" spc="-50" dirty="0" smtClean="0"/>
            </a:br>
            <a:endParaRPr lang="en-US" sz="1600" spc="-50" dirty="0"/>
          </a:p>
          <a:p>
            <a:pPr marL="3175" lvl="1">
              <a:lnSpc>
                <a:spcPct val="90000"/>
              </a:lnSpc>
              <a:spcBef>
                <a:spcPts val="0"/>
              </a:spcBef>
            </a:pPr>
            <a:r>
              <a:rPr lang="en-US" sz="2000" spc="-50" dirty="0"/>
              <a:t>Fixed Query – support a set number of fixed endpoints which may or may not </a:t>
            </a:r>
            <a:r>
              <a:rPr lang="en-US" sz="2000" spc="-50" dirty="0" smtClean="0"/>
              <a:t/>
            </a:r>
            <a:br>
              <a:rPr lang="en-US" sz="2000" spc="-50" dirty="0" smtClean="0"/>
            </a:br>
            <a:r>
              <a:rPr lang="en-US" sz="2000" spc="-50" dirty="0" smtClean="0"/>
              <a:t>have </a:t>
            </a:r>
            <a:r>
              <a:rPr lang="en-US" sz="2000" spc="-50" dirty="0"/>
              <a:t>required and/or optional </a:t>
            </a:r>
            <a:r>
              <a:rPr lang="en-US" sz="2000" spc="-50" dirty="0" smtClean="0"/>
              <a:t>parameters</a:t>
            </a:r>
          </a:p>
          <a:p>
            <a:pPr marL="342900" lvl="1" indent="-342900">
              <a:lnSpc>
                <a:spcPct val="90000"/>
              </a:lnSpc>
              <a:spcBef>
                <a:spcPts val="0"/>
              </a:spcBef>
            </a:pPr>
            <a:r>
              <a:rPr lang="en-US" sz="1600" spc="-50" dirty="0"/>
              <a:t>Download proxy classes</a:t>
            </a:r>
          </a:p>
        </p:txBody>
      </p:sp>
    </p:spTree>
    <p:extLst>
      <p:ext uri="{BB962C8B-B14F-4D97-AF65-F5344CB8AC3E}">
        <p14:creationId xmlns:p14="http://schemas.microsoft.com/office/powerpoint/2010/main" val="779651093"/>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664797"/>
          </a:xfrm>
        </p:spPr>
        <p:txBody>
          <a:bodyPr/>
          <a:lstStyle/>
          <a:p>
            <a:r>
              <a:rPr lang="en-US" sz="4800" dirty="0"/>
              <a:t>Windows Azure Marketplace Pricing Models</a:t>
            </a:r>
          </a:p>
        </p:txBody>
      </p:sp>
      <p:sp>
        <p:nvSpPr>
          <p:cNvPr id="4" name="Rectangle 3"/>
          <p:cNvSpPr/>
          <p:nvPr/>
        </p:nvSpPr>
        <p:spPr bwMode="auto">
          <a:xfrm>
            <a:off x="519113" y="1463676"/>
            <a:ext cx="5394007" cy="405129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91436" bIns="91440" numCol="1" rtlCol="0" anchor="b" anchorCtr="0" compatLnSpc="1">
            <a:prstTxWarp prst="textNoShape">
              <a:avLst/>
            </a:prstTxWarp>
          </a:bodyPr>
          <a:lstStyle/>
          <a:p>
            <a:pPr lvl="0">
              <a:lnSpc>
                <a:spcPct val="90000"/>
              </a:lnSpc>
              <a:spcBef>
                <a:spcPts val="900"/>
              </a:spcBef>
              <a:buSzPct val="80000"/>
            </a:pPr>
            <a:r>
              <a:rPr lang="en-US" sz="2000" dirty="0">
                <a:solidFill>
                  <a:schemeClr val="bg1">
                    <a:alpha val="99000"/>
                  </a:schemeClr>
                </a:solidFill>
              </a:rPr>
              <a:t>$X per month</a:t>
            </a:r>
          </a:p>
          <a:p>
            <a:pPr lvl="0">
              <a:lnSpc>
                <a:spcPct val="90000"/>
              </a:lnSpc>
              <a:spcBef>
                <a:spcPts val="900"/>
              </a:spcBef>
              <a:buSzPct val="80000"/>
            </a:pPr>
            <a:r>
              <a:rPr lang="en-US" sz="2000" dirty="0">
                <a:solidFill>
                  <a:schemeClr val="bg1">
                    <a:alpha val="99000"/>
                  </a:schemeClr>
                </a:solidFill>
              </a:rPr>
              <a:t>Unlimited access to a dataset, subject to system limits</a:t>
            </a:r>
          </a:p>
          <a:p>
            <a:pPr lvl="0">
              <a:lnSpc>
                <a:spcPct val="90000"/>
              </a:lnSpc>
              <a:spcBef>
                <a:spcPts val="900"/>
              </a:spcBef>
              <a:buSzPct val="80000"/>
            </a:pPr>
            <a:r>
              <a:rPr lang="en-US" sz="2000" dirty="0">
                <a:solidFill>
                  <a:schemeClr val="bg1">
                    <a:alpha val="99000"/>
                  </a:schemeClr>
                </a:solidFill>
              </a:rPr>
              <a:t>Optional throttling (X requests per minute)</a:t>
            </a:r>
          </a:p>
          <a:p>
            <a:pPr lvl="0">
              <a:lnSpc>
                <a:spcPct val="90000"/>
              </a:lnSpc>
              <a:spcBef>
                <a:spcPts val="900"/>
              </a:spcBef>
              <a:buSzPct val="80000"/>
            </a:pPr>
            <a:r>
              <a:rPr lang="en-US" sz="2000" dirty="0">
                <a:solidFill>
                  <a:schemeClr val="bg1">
                    <a:alpha val="99000"/>
                  </a:schemeClr>
                </a:solidFill>
              </a:rPr>
              <a:t>Auto-renewing</a:t>
            </a:r>
          </a:p>
        </p:txBody>
      </p:sp>
      <p:sp>
        <p:nvSpPr>
          <p:cNvPr id="5" name="Rectangle 4"/>
          <p:cNvSpPr/>
          <p:nvPr/>
        </p:nvSpPr>
        <p:spPr>
          <a:xfrm>
            <a:off x="594915" y="1463676"/>
            <a:ext cx="3009157" cy="1325003"/>
          </a:xfrm>
          <a:prstGeom prst="rect">
            <a:avLst/>
          </a:prstGeom>
        </p:spPr>
        <p:txBody>
          <a:bodyPr wrap="none">
            <a:spAutoFit/>
          </a:bodyPr>
          <a:lstStyle/>
          <a:p>
            <a:pPr lvl="0">
              <a:lnSpc>
                <a:spcPct val="90000"/>
              </a:lnSpc>
              <a:spcBef>
                <a:spcPct val="20000"/>
              </a:spcBef>
              <a:buSzPct val="80000"/>
            </a:pPr>
            <a:r>
              <a:rPr lang="en-US" sz="4000" dirty="0">
                <a:solidFill>
                  <a:srgbClr val="FFFFFF">
                    <a:alpha val="99000"/>
                  </a:srgbClr>
                </a:solidFill>
                <a:latin typeface="Segoe UI Light" pitchFamily="34" charset="0"/>
              </a:rPr>
              <a:t>Unlimited </a:t>
            </a:r>
            <a:r>
              <a:rPr lang="en-US" sz="4000" dirty="0" smtClean="0">
                <a:solidFill>
                  <a:srgbClr val="FFFFFF">
                    <a:alpha val="99000"/>
                  </a:srgbClr>
                </a:solidFill>
                <a:latin typeface="Segoe UI Light" pitchFamily="34" charset="0"/>
              </a:rPr>
              <a:t/>
            </a:r>
            <a:br>
              <a:rPr lang="en-US" sz="4000" dirty="0" smtClean="0">
                <a:solidFill>
                  <a:srgbClr val="FFFFFF">
                    <a:alpha val="99000"/>
                  </a:srgbClr>
                </a:solidFill>
                <a:latin typeface="Segoe UI Light" pitchFamily="34" charset="0"/>
              </a:rPr>
            </a:br>
            <a:r>
              <a:rPr lang="en-US" sz="4000" dirty="0" smtClean="0">
                <a:solidFill>
                  <a:srgbClr val="FFFFFF">
                    <a:alpha val="99000"/>
                  </a:srgbClr>
                </a:solidFill>
                <a:latin typeface="Segoe UI Light" pitchFamily="34" charset="0"/>
              </a:rPr>
              <a:t>Subscriptions</a:t>
            </a:r>
            <a:endParaRPr lang="en-US" sz="4000" dirty="0">
              <a:solidFill>
                <a:srgbClr val="FFFFFF">
                  <a:alpha val="99000"/>
                </a:srgbClr>
              </a:solidFill>
              <a:latin typeface="Segoe UI Light" pitchFamily="34" charset="0"/>
            </a:endParaRPr>
          </a:p>
        </p:txBody>
      </p:sp>
      <p:sp>
        <p:nvSpPr>
          <p:cNvPr id="7" name="Rectangle 6"/>
          <p:cNvSpPr/>
          <p:nvPr/>
        </p:nvSpPr>
        <p:spPr bwMode="auto">
          <a:xfrm>
            <a:off x="6094413" y="1463676"/>
            <a:ext cx="5394007" cy="405129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91436" bIns="91440" numCol="1" rtlCol="0" anchor="b" anchorCtr="0" compatLnSpc="1">
            <a:prstTxWarp prst="textNoShape">
              <a:avLst/>
            </a:prstTxWarp>
          </a:bodyPr>
          <a:lstStyle/>
          <a:p>
            <a:pPr>
              <a:lnSpc>
                <a:spcPct val="90000"/>
              </a:lnSpc>
              <a:spcBef>
                <a:spcPts val="900"/>
              </a:spcBef>
              <a:buSzPct val="80000"/>
            </a:pPr>
            <a:r>
              <a:rPr lang="en-US" sz="2000" dirty="0">
                <a:solidFill>
                  <a:schemeClr val="bg1">
                    <a:alpha val="99000"/>
                  </a:schemeClr>
                </a:solidFill>
              </a:rPr>
              <a:t>$X per month for Y transactions</a:t>
            </a:r>
          </a:p>
          <a:p>
            <a:pPr>
              <a:lnSpc>
                <a:spcPct val="90000"/>
              </a:lnSpc>
              <a:spcBef>
                <a:spcPts val="900"/>
              </a:spcBef>
              <a:buSzPct val="80000"/>
            </a:pPr>
            <a:r>
              <a:rPr lang="en-US" sz="2000" dirty="0">
                <a:solidFill>
                  <a:schemeClr val="bg1">
                    <a:alpha val="99000"/>
                  </a:schemeClr>
                </a:solidFill>
              </a:rPr>
              <a:t>When transaction limit is reached, subsequent transactions fail</a:t>
            </a:r>
          </a:p>
          <a:p>
            <a:pPr>
              <a:lnSpc>
                <a:spcPct val="90000"/>
              </a:lnSpc>
              <a:spcBef>
                <a:spcPts val="900"/>
              </a:spcBef>
              <a:buSzPct val="80000"/>
            </a:pPr>
            <a:r>
              <a:rPr lang="en-US" sz="2000" dirty="0">
                <a:solidFill>
                  <a:schemeClr val="bg1">
                    <a:alpha val="99000"/>
                  </a:schemeClr>
                </a:solidFill>
              </a:rPr>
              <a:t>Can covert to a different subscription </a:t>
            </a:r>
            <a:r>
              <a:rPr lang="en-US" sz="2000" dirty="0" smtClean="0">
                <a:solidFill>
                  <a:schemeClr val="bg1">
                    <a:alpha val="99000"/>
                  </a:schemeClr>
                </a:solidFill>
              </a:rPr>
              <a:t/>
            </a:r>
            <a:br>
              <a:rPr lang="en-US" sz="2000" dirty="0" smtClean="0">
                <a:solidFill>
                  <a:schemeClr val="bg1">
                    <a:alpha val="99000"/>
                  </a:schemeClr>
                </a:solidFill>
              </a:rPr>
            </a:br>
            <a:r>
              <a:rPr lang="en-US" sz="2000" dirty="0" smtClean="0">
                <a:solidFill>
                  <a:schemeClr val="bg1">
                    <a:alpha val="99000"/>
                  </a:schemeClr>
                </a:solidFill>
              </a:rPr>
              <a:t>at </a:t>
            </a:r>
            <a:r>
              <a:rPr lang="en-US" sz="2000" dirty="0">
                <a:solidFill>
                  <a:schemeClr val="bg1">
                    <a:alpha val="99000"/>
                  </a:schemeClr>
                </a:solidFill>
              </a:rPr>
              <a:t>any time</a:t>
            </a:r>
          </a:p>
          <a:p>
            <a:pPr>
              <a:lnSpc>
                <a:spcPct val="90000"/>
              </a:lnSpc>
              <a:spcBef>
                <a:spcPts val="900"/>
              </a:spcBef>
              <a:buSzPct val="80000"/>
            </a:pPr>
            <a:r>
              <a:rPr lang="en-US" sz="2000" dirty="0">
                <a:solidFill>
                  <a:schemeClr val="bg1">
                    <a:alpha val="99000"/>
                  </a:schemeClr>
                </a:solidFill>
              </a:rPr>
              <a:t>Optional throttling (X requests per minute)</a:t>
            </a:r>
          </a:p>
          <a:p>
            <a:pPr>
              <a:lnSpc>
                <a:spcPct val="90000"/>
              </a:lnSpc>
              <a:spcBef>
                <a:spcPts val="900"/>
              </a:spcBef>
              <a:buSzPct val="80000"/>
            </a:pPr>
            <a:r>
              <a:rPr lang="en-US" sz="2000" dirty="0">
                <a:solidFill>
                  <a:schemeClr val="bg1">
                    <a:alpha val="99000"/>
                  </a:schemeClr>
                </a:solidFill>
              </a:rPr>
              <a:t>Auto-renewing</a:t>
            </a:r>
          </a:p>
        </p:txBody>
      </p:sp>
      <p:sp>
        <p:nvSpPr>
          <p:cNvPr id="9" name="Rectangle 8"/>
          <p:cNvSpPr/>
          <p:nvPr/>
        </p:nvSpPr>
        <p:spPr>
          <a:xfrm>
            <a:off x="6170215" y="1463676"/>
            <a:ext cx="3009157" cy="1200329"/>
          </a:xfrm>
          <a:prstGeom prst="rect">
            <a:avLst/>
          </a:prstGeom>
        </p:spPr>
        <p:txBody>
          <a:bodyPr wrap="none">
            <a:spAutoFit/>
          </a:bodyPr>
          <a:lstStyle/>
          <a:p>
            <a:pPr lvl="0">
              <a:lnSpc>
                <a:spcPct val="90000"/>
              </a:lnSpc>
              <a:spcBef>
                <a:spcPct val="20000"/>
              </a:spcBef>
              <a:buSzPct val="80000"/>
            </a:pPr>
            <a:r>
              <a:rPr lang="en-US" sz="4000" dirty="0">
                <a:solidFill>
                  <a:srgbClr val="FFFFFF">
                    <a:alpha val="99000"/>
                  </a:srgbClr>
                </a:solidFill>
                <a:latin typeface="Segoe UI Light" pitchFamily="34" charset="0"/>
              </a:rPr>
              <a:t>Limited </a:t>
            </a:r>
            <a:r>
              <a:rPr lang="en-US" sz="4000" dirty="0" smtClean="0">
                <a:solidFill>
                  <a:srgbClr val="FFFFFF">
                    <a:alpha val="99000"/>
                  </a:srgbClr>
                </a:solidFill>
                <a:latin typeface="Segoe UI Light" pitchFamily="34" charset="0"/>
              </a:rPr>
              <a:t/>
            </a:r>
            <a:br>
              <a:rPr lang="en-US" sz="4000" dirty="0" smtClean="0">
                <a:solidFill>
                  <a:srgbClr val="FFFFFF">
                    <a:alpha val="99000"/>
                  </a:srgbClr>
                </a:solidFill>
                <a:latin typeface="Segoe UI Light" pitchFamily="34" charset="0"/>
              </a:rPr>
            </a:br>
            <a:r>
              <a:rPr lang="en-US" sz="4000" dirty="0" smtClean="0">
                <a:solidFill>
                  <a:srgbClr val="FFFFFF">
                    <a:alpha val="99000"/>
                  </a:srgbClr>
                </a:solidFill>
                <a:latin typeface="Segoe UI Light" pitchFamily="34" charset="0"/>
              </a:rPr>
              <a:t>Subscriptions</a:t>
            </a:r>
            <a:endParaRPr lang="en-US" sz="4000" dirty="0">
              <a:solidFill>
                <a:srgbClr val="FFFFFF">
                  <a:alpha val="99000"/>
                </a:srgbClr>
              </a:solidFill>
              <a:latin typeface="Segoe UI Light" pitchFamily="34" charset="0"/>
            </a:endParaRPr>
          </a:p>
        </p:txBody>
      </p:sp>
      <p:grpSp>
        <p:nvGrpSpPr>
          <p:cNvPr id="12" name="Group 11"/>
          <p:cNvGrpSpPr/>
          <p:nvPr/>
        </p:nvGrpSpPr>
        <p:grpSpPr>
          <a:xfrm>
            <a:off x="10099607" y="1690782"/>
            <a:ext cx="1241157" cy="706831"/>
            <a:chOff x="5853213" y="1342263"/>
            <a:chExt cx="768565" cy="437693"/>
          </a:xfrm>
        </p:grpSpPr>
        <p:sp>
          <p:nvSpPr>
            <p:cNvPr id="13" name="Freeform 25"/>
            <p:cNvSpPr>
              <a:spLocks/>
            </p:cNvSpPr>
            <p:nvPr/>
          </p:nvSpPr>
          <p:spPr bwMode="black">
            <a:xfrm>
              <a:off x="5893403" y="1386355"/>
              <a:ext cx="153641" cy="147912"/>
            </a:xfrm>
            <a:custGeom>
              <a:avLst/>
              <a:gdLst>
                <a:gd name="T0" fmla="*/ 387 w 595"/>
                <a:gd name="T1" fmla="*/ 512 h 573"/>
                <a:gd name="T2" fmla="*/ 588 w 595"/>
                <a:gd name="T3" fmla="*/ 62 h 573"/>
                <a:gd name="T4" fmla="*/ 544 w 595"/>
                <a:gd name="T5" fmla="*/ 0 h 573"/>
                <a:gd name="T6" fmla="*/ 51 w 595"/>
                <a:gd name="T7" fmla="*/ 0 h 573"/>
                <a:gd name="T8" fmla="*/ 7 w 595"/>
                <a:gd name="T9" fmla="*/ 62 h 573"/>
                <a:gd name="T10" fmla="*/ 208 w 595"/>
                <a:gd name="T11" fmla="*/ 512 h 573"/>
                <a:gd name="T12" fmla="*/ 297 w 595"/>
                <a:gd name="T13" fmla="*/ 573 h 573"/>
                <a:gd name="T14" fmla="*/ 387 w 595"/>
                <a:gd name="T15" fmla="*/ 512 h 5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95" h="573">
                  <a:moveTo>
                    <a:pt x="387" y="512"/>
                  </a:moveTo>
                  <a:cubicBezTo>
                    <a:pt x="467" y="419"/>
                    <a:pt x="566" y="298"/>
                    <a:pt x="588" y="62"/>
                  </a:cubicBezTo>
                  <a:cubicBezTo>
                    <a:pt x="589" y="47"/>
                    <a:pt x="595" y="0"/>
                    <a:pt x="544" y="0"/>
                  </a:cubicBezTo>
                  <a:cubicBezTo>
                    <a:pt x="51" y="0"/>
                    <a:pt x="51" y="0"/>
                    <a:pt x="51" y="0"/>
                  </a:cubicBezTo>
                  <a:cubicBezTo>
                    <a:pt x="0" y="0"/>
                    <a:pt x="6" y="47"/>
                    <a:pt x="7" y="62"/>
                  </a:cubicBezTo>
                  <a:cubicBezTo>
                    <a:pt x="29" y="298"/>
                    <a:pt x="128" y="419"/>
                    <a:pt x="208" y="512"/>
                  </a:cubicBezTo>
                  <a:cubicBezTo>
                    <a:pt x="243" y="553"/>
                    <a:pt x="263" y="573"/>
                    <a:pt x="297" y="573"/>
                  </a:cubicBezTo>
                  <a:cubicBezTo>
                    <a:pt x="331" y="573"/>
                    <a:pt x="352" y="553"/>
                    <a:pt x="387" y="512"/>
                  </a:cubicBezTo>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a:p>
          </p:txBody>
        </p:sp>
        <p:sp>
          <p:nvSpPr>
            <p:cNvPr id="14" name="Freeform 26"/>
            <p:cNvSpPr>
              <a:spLocks noEditPoints="1"/>
            </p:cNvSpPr>
            <p:nvPr/>
          </p:nvSpPr>
          <p:spPr bwMode="black">
            <a:xfrm>
              <a:off x="5853213" y="1342263"/>
              <a:ext cx="234020" cy="437693"/>
            </a:xfrm>
            <a:custGeom>
              <a:avLst/>
              <a:gdLst>
                <a:gd name="T0" fmla="*/ 849 w 905"/>
                <a:gd name="T1" fmla="*/ 1582 h 1693"/>
                <a:gd name="T2" fmla="*/ 509 w 905"/>
                <a:gd name="T3" fmla="*/ 845 h 1693"/>
                <a:gd name="T4" fmla="*/ 849 w 905"/>
                <a:gd name="T5" fmla="*/ 112 h 1693"/>
                <a:gd name="T6" fmla="*/ 905 w 905"/>
                <a:gd name="T7" fmla="*/ 56 h 1693"/>
                <a:gd name="T8" fmla="*/ 849 w 905"/>
                <a:gd name="T9" fmla="*/ 0 h 1693"/>
                <a:gd name="T10" fmla="*/ 56 w 905"/>
                <a:gd name="T11" fmla="*/ 0 h 1693"/>
                <a:gd name="T12" fmla="*/ 0 w 905"/>
                <a:gd name="T13" fmla="*/ 56 h 1693"/>
                <a:gd name="T14" fmla="*/ 56 w 905"/>
                <a:gd name="T15" fmla="*/ 112 h 1693"/>
                <a:gd name="T16" fmla="*/ 396 w 905"/>
                <a:gd name="T17" fmla="*/ 845 h 1693"/>
                <a:gd name="T18" fmla="*/ 56 w 905"/>
                <a:gd name="T19" fmla="*/ 1582 h 1693"/>
                <a:gd name="T20" fmla="*/ 0 w 905"/>
                <a:gd name="T21" fmla="*/ 1638 h 1693"/>
                <a:gd name="T22" fmla="*/ 56 w 905"/>
                <a:gd name="T23" fmla="*/ 1693 h 1693"/>
                <a:gd name="T24" fmla="*/ 849 w 905"/>
                <a:gd name="T25" fmla="*/ 1693 h 1693"/>
                <a:gd name="T26" fmla="*/ 905 w 905"/>
                <a:gd name="T27" fmla="*/ 1638 h 1693"/>
                <a:gd name="T28" fmla="*/ 849 w 905"/>
                <a:gd name="T29" fmla="*/ 1582 h 1693"/>
                <a:gd name="T30" fmla="*/ 777 w 905"/>
                <a:gd name="T31" fmla="*/ 1565 h 1693"/>
                <a:gd name="T32" fmla="*/ 736 w 905"/>
                <a:gd name="T33" fmla="*/ 1582 h 1693"/>
                <a:gd name="T34" fmla="*/ 169 w 905"/>
                <a:gd name="T35" fmla="*/ 1582 h 1693"/>
                <a:gd name="T36" fmla="*/ 128 w 905"/>
                <a:gd name="T37" fmla="*/ 1565 h 1693"/>
                <a:gd name="T38" fmla="*/ 114 w 905"/>
                <a:gd name="T39" fmla="*/ 1522 h 1693"/>
                <a:gd name="T40" fmla="*/ 329 w 905"/>
                <a:gd name="T41" fmla="*/ 1019 h 1693"/>
                <a:gd name="T42" fmla="*/ 428 w 905"/>
                <a:gd name="T43" fmla="*/ 845 h 1693"/>
                <a:gd name="T44" fmla="*/ 329 w 905"/>
                <a:gd name="T45" fmla="*/ 670 h 1693"/>
                <a:gd name="T46" fmla="*/ 114 w 905"/>
                <a:gd name="T47" fmla="*/ 171 h 1693"/>
                <a:gd name="T48" fmla="*/ 128 w 905"/>
                <a:gd name="T49" fmla="*/ 129 h 1693"/>
                <a:gd name="T50" fmla="*/ 169 w 905"/>
                <a:gd name="T51" fmla="*/ 112 h 1693"/>
                <a:gd name="T52" fmla="*/ 736 w 905"/>
                <a:gd name="T53" fmla="*/ 112 h 1693"/>
                <a:gd name="T54" fmla="*/ 777 w 905"/>
                <a:gd name="T55" fmla="*/ 129 h 1693"/>
                <a:gd name="T56" fmla="*/ 791 w 905"/>
                <a:gd name="T57" fmla="*/ 171 h 1693"/>
                <a:gd name="T58" fmla="*/ 576 w 905"/>
                <a:gd name="T59" fmla="*/ 670 h 1693"/>
                <a:gd name="T60" fmla="*/ 477 w 905"/>
                <a:gd name="T61" fmla="*/ 845 h 1693"/>
                <a:gd name="T62" fmla="*/ 576 w 905"/>
                <a:gd name="T63" fmla="*/ 1019 h 1693"/>
                <a:gd name="T64" fmla="*/ 791 w 905"/>
                <a:gd name="T65" fmla="*/ 1522 h 1693"/>
                <a:gd name="T66" fmla="*/ 777 w 905"/>
                <a:gd name="T67" fmla="*/ 1565 h 1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05" h="1693">
                  <a:moveTo>
                    <a:pt x="849" y="1582"/>
                  </a:moveTo>
                  <a:cubicBezTo>
                    <a:pt x="849" y="1051"/>
                    <a:pt x="509" y="995"/>
                    <a:pt x="509" y="845"/>
                  </a:cubicBezTo>
                  <a:cubicBezTo>
                    <a:pt x="509" y="695"/>
                    <a:pt x="849" y="642"/>
                    <a:pt x="849" y="112"/>
                  </a:cubicBezTo>
                  <a:cubicBezTo>
                    <a:pt x="880" y="112"/>
                    <a:pt x="905" y="87"/>
                    <a:pt x="905" y="56"/>
                  </a:cubicBezTo>
                  <a:cubicBezTo>
                    <a:pt x="905" y="25"/>
                    <a:pt x="880" y="0"/>
                    <a:pt x="849" y="0"/>
                  </a:cubicBezTo>
                  <a:cubicBezTo>
                    <a:pt x="56" y="0"/>
                    <a:pt x="56" y="0"/>
                    <a:pt x="56" y="0"/>
                  </a:cubicBezTo>
                  <a:cubicBezTo>
                    <a:pt x="25" y="0"/>
                    <a:pt x="0" y="25"/>
                    <a:pt x="0" y="56"/>
                  </a:cubicBezTo>
                  <a:cubicBezTo>
                    <a:pt x="0" y="87"/>
                    <a:pt x="25" y="112"/>
                    <a:pt x="56" y="112"/>
                  </a:cubicBezTo>
                  <a:cubicBezTo>
                    <a:pt x="56" y="642"/>
                    <a:pt x="396" y="695"/>
                    <a:pt x="396" y="845"/>
                  </a:cubicBezTo>
                  <a:cubicBezTo>
                    <a:pt x="396" y="995"/>
                    <a:pt x="56" y="1051"/>
                    <a:pt x="56" y="1582"/>
                  </a:cubicBezTo>
                  <a:cubicBezTo>
                    <a:pt x="25" y="1582"/>
                    <a:pt x="0" y="1607"/>
                    <a:pt x="0" y="1638"/>
                  </a:cubicBezTo>
                  <a:cubicBezTo>
                    <a:pt x="0" y="1668"/>
                    <a:pt x="25" y="1693"/>
                    <a:pt x="56" y="1693"/>
                  </a:cubicBezTo>
                  <a:cubicBezTo>
                    <a:pt x="849" y="1693"/>
                    <a:pt x="849" y="1693"/>
                    <a:pt x="849" y="1693"/>
                  </a:cubicBezTo>
                  <a:cubicBezTo>
                    <a:pt x="880" y="1693"/>
                    <a:pt x="905" y="1668"/>
                    <a:pt x="905" y="1638"/>
                  </a:cubicBezTo>
                  <a:cubicBezTo>
                    <a:pt x="905" y="1607"/>
                    <a:pt x="880" y="1582"/>
                    <a:pt x="849" y="1582"/>
                  </a:cubicBezTo>
                  <a:moveTo>
                    <a:pt x="777" y="1565"/>
                  </a:moveTo>
                  <a:cubicBezTo>
                    <a:pt x="761" y="1582"/>
                    <a:pt x="736" y="1582"/>
                    <a:pt x="736" y="1582"/>
                  </a:cubicBezTo>
                  <a:cubicBezTo>
                    <a:pt x="169" y="1582"/>
                    <a:pt x="169" y="1582"/>
                    <a:pt x="169" y="1582"/>
                  </a:cubicBezTo>
                  <a:cubicBezTo>
                    <a:pt x="169" y="1582"/>
                    <a:pt x="144" y="1582"/>
                    <a:pt x="128" y="1565"/>
                  </a:cubicBezTo>
                  <a:cubicBezTo>
                    <a:pt x="120" y="1556"/>
                    <a:pt x="113" y="1541"/>
                    <a:pt x="114" y="1522"/>
                  </a:cubicBezTo>
                  <a:cubicBezTo>
                    <a:pt x="128" y="1235"/>
                    <a:pt x="243" y="1111"/>
                    <a:pt x="329" y="1019"/>
                  </a:cubicBezTo>
                  <a:cubicBezTo>
                    <a:pt x="382" y="963"/>
                    <a:pt x="428" y="914"/>
                    <a:pt x="428" y="845"/>
                  </a:cubicBezTo>
                  <a:cubicBezTo>
                    <a:pt x="428" y="776"/>
                    <a:pt x="382" y="727"/>
                    <a:pt x="329" y="670"/>
                  </a:cubicBezTo>
                  <a:cubicBezTo>
                    <a:pt x="243" y="578"/>
                    <a:pt x="128" y="458"/>
                    <a:pt x="114" y="171"/>
                  </a:cubicBezTo>
                  <a:cubicBezTo>
                    <a:pt x="113" y="152"/>
                    <a:pt x="120" y="138"/>
                    <a:pt x="128" y="129"/>
                  </a:cubicBezTo>
                  <a:cubicBezTo>
                    <a:pt x="144" y="112"/>
                    <a:pt x="169" y="112"/>
                    <a:pt x="169" y="112"/>
                  </a:cubicBezTo>
                  <a:cubicBezTo>
                    <a:pt x="736" y="112"/>
                    <a:pt x="736" y="112"/>
                    <a:pt x="736" y="112"/>
                  </a:cubicBezTo>
                  <a:cubicBezTo>
                    <a:pt x="736" y="112"/>
                    <a:pt x="761" y="112"/>
                    <a:pt x="777" y="129"/>
                  </a:cubicBezTo>
                  <a:cubicBezTo>
                    <a:pt x="785" y="138"/>
                    <a:pt x="792" y="152"/>
                    <a:pt x="791" y="171"/>
                  </a:cubicBezTo>
                  <a:cubicBezTo>
                    <a:pt x="777" y="458"/>
                    <a:pt x="661" y="578"/>
                    <a:pt x="576" y="670"/>
                  </a:cubicBezTo>
                  <a:cubicBezTo>
                    <a:pt x="523" y="727"/>
                    <a:pt x="477" y="776"/>
                    <a:pt x="477" y="845"/>
                  </a:cubicBezTo>
                  <a:cubicBezTo>
                    <a:pt x="477" y="914"/>
                    <a:pt x="523" y="963"/>
                    <a:pt x="576" y="1019"/>
                  </a:cubicBezTo>
                  <a:cubicBezTo>
                    <a:pt x="661" y="1111"/>
                    <a:pt x="777" y="1235"/>
                    <a:pt x="791" y="1522"/>
                  </a:cubicBezTo>
                  <a:cubicBezTo>
                    <a:pt x="792" y="1541"/>
                    <a:pt x="785" y="1556"/>
                    <a:pt x="777" y="1565"/>
                  </a:cubicBezTo>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a:p>
          </p:txBody>
        </p:sp>
        <p:sp>
          <p:nvSpPr>
            <p:cNvPr id="15" name="Freeform 27"/>
            <p:cNvSpPr>
              <a:spLocks/>
            </p:cNvSpPr>
            <p:nvPr/>
          </p:nvSpPr>
          <p:spPr bwMode="black">
            <a:xfrm>
              <a:off x="6160854" y="1666888"/>
              <a:ext cx="150440" cy="74668"/>
            </a:xfrm>
            <a:custGeom>
              <a:avLst/>
              <a:gdLst>
                <a:gd name="T0" fmla="*/ 0 w 583"/>
                <a:gd name="T1" fmla="*/ 239 h 288"/>
                <a:gd name="T2" fmla="*/ 45 w 583"/>
                <a:gd name="T3" fmla="*/ 288 h 288"/>
                <a:gd name="T4" fmla="*/ 538 w 583"/>
                <a:gd name="T5" fmla="*/ 288 h 288"/>
                <a:gd name="T6" fmla="*/ 583 w 583"/>
                <a:gd name="T7" fmla="*/ 239 h 288"/>
                <a:gd name="T8" fmla="*/ 291 w 583"/>
                <a:gd name="T9" fmla="*/ 0 h 288"/>
                <a:gd name="T10" fmla="*/ 0 w 583"/>
                <a:gd name="T11" fmla="*/ 239 h 288"/>
              </a:gdLst>
              <a:ahLst/>
              <a:cxnLst>
                <a:cxn ang="0">
                  <a:pos x="T0" y="T1"/>
                </a:cxn>
                <a:cxn ang="0">
                  <a:pos x="T2" y="T3"/>
                </a:cxn>
                <a:cxn ang="0">
                  <a:pos x="T4" y="T5"/>
                </a:cxn>
                <a:cxn ang="0">
                  <a:pos x="T6" y="T7"/>
                </a:cxn>
                <a:cxn ang="0">
                  <a:pos x="T8" y="T9"/>
                </a:cxn>
                <a:cxn ang="0">
                  <a:pos x="T10" y="T11"/>
                </a:cxn>
              </a:cxnLst>
              <a:rect l="0" t="0" r="r" b="b"/>
              <a:pathLst>
                <a:path w="583" h="288">
                  <a:moveTo>
                    <a:pt x="0" y="239"/>
                  </a:moveTo>
                  <a:cubicBezTo>
                    <a:pt x="0" y="259"/>
                    <a:pt x="5" y="288"/>
                    <a:pt x="45" y="288"/>
                  </a:cubicBezTo>
                  <a:cubicBezTo>
                    <a:pt x="538" y="288"/>
                    <a:pt x="538" y="288"/>
                    <a:pt x="538" y="288"/>
                  </a:cubicBezTo>
                  <a:cubicBezTo>
                    <a:pt x="577" y="288"/>
                    <a:pt x="583" y="259"/>
                    <a:pt x="583" y="239"/>
                  </a:cubicBezTo>
                  <a:cubicBezTo>
                    <a:pt x="582" y="219"/>
                    <a:pt x="554" y="0"/>
                    <a:pt x="291" y="0"/>
                  </a:cubicBezTo>
                  <a:cubicBezTo>
                    <a:pt x="28" y="0"/>
                    <a:pt x="0" y="219"/>
                    <a:pt x="0" y="239"/>
                  </a:cubicBezTo>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a:p>
          </p:txBody>
        </p:sp>
        <p:sp>
          <p:nvSpPr>
            <p:cNvPr id="16" name="Freeform 28"/>
            <p:cNvSpPr>
              <a:spLocks/>
            </p:cNvSpPr>
            <p:nvPr/>
          </p:nvSpPr>
          <p:spPr bwMode="black">
            <a:xfrm>
              <a:off x="6164053" y="1417289"/>
              <a:ext cx="143683" cy="116979"/>
            </a:xfrm>
            <a:custGeom>
              <a:avLst/>
              <a:gdLst>
                <a:gd name="T0" fmla="*/ 368 w 556"/>
                <a:gd name="T1" fmla="*/ 392 h 453"/>
                <a:gd name="T2" fmla="*/ 546 w 556"/>
                <a:gd name="T3" fmla="*/ 71 h 453"/>
                <a:gd name="T4" fmla="*/ 493 w 556"/>
                <a:gd name="T5" fmla="*/ 0 h 453"/>
                <a:gd name="T6" fmla="*/ 64 w 556"/>
                <a:gd name="T7" fmla="*/ 0 h 453"/>
                <a:gd name="T8" fmla="*/ 11 w 556"/>
                <a:gd name="T9" fmla="*/ 71 h 453"/>
                <a:gd name="T10" fmla="*/ 188 w 556"/>
                <a:gd name="T11" fmla="*/ 392 h 453"/>
                <a:gd name="T12" fmla="*/ 278 w 556"/>
                <a:gd name="T13" fmla="*/ 453 h 453"/>
                <a:gd name="T14" fmla="*/ 368 w 556"/>
                <a:gd name="T15" fmla="*/ 392 h 4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6" h="453">
                  <a:moveTo>
                    <a:pt x="368" y="392"/>
                  </a:moveTo>
                  <a:cubicBezTo>
                    <a:pt x="432" y="318"/>
                    <a:pt x="507" y="224"/>
                    <a:pt x="546" y="71"/>
                  </a:cubicBezTo>
                  <a:cubicBezTo>
                    <a:pt x="556" y="31"/>
                    <a:pt x="544" y="0"/>
                    <a:pt x="493" y="0"/>
                  </a:cubicBezTo>
                  <a:cubicBezTo>
                    <a:pt x="64" y="0"/>
                    <a:pt x="64" y="0"/>
                    <a:pt x="64" y="0"/>
                  </a:cubicBezTo>
                  <a:cubicBezTo>
                    <a:pt x="13" y="0"/>
                    <a:pt x="0" y="31"/>
                    <a:pt x="11" y="71"/>
                  </a:cubicBezTo>
                  <a:cubicBezTo>
                    <a:pt x="50" y="224"/>
                    <a:pt x="125" y="318"/>
                    <a:pt x="188" y="392"/>
                  </a:cubicBezTo>
                  <a:cubicBezTo>
                    <a:pt x="224" y="433"/>
                    <a:pt x="244" y="453"/>
                    <a:pt x="278" y="453"/>
                  </a:cubicBezTo>
                  <a:cubicBezTo>
                    <a:pt x="312" y="453"/>
                    <a:pt x="333" y="433"/>
                    <a:pt x="368" y="392"/>
                  </a:cubicBezTo>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a:p>
          </p:txBody>
        </p:sp>
        <p:sp>
          <p:nvSpPr>
            <p:cNvPr id="17" name="Freeform 29"/>
            <p:cNvSpPr>
              <a:spLocks noEditPoints="1"/>
            </p:cNvSpPr>
            <p:nvPr/>
          </p:nvSpPr>
          <p:spPr bwMode="black">
            <a:xfrm>
              <a:off x="6118884" y="1342263"/>
              <a:ext cx="234020" cy="437693"/>
            </a:xfrm>
            <a:custGeom>
              <a:avLst/>
              <a:gdLst>
                <a:gd name="T0" fmla="*/ 849 w 905"/>
                <a:gd name="T1" fmla="*/ 1582 h 1693"/>
                <a:gd name="T2" fmla="*/ 509 w 905"/>
                <a:gd name="T3" fmla="*/ 845 h 1693"/>
                <a:gd name="T4" fmla="*/ 849 w 905"/>
                <a:gd name="T5" fmla="*/ 112 h 1693"/>
                <a:gd name="T6" fmla="*/ 905 w 905"/>
                <a:gd name="T7" fmla="*/ 56 h 1693"/>
                <a:gd name="T8" fmla="*/ 849 w 905"/>
                <a:gd name="T9" fmla="*/ 0 h 1693"/>
                <a:gd name="T10" fmla="*/ 56 w 905"/>
                <a:gd name="T11" fmla="*/ 0 h 1693"/>
                <a:gd name="T12" fmla="*/ 0 w 905"/>
                <a:gd name="T13" fmla="*/ 56 h 1693"/>
                <a:gd name="T14" fmla="*/ 56 w 905"/>
                <a:gd name="T15" fmla="*/ 112 h 1693"/>
                <a:gd name="T16" fmla="*/ 396 w 905"/>
                <a:gd name="T17" fmla="*/ 845 h 1693"/>
                <a:gd name="T18" fmla="*/ 56 w 905"/>
                <a:gd name="T19" fmla="*/ 1582 h 1693"/>
                <a:gd name="T20" fmla="*/ 0 w 905"/>
                <a:gd name="T21" fmla="*/ 1638 h 1693"/>
                <a:gd name="T22" fmla="*/ 56 w 905"/>
                <a:gd name="T23" fmla="*/ 1693 h 1693"/>
                <a:gd name="T24" fmla="*/ 849 w 905"/>
                <a:gd name="T25" fmla="*/ 1693 h 1693"/>
                <a:gd name="T26" fmla="*/ 905 w 905"/>
                <a:gd name="T27" fmla="*/ 1638 h 1693"/>
                <a:gd name="T28" fmla="*/ 849 w 905"/>
                <a:gd name="T29" fmla="*/ 1582 h 1693"/>
                <a:gd name="T30" fmla="*/ 777 w 905"/>
                <a:gd name="T31" fmla="*/ 1565 h 1693"/>
                <a:gd name="T32" fmla="*/ 736 w 905"/>
                <a:gd name="T33" fmla="*/ 1582 h 1693"/>
                <a:gd name="T34" fmla="*/ 169 w 905"/>
                <a:gd name="T35" fmla="*/ 1582 h 1693"/>
                <a:gd name="T36" fmla="*/ 128 w 905"/>
                <a:gd name="T37" fmla="*/ 1565 h 1693"/>
                <a:gd name="T38" fmla="*/ 114 w 905"/>
                <a:gd name="T39" fmla="*/ 1522 h 1693"/>
                <a:gd name="T40" fmla="*/ 329 w 905"/>
                <a:gd name="T41" fmla="*/ 1019 h 1693"/>
                <a:gd name="T42" fmla="*/ 428 w 905"/>
                <a:gd name="T43" fmla="*/ 845 h 1693"/>
                <a:gd name="T44" fmla="*/ 329 w 905"/>
                <a:gd name="T45" fmla="*/ 670 h 1693"/>
                <a:gd name="T46" fmla="*/ 114 w 905"/>
                <a:gd name="T47" fmla="*/ 171 h 1693"/>
                <a:gd name="T48" fmla="*/ 128 w 905"/>
                <a:gd name="T49" fmla="*/ 129 h 1693"/>
                <a:gd name="T50" fmla="*/ 169 w 905"/>
                <a:gd name="T51" fmla="*/ 112 h 1693"/>
                <a:gd name="T52" fmla="*/ 736 w 905"/>
                <a:gd name="T53" fmla="*/ 112 h 1693"/>
                <a:gd name="T54" fmla="*/ 777 w 905"/>
                <a:gd name="T55" fmla="*/ 129 h 1693"/>
                <a:gd name="T56" fmla="*/ 791 w 905"/>
                <a:gd name="T57" fmla="*/ 171 h 1693"/>
                <a:gd name="T58" fmla="*/ 576 w 905"/>
                <a:gd name="T59" fmla="*/ 670 h 1693"/>
                <a:gd name="T60" fmla="*/ 477 w 905"/>
                <a:gd name="T61" fmla="*/ 845 h 1693"/>
                <a:gd name="T62" fmla="*/ 576 w 905"/>
                <a:gd name="T63" fmla="*/ 1019 h 1693"/>
                <a:gd name="T64" fmla="*/ 791 w 905"/>
                <a:gd name="T65" fmla="*/ 1522 h 1693"/>
                <a:gd name="T66" fmla="*/ 777 w 905"/>
                <a:gd name="T67" fmla="*/ 1565 h 1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05" h="1693">
                  <a:moveTo>
                    <a:pt x="849" y="1582"/>
                  </a:moveTo>
                  <a:cubicBezTo>
                    <a:pt x="849" y="1051"/>
                    <a:pt x="509" y="995"/>
                    <a:pt x="509" y="845"/>
                  </a:cubicBezTo>
                  <a:cubicBezTo>
                    <a:pt x="509" y="695"/>
                    <a:pt x="849" y="642"/>
                    <a:pt x="849" y="112"/>
                  </a:cubicBezTo>
                  <a:cubicBezTo>
                    <a:pt x="880" y="112"/>
                    <a:pt x="905" y="87"/>
                    <a:pt x="905" y="56"/>
                  </a:cubicBezTo>
                  <a:cubicBezTo>
                    <a:pt x="905" y="25"/>
                    <a:pt x="880" y="0"/>
                    <a:pt x="849" y="0"/>
                  </a:cubicBezTo>
                  <a:cubicBezTo>
                    <a:pt x="56" y="0"/>
                    <a:pt x="56" y="0"/>
                    <a:pt x="56" y="0"/>
                  </a:cubicBezTo>
                  <a:cubicBezTo>
                    <a:pt x="25" y="0"/>
                    <a:pt x="0" y="25"/>
                    <a:pt x="0" y="56"/>
                  </a:cubicBezTo>
                  <a:cubicBezTo>
                    <a:pt x="0" y="87"/>
                    <a:pt x="25" y="112"/>
                    <a:pt x="56" y="112"/>
                  </a:cubicBezTo>
                  <a:cubicBezTo>
                    <a:pt x="56" y="642"/>
                    <a:pt x="396" y="695"/>
                    <a:pt x="396" y="845"/>
                  </a:cubicBezTo>
                  <a:cubicBezTo>
                    <a:pt x="396" y="995"/>
                    <a:pt x="56" y="1051"/>
                    <a:pt x="56" y="1582"/>
                  </a:cubicBezTo>
                  <a:cubicBezTo>
                    <a:pt x="25" y="1582"/>
                    <a:pt x="0" y="1607"/>
                    <a:pt x="0" y="1638"/>
                  </a:cubicBezTo>
                  <a:cubicBezTo>
                    <a:pt x="0" y="1668"/>
                    <a:pt x="25" y="1693"/>
                    <a:pt x="56" y="1693"/>
                  </a:cubicBezTo>
                  <a:cubicBezTo>
                    <a:pt x="849" y="1693"/>
                    <a:pt x="849" y="1693"/>
                    <a:pt x="849" y="1693"/>
                  </a:cubicBezTo>
                  <a:cubicBezTo>
                    <a:pt x="880" y="1693"/>
                    <a:pt x="905" y="1668"/>
                    <a:pt x="905" y="1638"/>
                  </a:cubicBezTo>
                  <a:cubicBezTo>
                    <a:pt x="905" y="1607"/>
                    <a:pt x="880" y="1582"/>
                    <a:pt x="849" y="1582"/>
                  </a:cubicBezTo>
                  <a:moveTo>
                    <a:pt x="777" y="1565"/>
                  </a:moveTo>
                  <a:cubicBezTo>
                    <a:pt x="761" y="1582"/>
                    <a:pt x="736" y="1582"/>
                    <a:pt x="736" y="1582"/>
                  </a:cubicBezTo>
                  <a:cubicBezTo>
                    <a:pt x="169" y="1582"/>
                    <a:pt x="169" y="1582"/>
                    <a:pt x="169" y="1582"/>
                  </a:cubicBezTo>
                  <a:cubicBezTo>
                    <a:pt x="169" y="1582"/>
                    <a:pt x="144" y="1582"/>
                    <a:pt x="128" y="1565"/>
                  </a:cubicBezTo>
                  <a:cubicBezTo>
                    <a:pt x="120" y="1556"/>
                    <a:pt x="113" y="1541"/>
                    <a:pt x="114" y="1522"/>
                  </a:cubicBezTo>
                  <a:cubicBezTo>
                    <a:pt x="128" y="1235"/>
                    <a:pt x="243" y="1111"/>
                    <a:pt x="329" y="1019"/>
                  </a:cubicBezTo>
                  <a:cubicBezTo>
                    <a:pt x="382" y="963"/>
                    <a:pt x="428" y="914"/>
                    <a:pt x="428" y="845"/>
                  </a:cubicBezTo>
                  <a:cubicBezTo>
                    <a:pt x="428" y="776"/>
                    <a:pt x="382" y="727"/>
                    <a:pt x="329" y="670"/>
                  </a:cubicBezTo>
                  <a:cubicBezTo>
                    <a:pt x="243" y="578"/>
                    <a:pt x="128" y="458"/>
                    <a:pt x="114" y="171"/>
                  </a:cubicBezTo>
                  <a:cubicBezTo>
                    <a:pt x="113" y="152"/>
                    <a:pt x="120" y="138"/>
                    <a:pt x="128" y="129"/>
                  </a:cubicBezTo>
                  <a:cubicBezTo>
                    <a:pt x="144" y="112"/>
                    <a:pt x="169" y="112"/>
                    <a:pt x="169" y="112"/>
                  </a:cubicBezTo>
                  <a:cubicBezTo>
                    <a:pt x="736" y="112"/>
                    <a:pt x="736" y="112"/>
                    <a:pt x="736" y="112"/>
                  </a:cubicBezTo>
                  <a:cubicBezTo>
                    <a:pt x="736" y="112"/>
                    <a:pt x="761" y="112"/>
                    <a:pt x="777" y="129"/>
                  </a:cubicBezTo>
                  <a:cubicBezTo>
                    <a:pt x="785" y="138"/>
                    <a:pt x="792" y="152"/>
                    <a:pt x="791" y="171"/>
                  </a:cubicBezTo>
                  <a:cubicBezTo>
                    <a:pt x="777" y="458"/>
                    <a:pt x="661" y="578"/>
                    <a:pt x="576" y="670"/>
                  </a:cubicBezTo>
                  <a:cubicBezTo>
                    <a:pt x="523" y="727"/>
                    <a:pt x="477" y="776"/>
                    <a:pt x="477" y="845"/>
                  </a:cubicBezTo>
                  <a:cubicBezTo>
                    <a:pt x="477" y="914"/>
                    <a:pt x="523" y="963"/>
                    <a:pt x="576" y="1019"/>
                  </a:cubicBezTo>
                  <a:cubicBezTo>
                    <a:pt x="661" y="1111"/>
                    <a:pt x="777" y="1235"/>
                    <a:pt x="791" y="1522"/>
                  </a:cubicBezTo>
                  <a:cubicBezTo>
                    <a:pt x="792" y="1541"/>
                    <a:pt x="785" y="1556"/>
                    <a:pt x="777" y="1565"/>
                  </a:cubicBezTo>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a:p>
          </p:txBody>
        </p:sp>
        <p:sp>
          <p:nvSpPr>
            <p:cNvPr id="18" name="Freeform 30"/>
            <p:cNvSpPr>
              <a:spLocks/>
            </p:cNvSpPr>
            <p:nvPr/>
          </p:nvSpPr>
          <p:spPr bwMode="black">
            <a:xfrm>
              <a:off x="6427948" y="1595779"/>
              <a:ext cx="153641" cy="145779"/>
            </a:xfrm>
            <a:custGeom>
              <a:avLst/>
              <a:gdLst>
                <a:gd name="T0" fmla="*/ 297 w 594"/>
                <a:gd name="T1" fmla="*/ 0 h 563"/>
                <a:gd name="T2" fmla="*/ 188 w 594"/>
                <a:gd name="T3" fmla="*/ 50 h 563"/>
                <a:gd name="T4" fmla="*/ 7 w 594"/>
                <a:gd name="T5" fmla="*/ 500 h 563"/>
                <a:gd name="T6" fmla="*/ 51 w 594"/>
                <a:gd name="T7" fmla="*/ 563 h 563"/>
                <a:gd name="T8" fmla="*/ 544 w 594"/>
                <a:gd name="T9" fmla="*/ 563 h 563"/>
                <a:gd name="T10" fmla="*/ 588 w 594"/>
                <a:gd name="T11" fmla="*/ 500 h 563"/>
                <a:gd name="T12" fmla="*/ 407 w 594"/>
                <a:gd name="T13" fmla="*/ 50 h 563"/>
                <a:gd name="T14" fmla="*/ 297 w 594"/>
                <a:gd name="T15" fmla="*/ 0 h 5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94" h="563">
                  <a:moveTo>
                    <a:pt x="297" y="0"/>
                  </a:moveTo>
                  <a:cubicBezTo>
                    <a:pt x="254" y="0"/>
                    <a:pt x="214" y="19"/>
                    <a:pt x="188" y="50"/>
                  </a:cubicBezTo>
                  <a:cubicBezTo>
                    <a:pt x="109" y="141"/>
                    <a:pt x="27" y="283"/>
                    <a:pt x="7" y="500"/>
                  </a:cubicBezTo>
                  <a:cubicBezTo>
                    <a:pt x="6" y="516"/>
                    <a:pt x="0" y="563"/>
                    <a:pt x="51" y="563"/>
                  </a:cubicBezTo>
                  <a:cubicBezTo>
                    <a:pt x="544" y="563"/>
                    <a:pt x="544" y="563"/>
                    <a:pt x="544" y="563"/>
                  </a:cubicBezTo>
                  <a:cubicBezTo>
                    <a:pt x="594" y="563"/>
                    <a:pt x="589" y="516"/>
                    <a:pt x="588" y="500"/>
                  </a:cubicBezTo>
                  <a:cubicBezTo>
                    <a:pt x="567" y="283"/>
                    <a:pt x="485" y="141"/>
                    <a:pt x="407" y="50"/>
                  </a:cubicBezTo>
                  <a:cubicBezTo>
                    <a:pt x="380" y="19"/>
                    <a:pt x="341" y="0"/>
                    <a:pt x="297" y="0"/>
                  </a:cubicBezTo>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a:p>
          </p:txBody>
        </p:sp>
        <p:sp>
          <p:nvSpPr>
            <p:cNvPr id="19" name="Freeform 31"/>
            <p:cNvSpPr>
              <a:spLocks noEditPoints="1"/>
            </p:cNvSpPr>
            <p:nvPr/>
          </p:nvSpPr>
          <p:spPr bwMode="black">
            <a:xfrm>
              <a:off x="6387758" y="1342263"/>
              <a:ext cx="234020" cy="437693"/>
            </a:xfrm>
            <a:custGeom>
              <a:avLst/>
              <a:gdLst>
                <a:gd name="T0" fmla="*/ 849 w 905"/>
                <a:gd name="T1" fmla="*/ 1582 h 1693"/>
                <a:gd name="T2" fmla="*/ 509 w 905"/>
                <a:gd name="T3" fmla="*/ 845 h 1693"/>
                <a:gd name="T4" fmla="*/ 849 w 905"/>
                <a:gd name="T5" fmla="*/ 112 h 1693"/>
                <a:gd name="T6" fmla="*/ 905 w 905"/>
                <a:gd name="T7" fmla="*/ 56 h 1693"/>
                <a:gd name="T8" fmla="*/ 849 w 905"/>
                <a:gd name="T9" fmla="*/ 0 h 1693"/>
                <a:gd name="T10" fmla="*/ 56 w 905"/>
                <a:gd name="T11" fmla="*/ 0 h 1693"/>
                <a:gd name="T12" fmla="*/ 0 w 905"/>
                <a:gd name="T13" fmla="*/ 56 h 1693"/>
                <a:gd name="T14" fmla="*/ 56 w 905"/>
                <a:gd name="T15" fmla="*/ 112 h 1693"/>
                <a:gd name="T16" fmla="*/ 396 w 905"/>
                <a:gd name="T17" fmla="*/ 845 h 1693"/>
                <a:gd name="T18" fmla="*/ 56 w 905"/>
                <a:gd name="T19" fmla="*/ 1582 h 1693"/>
                <a:gd name="T20" fmla="*/ 0 w 905"/>
                <a:gd name="T21" fmla="*/ 1638 h 1693"/>
                <a:gd name="T22" fmla="*/ 56 w 905"/>
                <a:gd name="T23" fmla="*/ 1693 h 1693"/>
                <a:gd name="T24" fmla="*/ 849 w 905"/>
                <a:gd name="T25" fmla="*/ 1693 h 1693"/>
                <a:gd name="T26" fmla="*/ 905 w 905"/>
                <a:gd name="T27" fmla="*/ 1638 h 1693"/>
                <a:gd name="T28" fmla="*/ 849 w 905"/>
                <a:gd name="T29" fmla="*/ 1582 h 1693"/>
                <a:gd name="T30" fmla="*/ 777 w 905"/>
                <a:gd name="T31" fmla="*/ 1565 h 1693"/>
                <a:gd name="T32" fmla="*/ 736 w 905"/>
                <a:gd name="T33" fmla="*/ 1582 h 1693"/>
                <a:gd name="T34" fmla="*/ 169 w 905"/>
                <a:gd name="T35" fmla="*/ 1582 h 1693"/>
                <a:gd name="T36" fmla="*/ 128 w 905"/>
                <a:gd name="T37" fmla="*/ 1565 h 1693"/>
                <a:gd name="T38" fmla="*/ 113 w 905"/>
                <a:gd name="T39" fmla="*/ 1522 h 1693"/>
                <a:gd name="T40" fmla="*/ 329 w 905"/>
                <a:gd name="T41" fmla="*/ 1019 h 1693"/>
                <a:gd name="T42" fmla="*/ 428 w 905"/>
                <a:gd name="T43" fmla="*/ 845 h 1693"/>
                <a:gd name="T44" fmla="*/ 329 w 905"/>
                <a:gd name="T45" fmla="*/ 670 h 1693"/>
                <a:gd name="T46" fmla="*/ 113 w 905"/>
                <a:gd name="T47" fmla="*/ 171 h 1693"/>
                <a:gd name="T48" fmla="*/ 128 w 905"/>
                <a:gd name="T49" fmla="*/ 129 h 1693"/>
                <a:gd name="T50" fmla="*/ 169 w 905"/>
                <a:gd name="T51" fmla="*/ 112 h 1693"/>
                <a:gd name="T52" fmla="*/ 736 w 905"/>
                <a:gd name="T53" fmla="*/ 112 h 1693"/>
                <a:gd name="T54" fmla="*/ 777 w 905"/>
                <a:gd name="T55" fmla="*/ 129 h 1693"/>
                <a:gd name="T56" fmla="*/ 791 w 905"/>
                <a:gd name="T57" fmla="*/ 171 h 1693"/>
                <a:gd name="T58" fmla="*/ 575 w 905"/>
                <a:gd name="T59" fmla="*/ 670 h 1693"/>
                <a:gd name="T60" fmla="*/ 477 w 905"/>
                <a:gd name="T61" fmla="*/ 845 h 1693"/>
                <a:gd name="T62" fmla="*/ 575 w 905"/>
                <a:gd name="T63" fmla="*/ 1019 h 1693"/>
                <a:gd name="T64" fmla="*/ 791 w 905"/>
                <a:gd name="T65" fmla="*/ 1522 h 1693"/>
                <a:gd name="T66" fmla="*/ 777 w 905"/>
                <a:gd name="T67" fmla="*/ 1565 h 1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05" h="1693">
                  <a:moveTo>
                    <a:pt x="849" y="1582"/>
                  </a:moveTo>
                  <a:cubicBezTo>
                    <a:pt x="849" y="1051"/>
                    <a:pt x="509" y="995"/>
                    <a:pt x="509" y="845"/>
                  </a:cubicBezTo>
                  <a:cubicBezTo>
                    <a:pt x="509" y="695"/>
                    <a:pt x="849" y="642"/>
                    <a:pt x="849" y="112"/>
                  </a:cubicBezTo>
                  <a:cubicBezTo>
                    <a:pt x="880" y="112"/>
                    <a:pt x="905" y="87"/>
                    <a:pt x="905" y="56"/>
                  </a:cubicBezTo>
                  <a:cubicBezTo>
                    <a:pt x="905" y="25"/>
                    <a:pt x="880" y="0"/>
                    <a:pt x="849" y="0"/>
                  </a:cubicBezTo>
                  <a:cubicBezTo>
                    <a:pt x="56" y="0"/>
                    <a:pt x="56" y="0"/>
                    <a:pt x="56" y="0"/>
                  </a:cubicBezTo>
                  <a:cubicBezTo>
                    <a:pt x="25" y="0"/>
                    <a:pt x="0" y="25"/>
                    <a:pt x="0" y="56"/>
                  </a:cubicBezTo>
                  <a:cubicBezTo>
                    <a:pt x="0" y="87"/>
                    <a:pt x="25" y="112"/>
                    <a:pt x="56" y="112"/>
                  </a:cubicBezTo>
                  <a:cubicBezTo>
                    <a:pt x="56" y="642"/>
                    <a:pt x="396" y="695"/>
                    <a:pt x="396" y="845"/>
                  </a:cubicBezTo>
                  <a:cubicBezTo>
                    <a:pt x="396" y="995"/>
                    <a:pt x="56" y="1051"/>
                    <a:pt x="56" y="1582"/>
                  </a:cubicBezTo>
                  <a:cubicBezTo>
                    <a:pt x="25" y="1582"/>
                    <a:pt x="0" y="1607"/>
                    <a:pt x="0" y="1638"/>
                  </a:cubicBezTo>
                  <a:cubicBezTo>
                    <a:pt x="0" y="1668"/>
                    <a:pt x="25" y="1693"/>
                    <a:pt x="56" y="1693"/>
                  </a:cubicBezTo>
                  <a:cubicBezTo>
                    <a:pt x="849" y="1693"/>
                    <a:pt x="849" y="1693"/>
                    <a:pt x="849" y="1693"/>
                  </a:cubicBezTo>
                  <a:cubicBezTo>
                    <a:pt x="880" y="1693"/>
                    <a:pt x="905" y="1668"/>
                    <a:pt x="905" y="1638"/>
                  </a:cubicBezTo>
                  <a:cubicBezTo>
                    <a:pt x="905" y="1607"/>
                    <a:pt x="880" y="1582"/>
                    <a:pt x="849" y="1582"/>
                  </a:cubicBezTo>
                  <a:moveTo>
                    <a:pt x="777" y="1565"/>
                  </a:moveTo>
                  <a:cubicBezTo>
                    <a:pt x="761" y="1582"/>
                    <a:pt x="736" y="1582"/>
                    <a:pt x="736" y="1582"/>
                  </a:cubicBezTo>
                  <a:cubicBezTo>
                    <a:pt x="169" y="1582"/>
                    <a:pt x="169" y="1582"/>
                    <a:pt x="169" y="1582"/>
                  </a:cubicBezTo>
                  <a:cubicBezTo>
                    <a:pt x="169" y="1582"/>
                    <a:pt x="144" y="1582"/>
                    <a:pt x="128" y="1565"/>
                  </a:cubicBezTo>
                  <a:cubicBezTo>
                    <a:pt x="119" y="1556"/>
                    <a:pt x="113" y="1541"/>
                    <a:pt x="113" y="1522"/>
                  </a:cubicBezTo>
                  <a:cubicBezTo>
                    <a:pt x="128" y="1235"/>
                    <a:pt x="243" y="1111"/>
                    <a:pt x="329" y="1019"/>
                  </a:cubicBezTo>
                  <a:cubicBezTo>
                    <a:pt x="382" y="963"/>
                    <a:pt x="428" y="914"/>
                    <a:pt x="428" y="845"/>
                  </a:cubicBezTo>
                  <a:cubicBezTo>
                    <a:pt x="428" y="776"/>
                    <a:pt x="382" y="727"/>
                    <a:pt x="329" y="670"/>
                  </a:cubicBezTo>
                  <a:cubicBezTo>
                    <a:pt x="243" y="578"/>
                    <a:pt x="128" y="458"/>
                    <a:pt x="113" y="171"/>
                  </a:cubicBezTo>
                  <a:cubicBezTo>
                    <a:pt x="113" y="152"/>
                    <a:pt x="119" y="138"/>
                    <a:pt x="128" y="129"/>
                  </a:cubicBezTo>
                  <a:cubicBezTo>
                    <a:pt x="144" y="112"/>
                    <a:pt x="169" y="112"/>
                    <a:pt x="169" y="112"/>
                  </a:cubicBezTo>
                  <a:cubicBezTo>
                    <a:pt x="736" y="112"/>
                    <a:pt x="736" y="112"/>
                    <a:pt x="736" y="112"/>
                  </a:cubicBezTo>
                  <a:cubicBezTo>
                    <a:pt x="736" y="112"/>
                    <a:pt x="761" y="112"/>
                    <a:pt x="777" y="129"/>
                  </a:cubicBezTo>
                  <a:cubicBezTo>
                    <a:pt x="785" y="138"/>
                    <a:pt x="792" y="152"/>
                    <a:pt x="791" y="171"/>
                  </a:cubicBezTo>
                  <a:cubicBezTo>
                    <a:pt x="777" y="458"/>
                    <a:pt x="661" y="578"/>
                    <a:pt x="575" y="670"/>
                  </a:cubicBezTo>
                  <a:cubicBezTo>
                    <a:pt x="522" y="727"/>
                    <a:pt x="477" y="776"/>
                    <a:pt x="477" y="845"/>
                  </a:cubicBezTo>
                  <a:cubicBezTo>
                    <a:pt x="477" y="914"/>
                    <a:pt x="522" y="963"/>
                    <a:pt x="575" y="1019"/>
                  </a:cubicBezTo>
                  <a:cubicBezTo>
                    <a:pt x="661" y="1111"/>
                    <a:pt x="777" y="1235"/>
                    <a:pt x="791" y="1522"/>
                  </a:cubicBezTo>
                  <a:cubicBezTo>
                    <a:pt x="792" y="1541"/>
                    <a:pt x="785" y="1556"/>
                    <a:pt x="777" y="1565"/>
                  </a:cubicBezTo>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a:p>
          </p:txBody>
        </p:sp>
      </p:grpSp>
      <p:sp>
        <p:nvSpPr>
          <p:cNvPr id="20" name="Freeform 20"/>
          <p:cNvSpPr>
            <a:spLocks noEditPoints="1"/>
          </p:cNvSpPr>
          <p:nvPr/>
        </p:nvSpPr>
        <p:spPr bwMode="black">
          <a:xfrm>
            <a:off x="4861253" y="1640470"/>
            <a:ext cx="931314" cy="807455"/>
          </a:xfrm>
          <a:custGeom>
            <a:avLst/>
            <a:gdLst>
              <a:gd name="T0" fmla="*/ 243 w 708"/>
              <a:gd name="T1" fmla="*/ 484 h 614"/>
              <a:gd name="T2" fmla="*/ 243 w 708"/>
              <a:gd name="T3" fmla="*/ 614 h 614"/>
              <a:gd name="T4" fmla="*/ 0 w 708"/>
              <a:gd name="T5" fmla="*/ 614 h 614"/>
              <a:gd name="T6" fmla="*/ 104 w 708"/>
              <a:gd name="T7" fmla="*/ 437 h 614"/>
              <a:gd name="T8" fmla="*/ 174 w 708"/>
              <a:gd name="T9" fmla="*/ 437 h 614"/>
              <a:gd name="T10" fmla="*/ 134 w 708"/>
              <a:gd name="T11" fmla="*/ 484 h 614"/>
              <a:gd name="T12" fmla="*/ 243 w 708"/>
              <a:gd name="T13" fmla="*/ 484 h 614"/>
              <a:gd name="T14" fmla="*/ 574 w 708"/>
              <a:gd name="T15" fmla="*/ 484 h 614"/>
              <a:gd name="T16" fmla="*/ 465 w 708"/>
              <a:gd name="T17" fmla="*/ 484 h 614"/>
              <a:gd name="T18" fmla="*/ 465 w 708"/>
              <a:gd name="T19" fmla="*/ 614 h 614"/>
              <a:gd name="T20" fmla="*/ 465 w 708"/>
              <a:gd name="T21" fmla="*/ 614 h 614"/>
              <a:gd name="T22" fmla="*/ 708 w 708"/>
              <a:gd name="T23" fmla="*/ 614 h 614"/>
              <a:gd name="T24" fmla="*/ 604 w 708"/>
              <a:gd name="T25" fmla="*/ 437 h 614"/>
              <a:gd name="T26" fmla="*/ 533 w 708"/>
              <a:gd name="T27" fmla="*/ 437 h 614"/>
              <a:gd name="T28" fmla="*/ 574 w 708"/>
              <a:gd name="T29" fmla="*/ 484 h 614"/>
              <a:gd name="T30" fmla="*/ 354 w 708"/>
              <a:gd name="T31" fmla="*/ 229 h 614"/>
              <a:gd name="T32" fmla="*/ 507 w 708"/>
              <a:gd name="T33" fmla="*/ 408 h 614"/>
              <a:gd name="T34" fmla="*/ 590 w 708"/>
              <a:gd name="T35" fmla="*/ 408 h 614"/>
              <a:gd name="T36" fmla="*/ 486 w 708"/>
              <a:gd name="T37" fmla="*/ 229 h 614"/>
              <a:gd name="T38" fmla="*/ 222 w 708"/>
              <a:gd name="T39" fmla="*/ 229 h 614"/>
              <a:gd name="T40" fmla="*/ 118 w 708"/>
              <a:gd name="T41" fmla="*/ 408 h 614"/>
              <a:gd name="T42" fmla="*/ 200 w 708"/>
              <a:gd name="T43" fmla="*/ 408 h 614"/>
              <a:gd name="T44" fmla="*/ 354 w 708"/>
              <a:gd name="T45" fmla="*/ 229 h 614"/>
              <a:gd name="T46" fmla="*/ 354 w 708"/>
              <a:gd name="T47" fmla="*/ 0 h 614"/>
              <a:gd name="T48" fmla="*/ 238 w 708"/>
              <a:gd name="T49" fmla="*/ 200 h 614"/>
              <a:gd name="T50" fmla="*/ 470 w 708"/>
              <a:gd name="T51" fmla="*/ 200 h 614"/>
              <a:gd name="T52" fmla="*/ 354 w 708"/>
              <a:gd name="T53" fmla="*/ 0 h 614"/>
              <a:gd name="T54" fmla="*/ 354 w 708"/>
              <a:gd name="T55" fmla="*/ 274 h 614"/>
              <a:gd name="T56" fmla="*/ 196 w 708"/>
              <a:gd name="T57" fmla="*/ 463 h 614"/>
              <a:gd name="T58" fmla="*/ 278 w 708"/>
              <a:gd name="T59" fmla="*/ 463 h 614"/>
              <a:gd name="T60" fmla="*/ 278 w 708"/>
              <a:gd name="T61" fmla="*/ 614 h 614"/>
              <a:gd name="T62" fmla="*/ 430 w 708"/>
              <a:gd name="T63" fmla="*/ 614 h 614"/>
              <a:gd name="T64" fmla="*/ 430 w 708"/>
              <a:gd name="T65" fmla="*/ 463 h 614"/>
              <a:gd name="T66" fmla="*/ 515 w 708"/>
              <a:gd name="T67" fmla="*/ 463 h 614"/>
              <a:gd name="T68" fmla="*/ 354 w 708"/>
              <a:gd name="T69" fmla="*/ 274 h 6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08" h="614">
                <a:moveTo>
                  <a:pt x="243" y="484"/>
                </a:moveTo>
                <a:lnTo>
                  <a:pt x="243" y="614"/>
                </a:lnTo>
                <a:lnTo>
                  <a:pt x="0" y="614"/>
                </a:lnTo>
                <a:lnTo>
                  <a:pt x="104" y="437"/>
                </a:lnTo>
                <a:lnTo>
                  <a:pt x="174" y="437"/>
                </a:lnTo>
                <a:lnTo>
                  <a:pt x="134" y="484"/>
                </a:lnTo>
                <a:lnTo>
                  <a:pt x="243" y="484"/>
                </a:lnTo>
                <a:close/>
                <a:moveTo>
                  <a:pt x="574" y="484"/>
                </a:moveTo>
                <a:lnTo>
                  <a:pt x="465" y="484"/>
                </a:lnTo>
                <a:lnTo>
                  <a:pt x="465" y="614"/>
                </a:lnTo>
                <a:lnTo>
                  <a:pt x="465" y="614"/>
                </a:lnTo>
                <a:lnTo>
                  <a:pt x="708" y="614"/>
                </a:lnTo>
                <a:lnTo>
                  <a:pt x="604" y="437"/>
                </a:lnTo>
                <a:lnTo>
                  <a:pt x="533" y="437"/>
                </a:lnTo>
                <a:lnTo>
                  <a:pt x="574" y="484"/>
                </a:lnTo>
                <a:close/>
                <a:moveTo>
                  <a:pt x="354" y="229"/>
                </a:moveTo>
                <a:lnTo>
                  <a:pt x="507" y="408"/>
                </a:lnTo>
                <a:lnTo>
                  <a:pt x="590" y="408"/>
                </a:lnTo>
                <a:lnTo>
                  <a:pt x="486" y="229"/>
                </a:lnTo>
                <a:lnTo>
                  <a:pt x="222" y="229"/>
                </a:lnTo>
                <a:lnTo>
                  <a:pt x="118" y="408"/>
                </a:lnTo>
                <a:lnTo>
                  <a:pt x="200" y="408"/>
                </a:lnTo>
                <a:lnTo>
                  <a:pt x="354" y="229"/>
                </a:lnTo>
                <a:close/>
                <a:moveTo>
                  <a:pt x="354" y="0"/>
                </a:moveTo>
                <a:lnTo>
                  <a:pt x="238" y="200"/>
                </a:lnTo>
                <a:lnTo>
                  <a:pt x="470" y="200"/>
                </a:lnTo>
                <a:lnTo>
                  <a:pt x="354" y="0"/>
                </a:lnTo>
                <a:close/>
                <a:moveTo>
                  <a:pt x="354" y="274"/>
                </a:moveTo>
                <a:lnTo>
                  <a:pt x="196" y="463"/>
                </a:lnTo>
                <a:lnTo>
                  <a:pt x="278" y="463"/>
                </a:lnTo>
                <a:lnTo>
                  <a:pt x="278" y="614"/>
                </a:lnTo>
                <a:lnTo>
                  <a:pt x="430" y="614"/>
                </a:lnTo>
                <a:lnTo>
                  <a:pt x="430" y="463"/>
                </a:lnTo>
                <a:lnTo>
                  <a:pt x="515" y="463"/>
                </a:lnTo>
                <a:lnTo>
                  <a:pt x="35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305" tIns="41153" rIns="82305" bIns="41153"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487196290"/>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19112" y="228600"/>
            <a:ext cx="11149013" cy="1329595"/>
          </a:xfrm>
        </p:spPr>
        <p:txBody>
          <a:bodyPr/>
          <a:lstStyle/>
          <a:p>
            <a:r>
              <a:rPr lang="en-US" sz="4800" dirty="0" smtClean="0"/>
              <a:t>Publishing Data in Windows Azure Marketplace for Data</a:t>
            </a:r>
            <a:endParaRPr lang="en-US" sz="4800" dirty="0"/>
          </a:p>
        </p:txBody>
      </p:sp>
      <p:sp>
        <p:nvSpPr>
          <p:cNvPr id="6" name="Content Placeholder 5"/>
          <p:cNvSpPr>
            <a:spLocks noGrp="1"/>
          </p:cNvSpPr>
          <p:nvPr>
            <p:ph sz="quarter" idx="10"/>
          </p:nvPr>
        </p:nvSpPr>
        <p:spPr>
          <a:xfrm>
            <a:off x="512445" y="1695450"/>
            <a:ext cx="11155680" cy="3979551"/>
          </a:xfrm>
        </p:spPr>
        <p:txBody>
          <a:bodyPr/>
          <a:lstStyle/>
          <a:p>
            <a:pPr marL="3175">
              <a:lnSpc>
                <a:spcPct val="90000"/>
              </a:lnSpc>
              <a:spcBef>
                <a:spcPts val="0"/>
              </a:spcBef>
              <a:spcAft>
                <a:spcPts val="900"/>
              </a:spcAft>
            </a:pPr>
            <a:r>
              <a:rPr lang="en-US" sz="3600" spc="-100" dirty="0">
                <a:solidFill>
                  <a:schemeClr val="accent2">
                    <a:alpha val="99000"/>
                  </a:schemeClr>
                </a:solidFill>
                <a:latin typeface="Segoe UI Light" pitchFamily="34" charset="0"/>
              </a:rPr>
              <a:t>You are in control of the data, price, and terms</a:t>
            </a:r>
          </a:p>
          <a:p>
            <a:pPr marL="3175">
              <a:lnSpc>
                <a:spcPct val="90000"/>
              </a:lnSpc>
              <a:spcBef>
                <a:spcPts val="0"/>
              </a:spcBef>
              <a:spcAft>
                <a:spcPts val="900"/>
              </a:spcAft>
            </a:pPr>
            <a:r>
              <a:rPr lang="en-US" sz="3600" spc="-100" dirty="0">
                <a:solidFill>
                  <a:schemeClr val="accent2">
                    <a:alpha val="99000"/>
                  </a:schemeClr>
                </a:solidFill>
                <a:latin typeface="Segoe UI Light" pitchFamily="34" charset="0"/>
              </a:rPr>
              <a:t>Easily onboard data from SQL Azure or existing web services</a:t>
            </a:r>
          </a:p>
          <a:p>
            <a:pPr marL="3175">
              <a:lnSpc>
                <a:spcPct val="90000"/>
              </a:lnSpc>
              <a:spcBef>
                <a:spcPts val="0"/>
              </a:spcBef>
              <a:spcAft>
                <a:spcPts val="900"/>
              </a:spcAft>
            </a:pPr>
            <a:r>
              <a:rPr lang="en-US" sz="3600" spc="-100" dirty="0">
                <a:solidFill>
                  <a:schemeClr val="accent2">
                    <a:alpha val="99000"/>
                  </a:schemeClr>
                </a:solidFill>
                <a:latin typeface="Segoe UI Light" pitchFamily="34" charset="0"/>
              </a:rPr>
              <a:t>Receive periodic reports and payouts</a:t>
            </a:r>
          </a:p>
          <a:p>
            <a:pPr marL="3175">
              <a:lnSpc>
                <a:spcPct val="90000"/>
              </a:lnSpc>
              <a:spcBef>
                <a:spcPts val="0"/>
              </a:spcBef>
              <a:spcAft>
                <a:spcPts val="900"/>
              </a:spcAft>
            </a:pPr>
            <a:r>
              <a:rPr lang="en-US" sz="3600" spc="-100" dirty="0">
                <a:solidFill>
                  <a:schemeClr val="accent2">
                    <a:alpha val="99000"/>
                  </a:schemeClr>
                </a:solidFill>
                <a:latin typeface="Segoe UI Light" pitchFamily="34" charset="0"/>
              </a:rPr>
              <a:t>Resources for Publishing on Windows Azure Marketplace:</a:t>
            </a:r>
          </a:p>
          <a:p>
            <a:pPr marL="0" lvl="1">
              <a:spcAft>
                <a:spcPts val="1200"/>
              </a:spcAft>
            </a:pPr>
            <a:r>
              <a:rPr lang="en-US" dirty="0" smtClean="0">
                <a:hlinkClick r:id="rId3"/>
              </a:rPr>
              <a:t>http://marketplace.windowsazure.com/publishing</a:t>
            </a:r>
            <a:r>
              <a:rPr lang="en-US" dirty="0" smtClean="0"/>
              <a:t>  </a:t>
            </a:r>
          </a:p>
          <a:p>
            <a:pPr marL="0" lvl="1"/>
            <a:r>
              <a:rPr lang="en-US" dirty="0" smtClean="0"/>
              <a:t>Hands-on Lab: </a:t>
            </a:r>
            <a:br>
              <a:rPr lang="en-US" dirty="0" smtClean="0"/>
            </a:br>
            <a:r>
              <a:rPr lang="en-US" dirty="0" smtClean="0">
                <a:hlinkClick r:id="rId4"/>
              </a:rPr>
              <a:t>Introduction to Windows Azure Marketplace for Data  </a:t>
            </a:r>
            <a:endParaRPr lang="en-US" dirty="0"/>
          </a:p>
        </p:txBody>
      </p:sp>
    </p:spTree>
    <p:extLst>
      <p:ext uri="{BB962C8B-B14F-4D97-AF65-F5344CB8AC3E}">
        <p14:creationId xmlns:p14="http://schemas.microsoft.com/office/powerpoint/2010/main" val="1774486609"/>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1516790"/>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bg>
      <p:bgPr>
        <a:solidFill>
          <a:schemeClr val="accent2"/>
        </a:solidFill>
        <a:effectLst/>
      </p:bgPr>
    </p:bg>
    <p:spTree>
      <p:nvGrpSpPr>
        <p:cNvPr id="1" name=""/>
        <p:cNvGrpSpPr/>
        <p:nvPr/>
      </p:nvGrpSpPr>
      <p:grpSpPr>
        <a:xfrm>
          <a:off x="0" y="0"/>
          <a:ext cx="0" cy="0"/>
          <a:chOff x="0" y="0"/>
          <a:chExt cx="0" cy="0"/>
        </a:xfrm>
      </p:grpSpPr>
      <p:grpSp>
        <p:nvGrpSpPr>
          <p:cNvPr id="5" name="Group 4"/>
          <p:cNvGrpSpPr/>
          <p:nvPr>
            <p:custDataLst>
              <p:tags r:id="rId2"/>
            </p:custDataLst>
          </p:nvPr>
        </p:nvGrpSpPr>
        <p:grpSpPr>
          <a:xfrm>
            <a:off x="8376557" y="1970088"/>
            <a:ext cx="3171975" cy="914400"/>
            <a:chOff x="8376557" y="1780895"/>
            <a:chExt cx="3171975" cy="914400"/>
          </a:xfrm>
          <a:solidFill>
            <a:schemeClr val="bg1"/>
          </a:solidFill>
        </p:grpSpPr>
        <p:sp>
          <p:nvSpPr>
            <p:cNvPr id="41" name="Rectangle 40"/>
            <p:cNvSpPr/>
            <p:nvPr/>
          </p:nvSpPr>
          <p:spPr bwMode="auto">
            <a:xfrm>
              <a:off x="8376557" y="1780895"/>
              <a:ext cx="3171975" cy="914400"/>
            </a:xfrm>
            <a:prstGeom prst="rect">
              <a:avLst/>
            </a:prstGeom>
            <a:grpFill/>
            <a:ln>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89980" tIns="44991" rIns="89980" bIns="44991" numCol="1" rtlCol="0" anchor="ctr" anchorCtr="0" compatLnSpc="1">
              <a:prstTxWarp prst="textNoShape">
                <a:avLst/>
              </a:prstTxWarp>
            </a:bodyPr>
            <a:lstStyle/>
            <a:p>
              <a:pPr algn="ctr" defTabSz="899548" fontAlgn="base">
                <a:spcBef>
                  <a:spcPct val="0"/>
                </a:spcBef>
                <a:spcAft>
                  <a:spcPct val="0"/>
                </a:spcAft>
              </a:pPr>
              <a:endParaRPr lang="en-US" dirty="0">
                <a:solidFill>
                  <a:srgbClr val="FFFFFF"/>
                </a:solidFill>
              </a:endParaRPr>
            </a:p>
          </p:txBody>
        </p:sp>
        <p:sp>
          <p:nvSpPr>
            <p:cNvPr id="42" name="Rectangle 41"/>
            <p:cNvSpPr/>
            <p:nvPr/>
          </p:nvSpPr>
          <p:spPr bwMode="auto">
            <a:xfrm>
              <a:off x="10176932" y="1872335"/>
              <a:ext cx="1280160" cy="731520"/>
            </a:xfrm>
            <a:prstGeom prst="rect">
              <a:avLst/>
            </a:prstGeom>
            <a:grpFill/>
            <a:ln w="19050">
              <a:no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45720" tIns="182880" rIns="45720" bIns="182880" numCol="1" rtlCol="0" anchor="ctr" anchorCtr="0" compatLnSpc="1">
              <a:prstTxWarp prst="textNoShape">
                <a:avLst/>
              </a:prstTxWarp>
            </a:bodyPr>
            <a:lstStyle/>
            <a:p>
              <a:pPr defTabSz="914099" fontAlgn="base">
                <a:spcBef>
                  <a:spcPts val="1200"/>
                </a:spcBef>
                <a:spcAft>
                  <a:spcPct val="0"/>
                </a:spcAft>
              </a:pPr>
              <a:r>
                <a:rPr lang="en-US" dirty="0">
                  <a:ln>
                    <a:solidFill>
                      <a:schemeClr val="bg1">
                        <a:alpha val="0"/>
                      </a:schemeClr>
                    </a:solidFill>
                  </a:ln>
                  <a:solidFill>
                    <a:schemeClr val="tx2">
                      <a:alpha val="99000"/>
                    </a:schemeClr>
                  </a:solidFill>
                </a:rPr>
                <a:t>Consumer Spending</a:t>
              </a:r>
            </a:p>
          </p:txBody>
        </p:sp>
      </p:grpSp>
      <p:grpSp>
        <p:nvGrpSpPr>
          <p:cNvPr id="35" name="Group 34"/>
          <p:cNvGrpSpPr/>
          <p:nvPr>
            <p:custDataLst>
              <p:tags r:id="rId3"/>
            </p:custDataLst>
          </p:nvPr>
        </p:nvGrpSpPr>
        <p:grpSpPr>
          <a:xfrm>
            <a:off x="8376557" y="3077338"/>
            <a:ext cx="3171975" cy="914400"/>
            <a:chOff x="8376557" y="1780895"/>
            <a:chExt cx="3171975" cy="914400"/>
          </a:xfrm>
          <a:solidFill>
            <a:schemeClr val="bg1"/>
          </a:solidFill>
        </p:grpSpPr>
        <p:sp>
          <p:nvSpPr>
            <p:cNvPr id="38" name="Rectangle 37"/>
            <p:cNvSpPr/>
            <p:nvPr/>
          </p:nvSpPr>
          <p:spPr bwMode="auto">
            <a:xfrm>
              <a:off x="8376557" y="1780895"/>
              <a:ext cx="3171975" cy="914400"/>
            </a:xfrm>
            <a:prstGeom prst="rect">
              <a:avLst/>
            </a:prstGeom>
            <a:grpFill/>
            <a:ln>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89980" tIns="44991" rIns="89980" bIns="44991" numCol="1" rtlCol="0" anchor="ctr" anchorCtr="0" compatLnSpc="1">
              <a:prstTxWarp prst="textNoShape">
                <a:avLst/>
              </a:prstTxWarp>
            </a:bodyPr>
            <a:lstStyle/>
            <a:p>
              <a:pPr algn="ctr" defTabSz="899548" fontAlgn="base">
                <a:spcBef>
                  <a:spcPct val="0"/>
                </a:spcBef>
                <a:spcAft>
                  <a:spcPct val="0"/>
                </a:spcAft>
              </a:pPr>
              <a:endParaRPr lang="en-US" dirty="0">
                <a:solidFill>
                  <a:srgbClr val="FFFFFF"/>
                </a:solidFill>
              </a:endParaRPr>
            </a:p>
          </p:txBody>
        </p:sp>
        <p:sp>
          <p:nvSpPr>
            <p:cNvPr id="39" name="Rectangle 38"/>
            <p:cNvSpPr/>
            <p:nvPr/>
          </p:nvSpPr>
          <p:spPr bwMode="auto">
            <a:xfrm>
              <a:off x="10176932" y="1872335"/>
              <a:ext cx="1280160" cy="731520"/>
            </a:xfrm>
            <a:prstGeom prst="rect">
              <a:avLst/>
            </a:prstGeom>
            <a:grpFill/>
            <a:ln w="19050">
              <a:no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45720" tIns="182880" rIns="45720" bIns="182880" numCol="1" rtlCol="0" anchor="ctr" anchorCtr="0" compatLnSpc="1">
              <a:prstTxWarp prst="textNoShape">
                <a:avLst/>
              </a:prstTxWarp>
            </a:bodyPr>
            <a:lstStyle/>
            <a:p>
              <a:pPr defTabSz="914099" fontAlgn="base">
                <a:spcBef>
                  <a:spcPts val="1200"/>
                </a:spcBef>
                <a:spcAft>
                  <a:spcPct val="0"/>
                </a:spcAft>
              </a:pPr>
              <a:r>
                <a:rPr lang="en-US" dirty="0">
                  <a:ln>
                    <a:solidFill>
                      <a:schemeClr val="bg1">
                        <a:alpha val="0"/>
                      </a:schemeClr>
                    </a:solidFill>
                  </a:ln>
                  <a:solidFill>
                    <a:schemeClr val="tx2">
                      <a:alpha val="99000"/>
                    </a:schemeClr>
                  </a:solidFill>
                </a:rPr>
                <a:t>Real Estate Value</a:t>
              </a:r>
            </a:p>
          </p:txBody>
        </p:sp>
      </p:grpSp>
      <p:grpSp>
        <p:nvGrpSpPr>
          <p:cNvPr id="40" name="Group 39"/>
          <p:cNvGrpSpPr/>
          <p:nvPr>
            <p:custDataLst>
              <p:tags r:id="rId4"/>
            </p:custDataLst>
          </p:nvPr>
        </p:nvGrpSpPr>
        <p:grpSpPr>
          <a:xfrm>
            <a:off x="8376557" y="4184589"/>
            <a:ext cx="3171975" cy="914400"/>
            <a:chOff x="10085492" y="1780895"/>
            <a:chExt cx="1463040" cy="914400"/>
          </a:xfrm>
          <a:solidFill>
            <a:schemeClr val="bg1"/>
          </a:solidFill>
        </p:grpSpPr>
        <p:sp>
          <p:nvSpPr>
            <p:cNvPr id="43" name="Rectangle 42"/>
            <p:cNvSpPr/>
            <p:nvPr/>
          </p:nvSpPr>
          <p:spPr bwMode="auto">
            <a:xfrm>
              <a:off x="10085492" y="1780895"/>
              <a:ext cx="1463040" cy="914400"/>
            </a:xfrm>
            <a:prstGeom prst="rect">
              <a:avLst/>
            </a:prstGeom>
            <a:grpFill/>
            <a:ln>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89980" tIns="44991" rIns="89980" bIns="44991" numCol="1" rtlCol="0" anchor="ctr" anchorCtr="0" compatLnSpc="1">
              <a:prstTxWarp prst="textNoShape">
                <a:avLst/>
              </a:prstTxWarp>
            </a:bodyPr>
            <a:lstStyle/>
            <a:p>
              <a:pPr algn="ctr" defTabSz="899548" fontAlgn="base">
                <a:spcBef>
                  <a:spcPct val="0"/>
                </a:spcBef>
                <a:spcAft>
                  <a:spcPct val="0"/>
                </a:spcAft>
              </a:pPr>
              <a:endParaRPr lang="en-US" dirty="0">
                <a:solidFill>
                  <a:srgbClr val="FFFFFF"/>
                </a:solidFill>
              </a:endParaRPr>
            </a:p>
          </p:txBody>
        </p:sp>
        <p:sp>
          <p:nvSpPr>
            <p:cNvPr id="44" name="Rectangle 43"/>
            <p:cNvSpPr/>
            <p:nvPr/>
          </p:nvSpPr>
          <p:spPr bwMode="auto">
            <a:xfrm>
              <a:off x="10915896" y="1872335"/>
              <a:ext cx="541196" cy="731520"/>
            </a:xfrm>
            <a:prstGeom prst="rect">
              <a:avLst/>
            </a:prstGeom>
            <a:grpFill/>
            <a:ln w="19050">
              <a:no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45720" tIns="182880" rIns="45720" bIns="182880" numCol="1" rtlCol="0" anchor="ctr" anchorCtr="0" compatLnSpc="1">
              <a:prstTxWarp prst="textNoShape">
                <a:avLst/>
              </a:prstTxWarp>
            </a:bodyPr>
            <a:lstStyle/>
            <a:p>
              <a:pPr defTabSz="914099" fontAlgn="base">
                <a:spcBef>
                  <a:spcPts val="1200"/>
                </a:spcBef>
                <a:spcAft>
                  <a:spcPct val="0"/>
                </a:spcAft>
              </a:pPr>
              <a:r>
                <a:rPr lang="en-US" dirty="0">
                  <a:ln>
                    <a:solidFill>
                      <a:schemeClr val="bg1">
                        <a:alpha val="0"/>
                      </a:schemeClr>
                    </a:solidFill>
                  </a:ln>
                  <a:solidFill>
                    <a:schemeClr val="tx2">
                      <a:alpha val="99000"/>
                    </a:schemeClr>
                  </a:solidFill>
                </a:rPr>
                <a:t>Climate</a:t>
              </a:r>
            </a:p>
          </p:txBody>
        </p:sp>
      </p:grpSp>
      <p:graphicFrame>
        <p:nvGraphicFramePr>
          <p:cNvPr id="10" name="Object 9" hidden="1"/>
          <p:cNvGraphicFramePr>
            <a:graphicFrameLocks noChangeAspect="1"/>
          </p:cNvGraphicFramePr>
          <p:nvPr>
            <p:custDataLst>
              <p:tags r:id="rId5"/>
            </p:custDataLst>
            <p:extLst>
              <p:ext uri="{D42A27DB-BD31-4B8C-83A1-F6EECF244321}">
                <p14:modId xmlns:p14="http://schemas.microsoft.com/office/powerpoint/2010/main" val="2871483252"/>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1060" name="think-cell Slide" r:id="rId15" imgW="270" imgH="270" progId="TCLayout.ActiveDocument.1">
                  <p:embed/>
                </p:oleObj>
              </mc:Choice>
              <mc:Fallback>
                <p:oleObj name="think-cell Slide" r:id="rId15" imgW="270" imgH="270" progId="TCLayout.ActiveDocument.1">
                  <p:embed/>
                  <p:pic>
                    <p:nvPicPr>
                      <p:cNvPr id="0" name=""/>
                      <p:cNvPicPr/>
                      <p:nvPr/>
                    </p:nvPicPr>
                    <p:blipFill>
                      <a:blip r:embed="rId16"/>
                      <a:stretch>
                        <a:fillRect/>
                      </a:stretch>
                    </p:blipFill>
                    <p:spPr>
                      <a:xfrm>
                        <a:off x="0" y="0"/>
                        <a:ext cx="158750" cy="158750"/>
                      </a:xfrm>
                      <a:prstGeom prst="rect">
                        <a:avLst/>
                      </a:prstGeom>
                    </p:spPr>
                  </p:pic>
                </p:oleObj>
              </mc:Fallback>
            </mc:AlternateContent>
          </a:graphicData>
        </a:graphic>
      </p:graphicFrame>
      <p:sp>
        <p:nvSpPr>
          <p:cNvPr id="7" name="Freeform 6"/>
          <p:cNvSpPr/>
          <p:nvPr>
            <p:custDataLst>
              <p:tags r:id="rId6"/>
            </p:custDataLst>
          </p:nvPr>
        </p:nvSpPr>
        <p:spPr bwMode="auto">
          <a:xfrm>
            <a:off x="1859280" y="1752600"/>
            <a:ext cx="6305006" cy="4221480"/>
          </a:xfrm>
          <a:custGeom>
            <a:avLst/>
            <a:gdLst>
              <a:gd name="connsiteX0" fmla="*/ 0 w 6675120"/>
              <a:gd name="connsiteY0" fmla="*/ 4221480 h 4221480"/>
              <a:gd name="connsiteX1" fmla="*/ 1828800 w 6675120"/>
              <a:gd name="connsiteY1" fmla="*/ 1935480 h 4221480"/>
              <a:gd name="connsiteX2" fmla="*/ 2880360 w 6675120"/>
              <a:gd name="connsiteY2" fmla="*/ 3429000 h 4221480"/>
              <a:gd name="connsiteX3" fmla="*/ 4130040 w 6675120"/>
              <a:gd name="connsiteY3" fmla="*/ 0 h 4221480"/>
              <a:gd name="connsiteX4" fmla="*/ 5684520 w 6675120"/>
              <a:gd name="connsiteY4" fmla="*/ 2484120 h 4221480"/>
              <a:gd name="connsiteX5" fmla="*/ 6675120 w 6675120"/>
              <a:gd name="connsiteY5" fmla="*/ 1234440 h 4221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75120" h="4221480">
                <a:moveTo>
                  <a:pt x="0" y="4221480"/>
                </a:moveTo>
                <a:lnTo>
                  <a:pt x="1828800" y="1935480"/>
                </a:lnTo>
                <a:lnTo>
                  <a:pt x="2880360" y="3429000"/>
                </a:lnTo>
                <a:lnTo>
                  <a:pt x="4130040" y="0"/>
                </a:lnTo>
                <a:lnTo>
                  <a:pt x="5684520" y="2484120"/>
                </a:lnTo>
                <a:lnTo>
                  <a:pt x="6675120" y="1234440"/>
                </a:lnTo>
              </a:path>
            </a:pathLst>
          </a:custGeom>
          <a:noFill/>
          <a:ln w="158750">
            <a:solidFill>
              <a:schemeClr val="bg1"/>
            </a:solidFill>
            <a:miter lim="800000"/>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22" name="TextBox 21"/>
          <p:cNvSpPr txBox="1"/>
          <p:nvPr>
            <p:custDataLst>
              <p:tags r:id="rId7"/>
            </p:custDataLst>
          </p:nvPr>
        </p:nvSpPr>
        <p:spPr>
          <a:xfrm>
            <a:off x="5039757" y="1106371"/>
            <a:ext cx="1372171" cy="369332"/>
          </a:xfrm>
          <a:prstGeom prst="rect">
            <a:avLst/>
          </a:prstGeom>
          <a:noFill/>
          <a:ln>
            <a:noFill/>
          </a:ln>
        </p:spPr>
        <p:txBody>
          <a:bodyPr wrap="non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solidFill>
                    <a:schemeClr val="bg1">
                      <a:alpha val="0"/>
                    </a:schemeClr>
                  </a:solidFill>
                </a:ln>
                <a:solidFill>
                  <a:schemeClr val="bg1">
                    <a:alpha val="99000"/>
                  </a:schemeClr>
                </a:solidFill>
                <a:effectLst/>
                <a:uLnTx/>
                <a:uFillTx/>
              </a:rPr>
              <a:t>Semantics</a:t>
            </a:r>
          </a:p>
        </p:txBody>
      </p:sp>
      <p:sp>
        <p:nvSpPr>
          <p:cNvPr id="23" name="TextBox 22"/>
          <p:cNvSpPr txBox="1"/>
          <p:nvPr>
            <p:custDataLst>
              <p:tags r:id="rId8"/>
            </p:custDataLst>
          </p:nvPr>
        </p:nvSpPr>
        <p:spPr>
          <a:xfrm>
            <a:off x="6833723" y="4454772"/>
            <a:ext cx="833563" cy="369332"/>
          </a:xfrm>
          <a:prstGeom prst="rect">
            <a:avLst/>
          </a:prstGeom>
          <a:noFill/>
          <a:ln>
            <a:noFill/>
          </a:ln>
        </p:spPr>
        <p:txBody>
          <a:bodyPr wrap="non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ln>
                  <a:solidFill>
                    <a:schemeClr val="bg1">
                      <a:alpha val="0"/>
                    </a:schemeClr>
                  </a:solidFill>
                </a:ln>
                <a:solidFill>
                  <a:schemeClr val="bg1">
                    <a:alpha val="99000"/>
                  </a:schemeClr>
                </a:solidFill>
              </a:rPr>
              <a:t>Billing</a:t>
            </a:r>
          </a:p>
        </p:txBody>
      </p:sp>
      <p:sp>
        <p:nvSpPr>
          <p:cNvPr id="24" name="TextBox 23"/>
          <p:cNvSpPr txBox="1"/>
          <p:nvPr>
            <p:custDataLst>
              <p:tags r:id="rId9"/>
            </p:custDataLst>
          </p:nvPr>
        </p:nvSpPr>
        <p:spPr>
          <a:xfrm>
            <a:off x="3178587" y="3077231"/>
            <a:ext cx="1062791" cy="369332"/>
          </a:xfrm>
          <a:prstGeom prst="rect">
            <a:avLst/>
          </a:prstGeom>
          <a:noFill/>
          <a:ln>
            <a:noFill/>
          </a:ln>
        </p:spPr>
        <p:txBody>
          <a:bodyPr wrap="non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ln>
                  <a:solidFill>
                    <a:schemeClr val="bg1">
                      <a:alpha val="0"/>
                    </a:schemeClr>
                  </a:solidFill>
                </a:ln>
                <a:solidFill>
                  <a:schemeClr val="bg1">
                    <a:alpha val="99000"/>
                  </a:schemeClr>
                </a:solidFill>
              </a:rPr>
              <a:t>Schema</a:t>
            </a:r>
          </a:p>
        </p:txBody>
      </p:sp>
      <p:sp>
        <p:nvSpPr>
          <p:cNvPr id="25" name="TextBox 24"/>
          <p:cNvSpPr txBox="1"/>
          <p:nvPr>
            <p:custDataLst>
              <p:tags r:id="rId10"/>
            </p:custDataLst>
          </p:nvPr>
        </p:nvSpPr>
        <p:spPr>
          <a:xfrm>
            <a:off x="1204453" y="6082784"/>
            <a:ext cx="1309654" cy="369332"/>
          </a:xfrm>
          <a:prstGeom prst="rect">
            <a:avLst/>
          </a:prstGeom>
          <a:noFill/>
          <a:ln>
            <a:noFill/>
          </a:ln>
        </p:spPr>
        <p:txBody>
          <a:bodyPr wrap="non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ln>
                  <a:solidFill>
                    <a:schemeClr val="bg1">
                      <a:alpha val="0"/>
                    </a:schemeClr>
                  </a:solidFill>
                </a:ln>
                <a:solidFill>
                  <a:schemeClr val="bg1">
                    <a:alpha val="99000"/>
                  </a:schemeClr>
                </a:solidFill>
              </a:rPr>
              <a:t>Discovery</a:t>
            </a:r>
          </a:p>
        </p:txBody>
      </p:sp>
      <p:sp>
        <p:nvSpPr>
          <p:cNvPr id="26" name="TextBox 25"/>
          <p:cNvSpPr txBox="1"/>
          <p:nvPr>
            <p:custDataLst>
              <p:tags r:id="rId11"/>
            </p:custDataLst>
          </p:nvPr>
        </p:nvSpPr>
        <p:spPr>
          <a:xfrm>
            <a:off x="4061759" y="5478615"/>
            <a:ext cx="1064394" cy="369332"/>
          </a:xfrm>
          <a:prstGeom prst="rect">
            <a:avLst/>
          </a:prstGeom>
          <a:noFill/>
          <a:ln>
            <a:noFill/>
          </a:ln>
        </p:spPr>
        <p:txBody>
          <a:bodyPr wrap="non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ln>
                  <a:solidFill>
                    <a:schemeClr val="bg1">
                      <a:alpha val="0"/>
                    </a:schemeClr>
                  </a:solidFill>
                </a:ln>
                <a:solidFill>
                  <a:schemeClr val="bg1">
                    <a:alpha val="99000"/>
                  </a:schemeClr>
                </a:solidFill>
              </a:rPr>
              <a:t>Hosting</a:t>
            </a:r>
          </a:p>
        </p:txBody>
      </p:sp>
      <p:pic>
        <p:nvPicPr>
          <p:cNvPr id="4" name="Picture 3"/>
          <p:cNvPicPr>
            <a:picLocks noChangeAspect="1"/>
          </p:cNvPicPr>
          <p:nvPr>
            <p:custDataLst>
              <p:tags r:id="rId12"/>
            </p:custDataLst>
          </p:nvPr>
        </p:nvPicPr>
        <p:blipFill>
          <a:blip r:embed="rId17">
            <a:extLst>
              <a:ext uri="{28A0092B-C50C-407E-A947-70E740481C1C}">
                <a14:useLocalDpi xmlns:a14="http://schemas.microsoft.com/office/drawing/2010/main" val="0"/>
              </a:ext>
            </a:extLst>
          </a:blip>
          <a:stretch>
            <a:fillRect/>
          </a:stretch>
        </p:blipFill>
        <p:spPr>
          <a:xfrm>
            <a:off x="8519439" y="4499932"/>
            <a:ext cx="1458695" cy="283714"/>
          </a:xfrm>
          <a:prstGeom prst="rect">
            <a:avLst/>
          </a:prstGeom>
        </p:spPr>
      </p:pic>
      <p:pic>
        <p:nvPicPr>
          <p:cNvPr id="11" name="Picture 10"/>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8579141" y="2178809"/>
            <a:ext cx="1339290" cy="487014"/>
          </a:xfrm>
          <a:prstGeom prst="rect">
            <a:avLst/>
          </a:prstGeom>
        </p:spPr>
      </p:pic>
      <p:pic>
        <p:nvPicPr>
          <p:cNvPr id="12" name="Picture 11"/>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8504476" y="3381247"/>
            <a:ext cx="1488620" cy="316568"/>
          </a:xfrm>
          <a:prstGeom prst="rect">
            <a:avLst/>
          </a:prstGeom>
        </p:spPr>
      </p:pic>
      <p:grpSp>
        <p:nvGrpSpPr>
          <p:cNvPr id="29" name="Group 28"/>
          <p:cNvGrpSpPr/>
          <p:nvPr/>
        </p:nvGrpSpPr>
        <p:grpSpPr>
          <a:xfrm>
            <a:off x="796651" y="2823196"/>
            <a:ext cx="2044700" cy="1346201"/>
            <a:chOff x="5756276" y="4522788"/>
            <a:chExt cx="2044700" cy="1346201"/>
          </a:xfrm>
          <a:solidFill>
            <a:schemeClr val="bg1"/>
          </a:solidFill>
        </p:grpSpPr>
        <p:sp>
          <p:nvSpPr>
            <p:cNvPr id="19" name="Freeform 30"/>
            <p:cNvSpPr>
              <a:spLocks/>
            </p:cNvSpPr>
            <p:nvPr/>
          </p:nvSpPr>
          <p:spPr bwMode="auto">
            <a:xfrm>
              <a:off x="5756276" y="5011738"/>
              <a:ext cx="381000" cy="592138"/>
            </a:xfrm>
            <a:custGeom>
              <a:avLst/>
              <a:gdLst>
                <a:gd name="T0" fmla="*/ 945 w 945"/>
                <a:gd name="T1" fmla="*/ 0 h 1472"/>
                <a:gd name="T2" fmla="*/ 945 w 945"/>
                <a:gd name="T3" fmla="*/ 0 h 1472"/>
                <a:gd name="T4" fmla="*/ 243 w 945"/>
                <a:gd name="T5" fmla="*/ 709 h 1472"/>
                <a:gd name="T6" fmla="*/ 486 w 945"/>
                <a:gd name="T7" fmla="*/ 1445 h 1472"/>
                <a:gd name="T8" fmla="*/ 486 w 945"/>
                <a:gd name="T9" fmla="*/ 927 h 1472"/>
                <a:gd name="T10" fmla="*/ 945 w 945"/>
                <a:gd name="T11" fmla="*/ 0 h 1472"/>
              </a:gdLst>
              <a:ahLst/>
              <a:cxnLst>
                <a:cxn ang="0">
                  <a:pos x="T0" y="T1"/>
                </a:cxn>
                <a:cxn ang="0">
                  <a:pos x="T2" y="T3"/>
                </a:cxn>
                <a:cxn ang="0">
                  <a:pos x="T4" y="T5"/>
                </a:cxn>
                <a:cxn ang="0">
                  <a:pos x="T6" y="T7"/>
                </a:cxn>
                <a:cxn ang="0">
                  <a:pos x="T8" y="T9"/>
                </a:cxn>
                <a:cxn ang="0">
                  <a:pos x="T10" y="T11"/>
                </a:cxn>
              </a:cxnLst>
              <a:rect l="0" t="0" r="r" b="b"/>
              <a:pathLst>
                <a:path w="945" h="1472">
                  <a:moveTo>
                    <a:pt x="945" y="0"/>
                  </a:moveTo>
                  <a:cubicBezTo>
                    <a:pt x="945" y="0"/>
                    <a:pt x="945" y="0"/>
                    <a:pt x="945" y="0"/>
                  </a:cubicBezTo>
                  <a:cubicBezTo>
                    <a:pt x="783" y="55"/>
                    <a:pt x="459" y="191"/>
                    <a:pt x="243" y="709"/>
                  </a:cubicBezTo>
                  <a:cubicBezTo>
                    <a:pt x="0" y="1200"/>
                    <a:pt x="270" y="1472"/>
                    <a:pt x="486" y="1445"/>
                  </a:cubicBezTo>
                  <a:cubicBezTo>
                    <a:pt x="486" y="927"/>
                    <a:pt x="486" y="927"/>
                    <a:pt x="486" y="927"/>
                  </a:cubicBezTo>
                  <a:cubicBezTo>
                    <a:pt x="486" y="545"/>
                    <a:pt x="675" y="191"/>
                    <a:pt x="94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31"/>
            <p:cNvSpPr>
              <a:spLocks/>
            </p:cNvSpPr>
            <p:nvPr/>
          </p:nvSpPr>
          <p:spPr bwMode="auto">
            <a:xfrm>
              <a:off x="6651626" y="5011738"/>
              <a:ext cx="384175" cy="592138"/>
            </a:xfrm>
            <a:custGeom>
              <a:avLst/>
              <a:gdLst>
                <a:gd name="T0" fmla="*/ 0 w 956"/>
                <a:gd name="T1" fmla="*/ 0 h 1472"/>
                <a:gd name="T2" fmla="*/ 0 w 956"/>
                <a:gd name="T3" fmla="*/ 0 h 1472"/>
                <a:gd name="T4" fmla="*/ 711 w 956"/>
                <a:gd name="T5" fmla="*/ 709 h 1472"/>
                <a:gd name="T6" fmla="*/ 465 w 956"/>
                <a:gd name="T7" fmla="*/ 1445 h 1472"/>
                <a:gd name="T8" fmla="*/ 465 w 956"/>
                <a:gd name="T9" fmla="*/ 927 h 1472"/>
                <a:gd name="T10" fmla="*/ 0 w 956"/>
                <a:gd name="T11" fmla="*/ 0 h 1472"/>
              </a:gdLst>
              <a:ahLst/>
              <a:cxnLst>
                <a:cxn ang="0">
                  <a:pos x="T0" y="T1"/>
                </a:cxn>
                <a:cxn ang="0">
                  <a:pos x="T2" y="T3"/>
                </a:cxn>
                <a:cxn ang="0">
                  <a:pos x="T4" y="T5"/>
                </a:cxn>
                <a:cxn ang="0">
                  <a:pos x="T6" y="T7"/>
                </a:cxn>
                <a:cxn ang="0">
                  <a:pos x="T8" y="T9"/>
                </a:cxn>
                <a:cxn ang="0">
                  <a:pos x="T10" y="T11"/>
                </a:cxn>
              </a:cxnLst>
              <a:rect l="0" t="0" r="r" b="b"/>
              <a:pathLst>
                <a:path w="956" h="1472">
                  <a:moveTo>
                    <a:pt x="0" y="0"/>
                  </a:moveTo>
                  <a:cubicBezTo>
                    <a:pt x="0" y="0"/>
                    <a:pt x="0" y="0"/>
                    <a:pt x="0" y="0"/>
                  </a:cubicBezTo>
                  <a:cubicBezTo>
                    <a:pt x="164" y="55"/>
                    <a:pt x="492" y="191"/>
                    <a:pt x="711" y="709"/>
                  </a:cubicBezTo>
                  <a:cubicBezTo>
                    <a:pt x="956" y="1200"/>
                    <a:pt x="683" y="1472"/>
                    <a:pt x="465" y="1445"/>
                  </a:cubicBezTo>
                  <a:cubicBezTo>
                    <a:pt x="465" y="927"/>
                    <a:pt x="465" y="927"/>
                    <a:pt x="465" y="927"/>
                  </a:cubicBezTo>
                  <a:cubicBezTo>
                    <a:pt x="465" y="545"/>
                    <a:pt x="274" y="19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32"/>
            <p:cNvSpPr>
              <a:spLocks/>
            </p:cNvSpPr>
            <p:nvPr/>
          </p:nvSpPr>
          <p:spPr bwMode="auto">
            <a:xfrm>
              <a:off x="6016626" y="5041901"/>
              <a:ext cx="755650" cy="827088"/>
            </a:xfrm>
            <a:custGeom>
              <a:avLst/>
              <a:gdLst>
                <a:gd name="T0" fmla="*/ 1877 w 1877"/>
                <a:gd name="T1" fmla="*/ 794 h 2053"/>
                <a:gd name="T2" fmla="*/ 1577 w 1877"/>
                <a:gd name="T3" fmla="*/ 0 h 2053"/>
                <a:gd name="T4" fmla="*/ 952 w 1877"/>
                <a:gd name="T5" fmla="*/ 274 h 2053"/>
                <a:gd name="T6" fmla="*/ 353 w 1877"/>
                <a:gd name="T7" fmla="*/ 0 h 2053"/>
                <a:gd name="T8" fmla="*/ 0 w 1877"/>
                <a:gd name="T9" fmla="*/ 794 h 2053"/>
                <a:gd name="T10" fmla="*/ 0 w 1877"/>
                <a:gd name="T11" fmla="*/ 1615 h 2053"/>
                <a:gd name="T12" fmla="*/ 380 w 1877"/>
                <a:gd name="T13" fmla="*/ 2053 h 2053"/>
                <a:gd name="T14" fmla="*/ 1550 w 1877"/>
                <a:gd name="T15" fmla="*/ 2053 h 2053"/>
                <a:gd name="T16" fmla="*/ 1550 w 1877"/>
                <a:gd name="T17" fmla="*/ 2053 h 2053"/>
                <a:gd name="T18" fmla="*/ 1877 w 1877"/>
                <a:gd name="T19" fmla="*/ 1013 h 2053"/>
                <a:gd name="T20" fmla="*/ 1877 w 1877"/>
                <a:gd name="T21" fmla="*/ 794 h 2053"/>
                <a:gd name="T22" fmla="*/ 1877 w 1877"/>
                <a:gd name="T23" fmla="*/ 794 h 20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77" h="2053">
                  <a:moveTo>
                    <a:pt x="1877" y="794"/>
                  </a:moveTo>
                  <a:cubicBezTo>
                    <a:pt x="1877" y="493"/>
                    <a:pt x="1768" y="192"/>
                    <a:pt x="1577" y="0"/>
                  </a:cubicBezTo>
                  <a:cubicBezTo>
                    <a:pt x="1414" y="165"/>
                    <a:pt x="1196" y="274"/>
                    <a:pt x="952" y="274"/>
                  </a:cubicBezTo>
                  <a:cubicBezTo>
                    <a:pt x="707" y="274"/>
                    <a:pt x="489" y="165"/>
                    <a:pt x="353" y="0"/>
                  </a:cubicBezTo>
                  <a:cubicBezTo>
                    <a:pt x="136" y="192"/>
                    <a:pt x="0" y="493"/>
                    <a:pt x="0" y="794"/>
                  </a:cubicBezTo>
                  <a:cubicBezTo>
                    <a:pt x="0" y="1615"/>
                    <a:pt x="0" y="1615"/>
                    <a:pt x="0" y="1615"/>
                  </a:cubicBezTo>
                  <a:cubicBezTo>
                    <a:pt x="0" y="1862"/>
                    <a:pt x="190" y="2053"/>
                    <a:pt x="380" y="2053"/>
                  </a:cubicBezTo>
                  <a:cubicBezTo>
                    <a:pt x="1550" y="2053"/>
                    <a:pt x="1550" y="2053"/>
                    <a:pt x="1550" y="2053"/>
                  </a:cubicBezTo>
                  <a:cubicBezTo>
                    <a:pt x="1550" y="2053"/>
                    <a:pt x="1550" y="2053"/>
                    <a:pt x="1550" y="2053"/>
                  </a:cubicBezTo>
                  <a:cubicBezTo>
                    <a:pt x="1740" y="2053"/>
                    <a:pt x="1877" y="1944"/>
                    <a:pt x="1877" y="1013"/>
                  </a:cubicBezTo>
                  <a:cubicBezTo>
                    <a:pt x="1877" y="794"/>
                    <a:pt x="1877" y="794"/>
                    <a:pt x="1877" y="794"/>
                  </a:cubicBezTo>
                  <a:cubicBezTo>
                    <a:pt x="1877" y="794"/>
                    <a:pt x="1877" y="794"/>
                    <a:pt x="1877" y="79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Oval 33"/>
            <p:cNvSpPr>
              <a:spLocks noChangeArrowheads="1"/>
            </p:cNvSpPr>
            <p:nvPr/>
          </p:nvSpPr>
          <p:spPr bwMode="auto">
            <a:xfrm>
              <a:off x="6149976" y="4573588"/>
              <a:ext cx="501650" cy="50165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34"/>
            <p:cNvSpPr>
              <a:spLocks noEditPoints="1"/>
            </p:cNvSpPr>
            <p:nvPr/>
          </p:nvSpPr>
          <p:spPr bwMode="auto">
            <a:xfrm>
              <a:off x="6827838" y="4522788"/>
              <a:ext cx="973138" cy="842963"/>
            </a:xfrm>
            <a:custGeom>
              <a:avLst/>
              <a:gdLst>
                <a:gd name="T0" fmla="*/ 1840 w 2415"/>
                <a:gd name="T1" fmla="*/ 0 h 2094"/>
                <a:gd name="T2" fmla="*/ 348 w 2415"/>
                <a:gd name="T3" fmla="*/ 1482 h 2094"/>
                <a:gd name="T4" fmla="*/ 365 w 2415"/>
                <a:gd name="T5" fmla="*/ 1612 h 2094"/>
                <a:gd name="T6" fmla="*/ 492 w 2415"/>
                <a:gd name="T7" fmla="*/ 1682 h 2094"/>
                <a:gd name="T8" fmla="*/ 1001 w 2415"/>
                <a:gd name="T9" fmla="*/ 1739 h 2094"/>
                <a:gd name="T10" fmla="*/ 1036 w 2415"/>
                <a:gd name="T11" fmla="*/ 1756 h 2094"/>
                <a:gd name="T12" fmla="*/ 1032 w 2415"/>
                <a:gd name="T13" fmla="*/ 1845 h 2094"/>
                <a:gd name="T14" fmla="*/ 1002 w 2415"/>
                <a:gd name="T15" fmla="*/ 1859 h 2094"/>
                <a:gd name="T16" fmla="*/ 2411 w 2415"/>
                <a:gd name="T17" fmla="*/ 2038 h 2094"/>
                <a:gd name="T18" fmla="*/ 558 w 2415"/>
                <a:gd name="T19" fmla="*/ 1534 h 2094"/>
                <a:gd name="T20" fmla="*/ 484 w 2415"/>
                <a:gd name="T21" fmla="*/ 1550 h 2094"/>
                <a:gd name="T22" fmla="*/ 430 w 2415"/>
                <a:gd name="T23" fmla="*/ 1482 h 2094"/>
                <a:gd name="T24" fmla="*/ 575 w 2415"/>
                <a:gd name="T25" fmla="*/ 1480 h 2094"/>
                <a:gd name="T26" fmla="*/ 768 w 2415"/>
                <a:gd name="T27" fmla="*/ 1675 h 2094"/>
                <a:gd name="T28" fmla="*/ 604 w 2415"/>
                <a:gd name="T29" fmla="*/ 1678 h 2094"/>
                <a:gd name="T30" fmla="*/ 762 w 2415"/>
                <a:gd name="T31" fmla="*/ 1593 h 2094"/>
                <a:gd name="T32" fmla="*/ 795 w 2415"/>
                <a:gd name="T33" fmla="*/ 1536 h 2094"/>
                <a:gd name="T34" fmla="*/ 654 w 2415"/>
                <a:gd name="T35" fmla="*/ 1489 h 2094"/>
                <a:gd name="T36" fmla="*/ 770 w 2415"/>
                <a:gd name="T37" fmla="*/ 1468 h 2094"/>
                <a:gd name="T38" fmla="*/ 1035 w 2415"/>
                <a:gd name="T39" fmla="*/ 1673 h 2094"/>
                <a:gd name="T40" fmla="*/ 870 w 2415"/>
                <a:gd name="T41" fmla="*/ 1678 h 2094"/>
                <a:gd name="T42" fmla="*/ 1038 w 2415"/>
                <a:gd name="T43" fmla="*/ 1615 h 2094"/>
                <a:gd name="T44" fmla="*/ 882 w 2415"/>
                <a:gd name="T45" fmla="*/ 1536 h 2094"/>
                <a:gd name="T46" fmla="*/ 894 w 2415"/>
                <a:gd name="T47" fmla="*/ 1476 h 2094"/>
                <a:gd name="T48" fmla="*/ 928 w 2415"/>
                <a:gd name="T49" fmla="*/ 1468 h 2094"/>
                <a:gd name="T50" fmla="*/ 231 w 2415"/>
                <a:gd name="T51" fmla="*/ 1302 h 2094"/>
                <a:gd name="T52" fmla="*/ 1880 w 2415"/>
                <a:gd name="T53" fmla="*/ 1540 h 2094"/>
                <a:gd name="T54" fmla="*/ 1723 w 2415"/>
                <a:gd name="T55" fmla="*/ 1525 h 2094"/>
                <a:gd name="T56" fmla="*/ 1818 w 2415"/>
                <a:gd name="T57" fmla="*/ 1467 h 2094"/>
                <a:gd name="T58" fmla="*/ 1121 w 2415"/>
                <a:gd name="T59" fmla="*/ 1536 h 2094"/>
                <a:gd name="T60" fmla="*/ 1137 w 2415"/>
                <a:gd name="T61" fmla="*/ 1470 h 2094"/>
                <a:gd name="T62" fmla="*/ 1272 w 2415"/>
                <a:gd name="T63" fmla="*/ 1534 h 2094"/>
                <a:gd name="T64" fmla="*/ 1144 w 2415"/>
                <a:gd name="T65" fmla="*/ 1547 h 2094"/>
                <a:gd name="T66" fmla="*/ 1126 w 2415"/>
                <a:gd name="T67" fmla="*/ 1657 h 2094"/>
                <a:gd name="T68" fmla="*/ 1300 w 2415"/>
                <a:gd name="T69" fmla="*/ 1672 h 2094"/>
                <a:gd name="T70" fmla="*/ 1274 w 2415"/>
                <a:gd name="T71" fmla="*/ 1687 h 2094"/>
                <a:gd name="T72" fmla="*/ 1147 w 2415"/>
                <a:gd name="T73" fmla="*/ 1683 h 2094"/>
                <a:gd name="T74" fmla="*/ 1193 w 2415"/>
                <a:gd name="T75" fmla="*/ 1859 h 2094"/>
                <a:gd name="T76" fmla="*/ 1139 w 2415"/>
                <a:gd name="T77" fmla="*/ 1824 h 2094"/>
                <a:gd name="T78" fmla="*/ 1143 w 2415"/>
                <a:gd name="T79" fmla="*/ 1749 h 2094"/>
                <a:gd name="T80" fmla="*/ 1166 w 2415"/>
                <a:gd name="T81" fmla="*/ 1739 h 2094"/>
                <a:gd name="T82" fmla="*/ 1284 w 2415"/>
                <a:gd name="T83" fmla="*/ 1739 h 2094"/>
                <a:gd name="T84" fmla="*/ 1328 w 2415"/>
                <a:gd name="T85" fmla="*/ 1790 h 2094"/>
                <a:gd name="T86" fmla="*/ 1472 w 2415"/>
                <a:gd name="T87" fmla="*/ 1481 h 2094"/>
                <a:gd name="T88" fmla="*/ 1607 w 2415"/>
                <a:gd name="T89" fmla="*/ 1473 h 2094"/>
                <a:gd name="T90" fmla="*/ 1630 w 2415"/>
                <a:gd name="T91" fmla="*/ 1545 h 2094"/>
                <a:gd name="T92" fmla="*/ 1505 w 2415"/>
                <a:gd name="T93" fmla="*/ 1541 h 2094"/>
                <a:gd name="T94" fmla="*/ 1525 w 2415"/>
                <a:gd name="T95" fmla="*/ 1596 h 2094"/>
                <a:gd name="T96" fmla="*/ 1712 w 2415"/>
                <a:gd name="T97" fmla="*/ 1672 h 2094"/>
                <a:gd name="T98" fmla="*/ 1686 w 2415"/>
                <a:gd name="T99" fmla="*/ 1687 h 2094"/>
                <a:gd name="T100" fmla="*/ 1790 w 2415"/>
                <a:gd name="T101" fmla="*/ 1847 h 2094"/>
                <a:gd name="T102" fmla="*/ 1649 w 2415"/>
                <a:gd name="T103" fmla="*/ 1857 h 2094"/>
                <a:gd name="T104" fmla="*/ 1603 w 2415"/>
                <a:gd name="T105" fmla="*/ 1737 h 2094"/>
                <a:gd name="T106" fmla="*/ 1763 w 2415"/>
                <a:gd name="T107" fmla="*/ 1765 h 2094"/>
                <a:gd name="T108" fmla="*/ 1770 w 2415"/>
                <a:gd name="T109" fmla="*/ 1604 h 2094"/>
                <a:gd name="T110" fmla="*/ 1975 w 2415"/>
                <a:gd name="T111" fmla="*/ 1676 h 2094"/>
                <a:gd name="T112" fmla="*/ 1814 w 2415"/>
                <a:gd name="T113" fmla="*/ 1675 h 2094"/>
                <a:gd name="T114" fmla="*/ 1891 w 2415"/>
                <a:gd name="T115" fmla="*/ 1824 h 2094"/>
                <a:gd name="T116" fmla="*/ 1979 w 2415"/>
                <a:gd name="T117" fmla="*/ 1736 h 2094"/>
                <a:gd name="T118" fmla="*/ 2089 w 2415"/>
                <a:gd name="T119" fmla="*/ 1829 h 20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415" h="2094">
                  <a:moveTo>
                    <a:pt x="2389" y="1883"/>
                  </a:moveTo>
                  <a:cubicBezTo>
                    <a:pt x="2381" y="1875"/>
                    <a:pt x="2375" y="1868"/>
                    <a:pt x="2369" y="1860"/>
                  </a:cubicBezTo>
                  <a:cubicBezTo>
                    <a:pt x="2335" y="1820"/>
                    <a:pt x="2301" y="1780"/>
                    <a:pt x="2267" y="1740"/>
                  </a:cubicBezTo>
                  <a:cubicBezTo>
                    <a:pt x="2191" y="1651"/>
                    <a:pt x="2117" y="1563"/>
                    <a:pt x="2041" y="1475"/>
                  </a:cubicBezTo>
                  <a:cubicBezTo>
                    <a:pt x="2038" y="1471"/>
                    <a:pt x="2034" y="1465"/>
                    <a:pt x="2030" y="1461"/>
                  </a:cubicBezTo>
                  <a:cubicBezTo>
                    <a:pt x="2014" y="1443"/>
                    <a:pt x="1991" y="1432"/>
                    <a:pt x="1968" y="1424"/>
                  </a:cubicBezTo>
                  <a:cubicBezTo>
                    <a:pt x="1944" y="1416"/>
                    <a:pt x="1918" y="1411"/>
                    <a:pt x="1892" y="1410"/>
                  </a:cubicBezTo>
                  <a:cubicBezTo>
                    <a:pt x="1982" y="1386"/>
                    <a:pt x="2049" y="1306"/>
                    <a:pt x="2049" y="1209"/>
                  </a:cubicBezTo>
                  <a:cubicBezTo>
                    <a:pt x="2049" y="208"/>
                    <a:pt x="2049" y="208"/>
                    <a:pt x="2049" y="208"/>
                  </a:cubicBezTo>
                  <a:cubicBezTo>
                    <a:pt x="2049" y="93"/>
                    <a:pt x="1954" y="0"/>
                    <a:pt x="1840" y="0"/>
                  </a:cubicBezTo>
                  <a:cubicBezTo>
                    <a:pt x="209" y="0"/>
                    <a:pt x="209" y="0"/>
                    <a:pt x="209" y="0"/>
                  </a:cubicBezTo>
                  <a:cubicBezTo>
                    <a:pt x="94" y="0"/>
                    <a:pt x="0" y="93"/>
                    <a:pt x="0" y="208"/>
                  </a:cubicBezTo>
                  <a:cubicBezTo>
                    <a:pt x="0" y="1209"/>
                    <a:pt x="0" y="1209"/>
                    <a:pt x="0" y="1209"/>
                  </a:cubicBezTo>
                  <a:cubicBezTo>
                    <a:pt x="0" y="1215"/>
                    <a:pt x="0" y="1220"/>
                    <a:pt x="1" y="1226"/>
                  </a:cubicBezTo>
                  <a:cubicBezTo>
                    <a:pt x="85" y="1281"/>
                    <a:pt x="176" y="1358"/>
                    <a:pt x="263" y="1469"/>
                  </a:cubicBezTo>
                  <a:cubicBezTo>
                    <a:pt x="275" y="1469"/>
                    <a:pt x="287" y="1470"/>
                    <a:pt x="297" y="1470"/>
                  </a:cubicBezTo>
                  <a:cubicBezTo>
                    <a:pt x="310" y="1470"/>
                    <a:pt x="326" y="1467"/>
                    <a:pt x="338" y="1473"/>
                  </a:cubicBezTo>
                  <a:cubicBezTo>
                    <a:pt x="340" y="1474"/>
                    <a:pt x="341" y="1475"/>
                    <a:pt x="342" y="1475"/>
                  </a:cubicBezTo>
                  <a:cubicBezTo>
                    <a:pt x="342" y="1475"/>
                    <a:pt x="342" y="1476"/>
                    <a:pt x="343" y="1476"/>
                  </a:cubicBezTo>
                  <a:cubicBezTo>
                    <a:pt x="345" y="1477"/>
                    <a:pt x="348" y="1480"/>
                    <a:pt x="348" y="1482"/>
                  </a:cubicBezTo>
                  <a:cubicBezTo>
                    <a:pt x="349" y="1484"/>
                    <a:pt x="349" y="1487"/>
                    <a:pt x="347" y="1489"/>
                  </a:cubicBezTo>
                  <a:cubicBezTo>
                    <a:pt x="345" y="1491"/>
                    <a:pt x="345" y="1491"/>
                    <a:pt x="345" y="1491"/>
                  </a:cubicBezTo>
                  <a:cubicBezTo>
                    <a:pt x="343" y="1497"/>
                    <a:pt x="338" y="1506"/>
                    <a:pt x="335" y="1511"/>
                  </a:cubicBezTo>
                  <a:cubicBezTo>
                    <a:pt x="325" y="1528"/>
                    <a:pt x="325" y="1528"/>
                    <a:pt x="325" y="1528"/>
                  </a:cubicBezTo>
                  <a:cubicBezTo>
                    <a:pt x="324" y="1531"/>
                    <a:pt x="321" y="1534"/>
                    <a:pt x="318" y="1537"/>
                  </a:cubicBezTo>
                  <a:cubicBezTo>
                    <a:pt x="316" y="1537"/>
                    <a:pt x="315" y="1538"/>
                    <a:pt x="314" y="1539"/>
                  </a:cubicBezTo>
                  <a:cubicBezTo>
                    <a:pt x="330" y="1563"/>
                    <a:pt x="346" y="1589"/>
                    <a:pt x="362" y="1615"/>
                  </a:cubicBezTo>
                  <a:cubicBezTo>
                    <a:pt x="362" y="1615"/>
                    <a:pt x="363" y="1615"/>
                    <a:pt x="363" y="1615"/>
                  </a:cubicBezTo>
                  <a:cubicBezTo>
                    <a:pt x="363" y="1614"/>
                    <a:pt x="364" y="1613"/>
                    <a:pt x="364" y="1612"/>
                  </a:cubicBezTo>
                  <a:cubicBezTo>
                    <a:pt x="364" y="1612"/>
                    <a:pt x="364" y="1612"/>
                    <a:pt x="365" y="1612"/>
                  </a:cubicBezTo>
                  <a:cubicBezTo>
                    <a:pt x="383" y="1587"/>
                    <a:pt x="425" y="1592"/>
                    <a:pt x="452" y="1592"/>
                  </a:cubicBezTo>
                  <a:cubicBezTo>
                    <a:pt x="459" y="1592"/>
                    <a:pt x="479" y="1590"/>
                    <a:pt x="496" y="1592"/>
                  </a:cubicBezTo>
                  <a:cubicBezTo>
                    <a:pt x="502" y="1592"/>
                    <a:pt x="508" y="1592"/>
                    <a:pt x="512" y="1593"/>
                  </a:cubicBezTo>
                  <a:cubicBezTo>
                    <a:pt x="515" y="1594"/>
                    <a:pt x="518" y="1595"/>
                    <a:pt x="520" y="1596"/>
                  </a:cubicBezTo>
                  <a:cubicBezTo>
                    <a:pt x="526" y="1599"/>
                    <a:pt x="531" y="1605"/>
                    <a:pt x="531" y="1611"/>
                  </a:cubicBezTo>
                  <a:cubicBezTo>
                    <a:pt x="531" y="1612"/>
                    <a:pt x="531" y="1612"/>
                    <a:pt x="531" y="1613"/>
                  </a:cubicBezTo>
                  <a:cubicBezTo>
                    <a:pt x="531" y="1614"/>
                    <a:pt x="531" y="1615"/>
                    <a:pt x="531" y="1616"/>
                  </a:cubicBezTo>
                  <a:cubicBezTo>
                    <a:pt x="513" y="1663"/>
                    <a:pt x="513" y="1663"/>
                    <a:pt x="513" y="1663"/>
                  </a:cubicBezTo>
                  <a:cubicBezTo>
                    <a:pt x="512" y="1667"/>
                    <a:pt x="509" y="1671"/>
                    <a:pt x="506" y="1674"/>
                  </a:cubicBezTo>
                  <a:cubicBezTo>
                    <a:pt x="502" y="1677"/>
                    <a:pt x="497" y="1680"/>
                    <a:pt x="492" y="1682"/>
                  </a:cubicBezTo>
                  <a:cubicBezTo>
                    <a:pt x="492" y="1683"/>
                    <a:pt x="491" y="1683"/>
                    <a:pt x="491" y="1683"/>
                  </a:cubicBezTo>
                  <a:cubicBezTo>
                    <a:pt x="484" y="1686"/>
                    <a:pt x="477" y="1688"/>
                    <a:pt x="469" y="1690"/>
                  </a:cubicBezTo>
                  <a:cubicBezTo>
                    <a:pt x="467" y="1690"/>
                    <a:pt x="467" y="1690"/>
                    <a:pt x="467" y="1690"/>
                  </a:cubicBezTo>
                  <a:cubicBezTo>
                    <a:pt x="465" y="1690"/>
                    <a:pt x="464" y="1690"/>
                    <a:pt x="463" y="1690"/>
                  </a:cubicBezTo>
                  <a:cubicBezTo>
                    <a:pt x="449" y="1691"/>
                    <a:pt x="433" y="1690"/>
                    <a:pt x="418" y="1690"/>
                  </a:cubicBezTo>
                  <a:cubicBezTo>
                    <a:pt x="413" y="1690"/>
                    <a:pt x="409" y="1690"/>
                    <a:pt x="404" y="1690"/>
                  </a:cubicBezTo>
                  <a:cubicBezTo>
                    <a:pt x="412" y="1706"/>
                    <a:pt x="420" y="1723"/>
                    <a:pt x="428" y="1739"/>
                  </a:cubicBezTo>
                  <a:cubicBezTo>
                    <a:pt x="592" y="1739"/>
                    <a:pt x="954" y="1738"/>
                    <a:pt x="971" y="1738"/>
                  </a:cubicBezTo>
                  <a:cubicBezTo>
                    <a:pt x="977" y="1738"/>
                    <a:pt x="985" y="1738"/>
                    <a:pt x="992" y="1738"/>
                  </a:cubicBezTo>
                  <a:cubicBezTo>
                    <a:pt x="995" y="1738"/>
                    <a:pt x="998" y="1738"/>
                    <a:pt x="1001" y="1739"/>
                  </a:cubicBezTo>
                  <a:cubicBezTo>
                    <a:pt x="1002" y="1739"/>
                    <a:pt x="1002" y="1739"/>
                    <a:pt x="1002" y="1739"/>
                  </a:cubicBezTo>
                  <a:cubicBezTo>
                    <a:pt x="1004" y="1739"/>
                    <a:pt x="1007" y="1739"/>
                    <a:pt x="1009" y="1740"/>
                  </a:cubicBezTo>
                  <a:cubicBezTo>
                    <a:pt x="1010" y="1740"/>
                    <a:pt x="1010" y="1740"/>
                    <a:pt x="1010" y="1740"/>
                  </a:cubicBezTo>
                  <a:cubicBezTo>
                    <a:pt x="1013" y="1741"/>
                    <a:pt x="1016" y="1742"/>
                    <a:pt x="1018" y="1743"/>
                  </a:cubicBezTo>
                  <a:cubicBezTo>
                    <a:pt x="1019" y="1743"/>
                    <a:pt x="1019" y="1743"/>
                    <a:pt x="1019" y="1743"/>
                  </a:cubicBezTo>
                  <a:cubicBezTo>
                    <a:pt x="1021" y="1744"/>
                    <a:pt x="1023" y="1745"/>
                    <a:pt x="1025" y="1746"/>
                  </a:cubicBezTo>
                  <a:cubicBezTo>
                    <a:pt x="1025" y="1746"/>
                    <a:pt x="1025" y="1746"/>
                    <a:pt x="1026" y="1746"/>
                  </a:cubicBezTo>
                  <a:cubicBezTo>
                    <a:pt x="1026" y="1747"/>
                    <a:pt x="1026" y="1747"/>
                    <a:pt x="1026" y="1747"/>
                  </a:cubicBezTo>
                  <a:cubicBezTo>
                    <a:pt x="1028" y="1748"/>
                    <a:pt x="1029" y="1749"/>
                    <a:pt x="1030" y="1750"/>
                  </a:cubicBezTo>
                  <a:cubicBezTo>
                    <a:pt x="1032" y="1751"/>
                    <a:pt x="1034" y="1753"/>
                    <a:pt x="1036" y="1756"/>
                  </a:cubicBezTo>
                  <a:cubicBezTo>
                    <a:pt x="1038" y="1759"/>
                    <a:pt x="1040" y="1763"/>
                    <a:pt x="1040" y="1768"/>
                  </a:cubicBezTo>
                  <a:cubicBezTo>
                    <a:pt x="1040" y="1771"/>
                    <a:pt x="1040" y="1771"/>
                    <a:pt x="1040" y="1771"/>
                  </a:cubicBezTo>
                  <a:cubicBezTo>
                    <a:pt x="1040" y="1785"/>
                    <a:pt x="1040" y="1801"/>
                    <a:pt x="1040" y="1815"/>
                  </a:cubicBezTo>
                  <a:cubicBezTo>
                    <a:pt x="1040" y="1819"/>
                    <a:pt x="1041" y="1822"/>
                    <a:pt x="1040" y="1826"/>
                  </a:cubicBezTo>
                  <a:cubicBezTo>
                    <a:pt x="1040" y="1828"/>
                    <a:pt x="1040" y="1830"/>
                    <a:pt x="1039" y="1832"/>
                  </a:cubicBezTo>
                  <a:cubicBezTo>
                    <a:pt x="1039" y="1834"/>
                    <a:pt x="1039" y="1834"/>
                    <a:pt x="1039" y="1834"/>
                  </a:cubicBezTo>
                  <a:cubicBezTo>
                    <a:pt x="1038" y="1836"/>
                    <a:pt x="1038" y="1838"/>
                    <a:pt x="1037" y="1839"/>
                  </a:cubicBezTo>
                  <a:cubicBezTo>
                    <a:pt x="1037" y="1839"/>
                    <a:pt x="1037" y="1839"/>
                    <a:pt x="1037" y="1840"/>
                  </a:cubicBezTo>
                  <a:cubicBezTo>
                    <a:pt x="1036" y="1840"/>
                    <a:pt x="1036" y="1840"/>
                    <a:pt x="1036" y="1840"/>
                  </a:cubicBezTo>
                  <a:cubicBezTo>
                    <a:pt x="1035" y="1842"/>
                    <a:pt x="1034" y="1844"/>
                    <a:pt x="1032" y="1845"/>
                  </a:cubicBezTo>
                  <a:cubicBezTo>
                    <a:pt x="1030" y="1847"/>
                    <a:pt x="1029" y="1848"/>
                    <a:pt x="1027" y="1850"/>
                  </a:cubicBezTo>
                  <a:cubicBezTo>
                    <a:pt x="1026" y="1850"/>
                    <a:pt x="1026" y="1850"/>
                    <a:pt x="1026" y="1850"/>
                  </a:cubicBezTo>
                  <a:cubicBezTo>
                    <a:pt x="1025" y="1851"/>
                    <a:pt x="1025" y="1851"/>
                    <a:pt x="1025" y="1851"/>
                  </a:cubicBezTo>
                  <a:cubicBezTo>
                    <a:pt x="1023" y="1852"/>
                    <a:pt x="1021" y="1853"/>
                    <a:pt x="1019" y="1854"/>
                  </a:cubicBezTo>
                  <a:cubicBezTo>
                    <a:pt x="1019" y="1854"/>
                    <a:pt x="1019" y="1854"/>
                    <a:pt x="1018" y="1854"/>
                  </a:cubicBezTo>
                  <a:cubicBezTo>
                    <a:pt x="1017" y="1855"/>
                    <a:pt x="1015" y="1856"/>
                    <a:pt x="1013" y="1856"/>
                  </a:cubicBezTo>
                  <a:cubicBezTo>
                    <a:pt x="1012" y="1856"/>
                    <a:pt x="1011" y="1857"/>
                    <a:pt x="1010" y="1857"/>
                  </a:cubicBezTo>
                  <a:cubicBezTo>
                    <a:pt x="1010" y="1857"/>
                    <a:pt x="1010" y="1857"/>
                    <a:pt x="1009" y="1857"/>
                  </a:cubicBezTo>
                  <a:cubicBezTo>
                    <a:pt x="1009" y="1857"/>
                    <a:pt x="1008" y="1857"/>
                    <a:pt x="1008" y="1858"/>
                  </a:cubicBezTo>
                  <a:cubicBezTo>
                    <a:pt x="1006" y="1858"/>
                    <a:pt x="1004" y="1858"/>
                    <a:pt x="1002" y="1859"/>
                  </a:cubicBezTo>
                  <a:cubicBezTo>
                    <a:pt x="1000" y="1859"/>
                    <a:pt x="998" y="1859"/>
                    <a:pt x="997" y="1859"/>
                  </a:cubicBezTo>
                  <a:cubicBezTo>
                    <a:pt x="995" y="1860"/>
                    <a:pt x="993" y="1860"/>
                    <a:pt x="991" y="1860"/>
                  </a:cubicBezTo>
                  <a:cubicBezTo>
                    <a:pt x="991" y="1860"/>
                    <a:pt x="990" y="1860"/>
                    <a:pt x="989" y="1860"/>
                  </a:cubicBezTo>
                  <a:cubicBezTo>
                    <a:pt x="987" y="1860"/>
                    <a:pt x="987" y="1860"/>
                    <a:pt x="987" y="1860"/>
                  </a:cubicBezTo>
                  <a:cubicBezTo>
                    <a:pt x="976" y="1860"/>
                    <a:pt x="965" y="1860"/>
                    <a:pt x="955" y="1860"/>
                  </a:cubicBezTo>
                  <a:cubicBezTo>
                    <a:pt x="922" y="1860"/>
                    <a:pt x="668" y="1861"/>
                    <a:pt x="484" y="1862"/>
                  </a:cubicBezTo>
                  <a:cubicBezTo>
                    <a:pt x="517" y="1942"/>
                    <a:pt x="531" y="2020"/>
                    <a:pt x="532" y="2094"/>
                  </a:cubicBezTo>
                  <a:cubicBezTo>
                    <a:pt x="1249" y="2094"/>
                    <a:pt x="2201" y="2094"/>
                    <a:pt x="2246" y="2094"/>
                  </a:cubicBezTo>
                  <a:cubicBezTo>
                    <a:pt x="2281" y="2094"/>
                    <a:pt x="2322" y="2090"/>
                    <a:pt x="2357" y="2083"/>
                  </a:cubicBezTo>
                  <a:cubicBezTo>
                    <a:pt x="2380" y="2079"/>
                    <a:pt x="2408" y="2066"/>
                    <a:pt x="2411" y="2038"/>
                  </a:cubicBezTo>
                  <a:cubicBezTo>
                    <a:pt x="2411" y="1941"/>
                    <a:pt x="2411" y="1941"/>
                    <a:pt x="2411" y="1941"/>
                  </a:cubicBezTo>
                  <a:cubicBezTo>
                    <a:pt x="2415" y="1919"/>
                    <a:pt x="2402" y="1898"/>
                    <a:pt x="2389" y="1883"/>
                  </a:cubicBezTo>
                  <a:close/>
                  <a:moveTo>
                    <a:pt x="566" y="1519"/>
                  </a:moveTo>
                  <a:cubicBezTo>
                    <a:pt x="566" y="1520"/>
                    <a:pt x="566" y="1520"/>
                    <a:pt x="566" y="1520"/>
                  </a:cubicBezTo>
                  <a:cubicBezTo>
                    <a:pt x="565" y="1522"/>
                    <a:pt x="564" y="1524"/>
                    <a:pt x="563" y="1526"/>
                  </a:cubicBezTo>
                  <a:cubicBezTo>
                    <a:pt x="563" y="1527"/>
                    <a:pt x="563" y="1527"/>
                    <a:pt x="563" y="1527"/>
                  </a:cubicBezTo>
                  <a:cubicBezTo>
                    <a:pt x="563" y="1528"/>
                    <a:pt x="562" y="1529"/>
                    <a:pt x="562" y="1529"/>
                  </a:cubicBezTo>
                  <a:cubicBezTo>
                    <a:pt x="562" y="1530"/>
                    <a:pt x="561" y="1530"/>
                    <a:pt x="561" y="1531"/>
                  </a:cubicBezTo>
                  <a:cubicBezTo>
                    <a:pt x="561" y="1531"/>
                    <a:pt x="560" y="1532"/>
                    <a:pt x="560" y="1533"/>
                  </a:cubicBezTo>
                  <a:cubicBezTo>
                    <a:pt x="558" y="1533"/>
                    <a:pt x="558" y="1533"/>
                    <a:pt x="558" y="1534"/>
                  </a:cubicBezTo>
                  <a:cubicBezTo>
                    <a:pt x="557" y="1534"/>
                    <a:pt x="557" y="1534"/>
                    <a:pt x="557" y="1534"/>
                  </a:cubicBezTo>
                  <a:cubicBezTo>
                    <a:pt x="556" y="1536"/>
                    <a:pt x="556" y="1536"/>
                    <a:pt x="556" y="1537"/>
                  </a:cubicBezTo>
                  <a:cubicBezTo>
                    <a:pt x="554" y="1538"/>
                    <a:pt x="553" y="1539"/>
                    <a:pt x="551" y="1540"/>
                  </a:cubicBezTo>
                  <a:cubicBezTo>
                    <a:pt x="549" y="1541"/>
                    <a:pt x="547" y="1542"/>
                    <a:pt x="546" y="1543"/>
                  </a:cubicBezTo>
                  <a:cubicBezTo>
                    <a:pt x="545" y="1543"/>
                    <a:pt x="545" y="1543"/>
                    <a:pt x="545" y="1543"/>
                  </a:cubicBezTo>
                  <a:cubicBezTo>
                    <a:pt x="544" y="1544"/>
                    <a:pt x="544" y="1544"/>
                    <a:pt x="544" y="1544"/>
                  </a:cubicBezTo>
                  <a:cubicBezTo>
                    <a:pt x="538" y="1546"/>
                    <a:pt x="532" y="1548"/>
                    <a:pt x="526" y="1549"/>
                  </a:cubicBezTo>
                  <a:cubicBezTo>
                    <a:pt x="524" y="1549"/>
                    <a:pt x="522" y="1549"/>
                    <a:pt x="520" y="1549"/>
                  </a:cubicBezTo>
                  <a:cubicBezTo>
                    <a:pt x="520" y="1549"/>
                    <a:pt x="520" y="1550"/>
                    <a:pt x="519" y="1550"/>
                  </a:cubicBezTo>
                  <a:cubicBezTo>
                    <a:pt x="508" y="1551"/>
                    <a:pt x="496" y="1550"/>
                    <a:pt x="484" y="1550"/>
                  </a:cubicBezTo>
                  <a:cubicBezTo>
                    <a:pt x="435" y="1550"/>
                    <a:pt x="435" y="1550"/>
                    <a:pt x="435" y="1550"/>
                  </a:cubicBezTo>
                  <a:cubicBezTo>
                    <a:pt x="425" y="1550"/>
                    <a:pt x="408" y="1548"/>
                    <a:pt x="403" y="1537"/>
                  </a:cubicBezTo>
                  <a:cubicBezTo>
                    <a:pt x="403" y="1536"/>
                    <a:pt x="403" y="1534"/>
                    <a:pt x="403" y="1533"/>
                  </a:cubicBezTo>
                  <a:cubicBezTo>
                    <a:pt x="403" y="1532"/>
                    <a:pt x="403" y="1532"/>
                    <a:pt x="403" y="1531"/>
                  </a:cubicBezTo>
                  <a:cubicBezTo>
                    <a:pt x="404" y="1527"/>
                    <a:pt x="408" y="1523"/>
                    <a:pt x="410" y="1519"/>
                  </a:cubicBezTo>
                  <a:cubicBezTo>
                    <a:pt x="414" y="1509"/>
                    <a:pt x="418" y="1494"/>
                    <a:pt x="426" y="1486"/>
                  </a:cubicBezTo>
                  <a:cubicBezTo>
                    <a:pt x="426" y="1485"/>
                    <a:pt x="427" y="1485"/>
                    <a:pt x="427" y="1485"/>
                  </a:cubicBezTo>
                  <a:cubicBezTo>
                    <a:pt x="428" y="1484"/>
                    <a:pt x="428" y="1484"/>
                    <a:pt x="428" y="1483"/>
                  </a:cubicBezTo>
                  <a:cubicBezTo>
                    <a:pt x="429" y="1483"/>
                    <a:pt x="429" y="1483"/>
                    <a:pt x="429" y="1483"/>
                  </a:cubicBezTo>
                  <a:cubicBezTo>
                    <a:pt x="430" y="1482"/>
                    <a:pt x="430" y="1482"/>
                    <a:pt x="430" y="1482"/>
                  </a:cubicBezTo>
                  <a:cubicBezTo>
                    <a:pt x="431" y="1481"/>
                    <a:pt x="431" y="1481"/>
                    <a:pt x="431" y="1481"/>
                  </a:cubicBezTo>
                  <a:cubicBezTo>
                    <a:pt x="439" y="1476"/>
                    <a:pt x="447" y="1473"/>
                    <a:pt x="456" y="1472"/>
                  </a:cubicBezTo>
                  <a:cubicBezTo>
                    <a:pt x="456" y="1472"/>
                    <a:pt x="456" y="1471"/>
                    <a:pt x="457" y="1471"/>
                  </a:cubicBezTo>
                  <a:cubicBezTo>
                    <a:pt x="462" y="1470"/>
                    <a:pt x="467" y="1470"/>
                    <a:pt x="473" y="1470"/>
                  </a:cubicBezTo>
                  <a:cubicBezTo>
                    <a:pt x="503" y="1470"/>
                    <a:pt x="503" y="1470"/>
                    <a:pt x="503" y="1470"/>
                  </a:cubicBezTo>
                  <a:cubicBezTo>
                    <a:pt x="512" y="1470"/>
                    <a:pt x="521" y="1470"/>
                    <a:pt x="531" y="1470"/>
                  </a:cubicBezTo>
                  <a:cubicBezTo>
                    <a:pt x="544" y="1470"/>
                    <a:pt x="563" y="1467"/>
                    <a:pt x="573" y="1477"/>
                  </a:cubicBezTo>
                  <a:cubicBezTo>
                    <a:pt x="573" y="1478"/>
                    <a:pt x="574" y="1478"/>
                    <a:pt x="574" y="1479"/>
                  </a:cubicBezTo>
                  <a:cubicBezTo>
                    <a:pt x="575" y="1479"/>
                    <a:pt x="575" y="1479"/>
                    <a:pt x="575" y="1479"/>
                  </a:cubicBezTo>
                  <a:cubicBezTo>
                    <a:pt x="575" y="1480"/>
                    <a:pt x="575" y="1480"/>
                    <a:pt x="575" y="1480"/>
                  </a:cubicBezTo>
                  <a:cubicBezTo>
                    <a:pt x="576" y="1480"/>
                    <a:pt x="576" y="1481"/>
                    <a:pt x="576" y="1481"/>
                  </a:cubicBezTo>
                  <a:cubicBezTo>
                    <a:pt x="577" y="1483"/>
                    <a:pt x="577" y="1485"/>
                    <a:pt x="577" y="1487"/>
                  </a:cubicBezTo>
                  <a:cubicBezTo>
                    <a:pt x="576" y="1497"/>
                    <a:pt x="568" y="1513"/>
                    <a:pt x="566" y="1519"/>
                  </a:cubicBezTo>
                  <a:close/>
                  <a:moveTo>
                    <a:pt x="784" y="1616"/>
                  </a:moveTo>
                  <a:cubicBezTo>
                    <a:pt x="784" y="1618"/>
                    <a:pt x="784" y="1618"/>
                    <a:pt x="784" y="1618"/>
                  </a:cubicBezTo>
                  <a:cubicBezTo>
                    <a:pt x="783" y="1625"/>
                    <a:pt x="781" y="1632"/>
                    <a:pt x="780" y="1639"/>
                  </a:cubicBezTo>
                  <a:cubicBezTo>
                    <a:pt x="776" y="1662"/>
                    <a:pt x="776" y="1662"/>
                    <a:pt x="776" y="1662"/>
                  </a:cubicBezTo>
                  <a:cubicBezTo>
                    <a:pt x="776" y="1667"/>
                    <a:pt x="774" y="1670"/>
                    <a:pt x="770" y="1673"/>
                  </a:cubicBezTo>
                  <a:cubicBezTo>
                    <a:pt x="770" y="1674"/>
                    <a:pt x="769" y="1674"/>
                    <a:pt x="769" y="1674"/>
                  </a:cubicBezTo>
                  <a:cubicBezTo>
                    <a:pt x="769" y="1675"/>
                    <a:pt x="768" y="1675"/>
                    <a:pt x="768" y="1675"/>
                  </a:cubicBezTo>
                  <a:cubicBezTo>
                    <a:pt x="767" y="1676"/>
                    <a:pt x="766" y="1677"/>
                    <a:pt x="765" y="1678"/>
                  </a:cubicBezTo>
                  <a:cubicBezTo>
                    <a:pt x="759" y="1683"/>
                    <a:pt x="751" y="1686"/>
                    <a:pt x="744" y="1687"/>
                  </a:cubicBezTo>
                  <a:cubicBezTo>
                    <a:pt x="744" y="1688"/>
                    <a:pt x="744" y="1688"/>
                    <a:pt x="744" y="1688"/>
                  </a:cubicBezTo>
                  <a:cubicBezTo>
                    <a:pt x="743" y="1688"/>
                    <a:pt x="743" y="1688"/>
                    <a:pt x="743" y="1688"/>
                  </a:cubicBezTo>
                  <a:cubicBezTo>
                    <a:pt x="740" y="1688"/>
                    <a:pt x="738" y="1689"/>
                    <a:pt x="735" y="1689"/>
                  </a:cubicBezTo>
                  <a:cubicBezTo>
                    <a:pt x="735" y="1689"/>
                    <a:pt x="734" y="1689"/>
                    <a:pt x="733" y="1689"/>
                  </a:cubicBezTo>
                  <a:cubicBezTo>
                    <a:pt x="730" y="1689"/>
                    <a:pt x="728" y="1690"/>
                    <a:pt x="725" y="1690"/>
                  </a:cubicBezTo>
                  <a:cubicBezTo>
                    <a:pt x="639" y="1690"/>
                    <a:pt x="639" y="1690"/>
                    <a:pt x="639" y="1690"/>
                  </a:cubicBezTo>
                  <a:cubicBezTo>
                    <a:pt x="629" y="1690"/>
                    <a:pt x="617" y="1688"/>
                    <a:pt x="609" y="1682"/>
                  </a:cubicBezTo>
                  <a:cubicBezTo>
                    <a:pt x="607" y="1681"/>
                    <a:pt x="606" y="1680"/>
                    <a:pt x="604" y="1678"/>
                  </a:cubicBezTo>
                  <a:cubicBezTo>
                    <a:pt x="603" y="1677"/>
                    <a:pt x="603" y="1676"/>
                    <a:pt x="602" y="1675"/>
                  </a:cubicBezTo>
                  <a:cubicBezTo>
                    <a:pt x="602" y="1674"/>
                    <a:pt x="602" y="1674"/>
                    <a:pt x="602" y="1674"/>
                  </a:cubicBezTo>
                  <a:cubicBezTo>
                    <a:pt x="600" y="1671"/>
                    <a:pt x="600" y="1667"/>
                    <a:pt x="601" y="1663"/>
                  </a:cubicBezTo>
                  <a:cubicBezTo>
                    <a:pt x="603" y="1657"/>
                    <a:pt x="603" y="1657"/>
                    <a:pt x="603" y="1657"/>
                  </a:cubicBezTo>
                  <a:cubicBezTo>
                    <a:pt x="603" y="1656"/>
                    <a:pt x="603" y="1655"/>
                    <a:pt x="604" y="1654"/>
                  </a:cubicBezTo>
                  <a:cubicBezTo>
                    <a:pt x="615" y="1616"/>
                    <a:pt x="615" y="1616"/>
                    <a:pt x="615" y="1616"/>
                  </a:cubicBezTo>
                  <a:cubicBezTo>
                    <a:pt x="615" y="1615"/>
                    <a:pt x="615" y="1615"/>
                    <a:pt x="616" y="1614"/>
                  </a:cubicBezTo>
                  <a:cubicBezTo>
                    <a:pt x="628" y="1585"/>
                    <a:pt x="681" y="1591"/>
                    <a:pt x="705" y="1591"/>
                  </a:cubicBezTo>
                  <a:cubicBezTo>
                    <a:pt x="716" y="1591"/>
                    <a:pt x="735" y="1590"/>
                    <a:pt x="753" y="1591"/>
                  </a:cubicBezTo>
                  <a:cubicBezTo>
                    <a:pt x="756" y="1592"/>
                    <a:pt x="759" y="1592"/>
                    <a:pt x="762" y="1593"/>
                  </a:cubicBezTo>
                  <a:cubicBezTo>
                    <a:pt x="762" y="1593"/>
                    <a:pt x="762" y="1593"/>
                    <a:pt x="763" y="1593"/>
                  </a:cubicBezTo>
                  <a:cubicBezTo>
                    <a:pt x="771" y="1595"/>
                    <a:pt x="779" y="1599"/>
                    <a:pt x="782" y="1605"/>
                  </a:cubicBezTo>
                  <a:cubicBezTo>
                    <a:pt x="782" y="1606"/>
                    <a:pt x="782" y="1606"/>
                    <a:pt x="783" y="1606"/>
                  </a:cubicBezTo>
                  <a:cubicBezTo>
                    <a:pt x="783" y="1607"/>
                    <a:pt x="783" y="1607"/>
                    <a:pt x="783" y="1607"/>
                  </a:cubicBezTo>
                  <a:cubicBezTo>
                    <a:pt x="783" y="1608"/>
                    <a:pt x="783" y="1608"/>
                    <a:pt x="783" y="1608"/>
                  </a:cubicBezTo>
                  <a:cubicBezTo>
                    <a:pt x="784" y="1610"/>
                    <a:pt x="785" y="1613"/>
                    <a:pt x="784" y="1616"/>
                  </a:cubicBezTo>
                  <a:close/>
                  <a:moveTo>
                    <a:pt x="800" y="1524"/>
                  </a:moveTo>
                  <a:cubicBezTo>
                    <a:pt x="799" y="1527"/>
                    <a:pt x="799" y="1527"/>
                    <a:pt x="799" y="1527"/>
                  </a:cubicBezTo>
                  <a:cubicBezTo>
                    <a:pt x="799" y="1529"/>
                    <a:pt x="798" y="1531"/>
                    <a:pt x="796" y="1533"/>
                  </a:cubicBezTo>
                  <a:cubicBezTo>
                    <a:pt x="796" y="1534"/>
                    <a:pt x="795" y="1534"/>
                    <a:pt x="795" y="1536"/>
                  </a:cubicBezTo>
                  <a:cubicBezTo>
                    <a:pt x="795" y="1536"/>
                    <a:pt x="795" y="1536"/>
                    <a:pt x="794" y="1536"/>
                  </a:cubicBezTo>
                  <a:cubicBezTo>
                    <a:pt x="779" y="1554"/>
                    <a:pt x="736" y="1549"/>
                    <a:pt x="716" y="1549"/>
                  </a:cubicBezTo>
                  <a:cubicBezTo>
                    <a:pt x="703" y="1549"/>
                    <a:pt x="690" y="1549"/>
                    <a:pt x="677" y="1549"/>
                  </a:cubicBezTo>
                  <a:cubicBezTo>
                    <a:pt x="666" y="1549"/>
                    <a:pt x="648" y="1547"/>
                    <a:pt x="642" y="1536"/>
                  </a:cubicBezTo>
                  <a:cubicBezTo>
                    <a:pt x="642" y="1534"/>
                    <a:pt x="642" y="1533"/>
                    <a:pt x="642" y="1532"/>
                  </a:cubicBezTo>
                  <a:cubicBezTo>
                    <a:pt x="641" y="1532"/>
                    <a:pt x="641" y="1531"/>
                    <a:pt x="641" y="1530"/>
                  </a:cubicBezTo>
                  <a:cubicBezTo>
                    <a:pt x="641" y="1529"/>
                    <a:pt x="642" y="1528"/>
                    <a:pt x="642" y="1527"/>
                  </a:cubicBezTo>
                  <a:cubicBezTo>
                    <a:pt x="642" y="1524"/>
                    <a:pt x="644" y="1520"/>
                    <a:pt x="645" y="1518"/>
                  </a:cubicBezTo>
                  <a:cubicBezTo>
                    <a:pt x="647" y="1509"/>
                    <a:pt x="649" y="1498"/>
                    <a:pt x="654" y="1490"/>
                  </a:cubicBezTo>
                  <a:cubicBezTo>
                    <a:pt x="654" y="1489"/>
                    <a:pt x="654" y="1489"/>
                    <a:pt x="654" y="1489"/>
                  </a:cubicBezTo>
                  <a:cubicBezTo>
                    <a:pt x="655" y="1486"/>
                    <a:pt x="657" y="1483"/>
                    <a:pt x="659" y="1481"/>
                  </a:cubicBezTo>
                  <a:cubicBezTo>
                    <a:pt x="661" y="1480"/>
                    <a:pt x="662" y="1479"/>
                    <a:pt x="664" y="1478"/>
                  </a:cubicBezTo>
                  <a:cubicBezTo>
                    <a:pt x="669" y="1474"/>
                    <a:pt x="675" y="1472"/>
                    <a:pt x="682" y="1471"/>
                  </a:cubicBezTo>
                  <a:cubicBezTo>
                    <a:pt x="683" y="1471"/>
                    <a:pt x="683" y="1471"/>
                    <a:pt x="684" y="1471"/>
                  </a:cubicBezTo>
                  <a:cubicBezTo>
                    <a:pt x="688" y="1470"/>
                    <a:pt x="694" y="1468"/>
                    <a:pt x="699" y="1468"/>
                  </a:cubicBezTo>
                  <a:cubicBezTo>
                    <a:pt x="706" y="1468"/>
                    <a:pt x="706" y="1468"/>
                    <a:pt x="706" y="1468"/>
                  </a:cubicBezTo>
                  <a:cubicBezTo>
                    <a:pt x="708" y="1468"/>
                    <a:pt x="712" y="1468"/>
                    <a:pt x="714" y="1468"/>
                  </a:cubicBezTo>
                  <a:cubicBezTo>
                    <a:pt x="729" y="1468"/>
                    <a:pt x="746" y="1468"/>
                    <a:pt x="761" y="1468"/>
                  </a:cubicBezTo>
                  <a:cubicBezTo>
                    <a:pt x="763" y="1468"/>
                    <a:pt x="765" y="1468"/>
                    <a:pt x="768" y="1468"/>
                  </a:cubicBezTo>
                  <a:cubicBezTo>
                    <a:pt x="770" y="1468"/>
                    <a:pt x="770" y="1468"/>
                    <a:pt x="770" y="1468"/>
                  </a:cubicBezTo>
                  <a:cubicBezTo>
                    <a:pt x="771" y="1468"/>
                    <a:pt x="771" y="1468"/>
                    <a:pt x="773" y="1468"/>
                  </a:cubicBezTo>
                  <a:cubicBezTo>
                    <a:pt x="775" y="1468"/>
                    <a:pt x="777" y="1468"/>
                    <a:pt x="779" y="1470"/>
                  </a:cubicBezTo>
                  <a:cubicBezTo>
                    <a:pt x="791" y="1471"/>
                    <a:pt x="805" y="1474"/>
                    <a:pt x="807" y="1484"/>
                  </a:cubicBezTo>
                  <a:cubicBezTo>
                    <a:pt x="807" y="1485"/>
                    <a:pt x="807" y="1485"/>
                    <a:pt x="807" y="1485"/>
                  </a:cubicBezTo>
                  <a:cubicBezTo>
                    <a:pt x="807" y="1485"/>
                    <a:pt x="807" y="1485"/>
                    <a:pt x="807" y="1486"/>
                  </a:cubicBezTo>
                  <a:cubicBezTo>
                    <a:pt x="808" y="1497"/>
                    <a:pt x="803" y="1513"/>
                    <a:pt x="800" y="1524"/>
                  </a:cubicBezTo>
                  <a:close/>
                  <a:moveTo>
                    <a:pt x="1038" y="1639"/>
                  </a:moveTo>
                  <a:cubicBezTo>
                    <a:pt x="1038" y="1645"/>
                    <a:pt x="1038" y="1652"/>
                    <a:pt x="1038" y="1659"/>
                  </a:cubicBezTo>
                  <a:cubicBezTo>
                    <a:pt x="1038" y="1662"/>
                    <a:pt x="1038" y="1662"/>
                    <a:pt x="1038" y="1662"/>
                  </a:cubicBezTo>
                  <a:cubicBezTo>
                    <a:pt x="1038" y="1665"/>
                    <a:pt x="1037" y="1670"/>
                    <a:pt x="1035" y="1673"/>
                  </a:cubicBezTo>
                  <a:cubicBezTo>
                    <a:pt x="1034" y="1674"/>
                    <a:pt x="1034" y="1674"/>
                    <a:pt x="1034" y="1674"/>
                  </a:cubicBezTo>
                  <a:cubicBezTo>
                    <a:pt x="1033" y="1675"/>
                    <a:pt x="1032" y="1676"/>
                    <a:pt x="1031" y="1677"/>
                  </a:cubicBezTo>
                  <a:cubicBezTo>
                    <a:pt x="1026" y="1682"/>
                    <a:pt x="1019" y="1685"/>
                    <a:pt x="1010" y="1687"/>
                  </a:cubicBezTo>
                  <a:cubicBezTo>
                    <a:pt x="1007" y="1688"/>
                    <a:pt x="1005" y="1688"/>
                    <a:pt x="1003" y="1688"/>
                  </a:cubicBezTo>
                  <a:cubicBezTo>
                    <a:pt x="1002" y="1688"/>
                    <a:pt x="1001" y="1688"/>
                    <a:pt x="1001" y="1689"/>
                  </a:cubicBezTo>
                  <a:cubicBezTo>
                    <a:pt x="998" y="1689"/>
                    <a:pt x="995" y="1689"/>
                    <a:pt x="993" y="1689"/>
                  </a:cubicBezTo>
                  <a:cubicBezTo>
                    <a:pt x="907" y="1689"/>
                    <a:pt x="907" y="1689"/>
                    <a:pt x="907" y="1689"/>
                  </a:cubicBezTo>
                  <a:cubicBezTo>
                    <a:pt x="897" y="1689"/>
                    <a:pt x="884" y="1687"/>
                    <a:pt x="875" y="1682"/>
                  </a:cubicBezTo>
                  <a:cubicBezTo>
                    <a:pt x="875" y="1681"/>
                    <a:pt x="875" y="1681"/>
                    <a:pt x="875" y="1681"/>
                  </a:cubicBezTo>
                  <a:cubicBezTo>
                    <a:pt x="874" y="1680"/>
                    <a:pt x="872" y="1679"/>
                    <a:pt x="870" y="1678"/>
                  </a:cubicBezTo>
                  <a:cubicBezTo>
                    <a:pt x="869" y="1677"/>
                    <a:pt x="868" y="1675"/>
                    <a:pt x="867" y="1674"/>
                  </a:cubicBezTo>
                  <a:cubicBezTo>
                    <a:pt x="867" y="1674"/>
                    <a:pt x="867" y="1674"/>
                    <a:pt x="867" y="1673"/>
                  </a:cubicBezTo>
                  <a:cubicBezTo>
                    <a:pt x="865" y="1670"/>
                    <a:pt x="864" y="1667"/>
                    <a:pt x="864" y="1662"/>
                  </a:cubicBezTo>
                  <a:cubicBezTo>
                    <a:pt x="865" y="1656"/>
                    <a:pt x="865" y="1656"/>
                    <a:pt x="865" y="1656"/>
                  </a:cubicBezTo>
                  <a:cubicBezTo>
                    <a:pt x="867" y="1643"/>
                    <a:pt x="868" y="1629"/>
                    <a:pt x="870" y="1616"/>
                  </a:cubicBezTo>
                  <a:cubicBezTo>
                    <a:pt x="870" y="1615"/>
                    <a:pt x="870" y="1615"/>
                    <a:pt x="870" y="1615"/>
                  </a:cubicBezTo>
                  <a:cubicBezTo>
                    <a:pt x="870" y="1615"/>
                    <a:pt x="870" y="1615"/>
                    <a:pt x="870" y="1614"/>
                  </a:cubicBezTo>
                  <a:cubicBezTo>
                    <a:pt x="875" y="1584"/>
                    <a:pt x="935" y="1591"/>
                    <a:pt x="957" y="1591"/>
                  </a:cubicBezTo>
                  <a:cubicBezTo>
                    <a:pt x="977" y="1591"/>
                    <a:pt x="1025" y="1585"/>
                    <a:pt x="1036" y="1608"/>
                  </a:cubicBezTo>
                  <a:cubicBezTo>
                    <a:pt x="1037" y="1610"/>
                    <a:pt x="1038" y="1612"/>
                    <a:pt x="1038" y="1615"/>
                  </a:cubicBezTo>
                  <a:cubicBezTo>
                    <a:pt x="1038" y="1639"/>
                    <a:pt x="1038" y="1639"/>
                    <a:pt x="1038" y="1639"/>
                  </a:cubicBezTo>
                  <a:close/>
                  <a:moveTo>
                    <a:pt x="1037" y="1524"/>
                  </a:moveTo>
                  <a:cubicBezTo>
                    <a:pt x="1037" y="1526"/>
                    <a:pt x="1037" y="1526"/>
                    <a:pt x="1037" y="1526"/>
                  </a:cubicBezTo>
                  <a:cubicBezTo>
                    <a:pt x="1037" y="1529"/>
                    <a:pt x="1036" y="1531"/>
                    <a:pt x="1035" y="1533"/>
                  </a:cubicBezTo>
                  <a:cubicBezTo>
                    <a:pt x="1024" y="1554"/>
                    <a:pt x="971" y="1549"/>
                    <a:pt x="952" y="1549"/>
                  </a:cubicBezTo>
                  <a:cubicBezTo>
                    <a:pt x="941" y="1549"/>
                    <a:pt x="930" y="1549"/>
                    <a:pt x="918" y="1549"/>
                  </a:cubicBezTo>
                  <a:cubicBezTo>
                    <a:pt x="908" y="1549"/>
                    <a:pt x="895" y="1547"/>
                    <a:pt x="885" y="1540"/>
                  </a:cubicBezTo>
                  <a:cubicBezTo>
                    <a:pt x="884" y="1539"/>
                    <a:pt x="884" y="1539"/>
                    <a:pt x="884" y="1539"/>
                  </a:cubicBezTo>
                  <a:cubicBezTo>
                    <a:pt x="883" y="1538"/>
                    <a:pt x="883" y="1538"/>
                    <a:pt x="883" y="1538"/>
                  </a:cubicBezTo>
                  <a:cubicBezTo>
                    <a:pt x="882" y="1537"/>
                    <a:pt x="882" y="1537"/>
                    <a:pt x="882" y="1536"/>
                  </a:cubicBezTo>
                  <a:cubicBezTo>
                    <a:pt x="882" y="1536"/>
                    <a:pt x="882" y="1536"/>
                    <a:pt x="881" y="1536"/>
                  </a:cubicBezTo>
                  <a:cubicBezTo>
                    <a:pt x="881" y="1534"/>
                    <a:pt x="880" y="1533"/>
                    <a:pt x="880" y="1532"/>
                  </a:cubicBezTo>
                  <a:cubicBezTo>
                    <a:pt x="879" y="1530"/>
                    <a:pt x="879" y="1529"/>
                    <a:pt x="879" y="1527"/>
                  </a:cubicBezTo>
                  <a:cubicBezTo>
                    <a:pt x="879" y="1525"/>
                    <a:pt x="879" y="1525"/>
                    <a:pt x="879" y="1525"/>
                  </a:cubicBezTo>
                  <a:cubicBezTo>
                    <a:pt x="880" y="1523"/>
                    <a:pt x="880" y="1520"/>
                    <a:pt x="880" y="1518"/>
                  </a:cubicBezTo>
                  <a:cubicBezTo>
                    <a:pt x="880" y="1517"/>
                    <a:pt x="880" y="1517"/>
                    <a:pt x="880" y="1517"/>
                  </a:cubicBezTo>
                  <a:cubicBezTo>
                    <a:pt x="881" y="1509"/>
                    <a:pt x="881" y="1499"/>
                    <a:pt x="883" y="1491"/>
                  </a:cubicBezTo>
                  <a:cubicBezTo>
                    <a:pt x="883" y="1488"/>
                    <a:pt x="883" y="1488"/>
                    <a:pt x="883" y="1488"/>
                  </a:cubicBezTo>
                  <a:cubicBezTo>
                    <a:pt x="884" y="1486"/>
                    <a:pt x="885" y="1483"/>
                    <a:pt x="887" y="1481"/>
                  </a:cubicBezTo>
                  <a:cubicBezTo>
                    <a:pt x="889" y="1479"/>
                    <a:pt x="891" y="1478"/>
                    <a:pt x="894" y="1476"/>
                  </a:cubicBezTo>
                  <a:cubicBezTo>
                    <a:pt x="895" y="1476"/>
                    <a:pt x="895" y="1475"/>
                    <a:pt x="896" y="1475"/>
                  </a:cubicBezTo>
                  <a:cubicBezTo>
                    <a:pt x="896" y="1475"/>
                    <a:pt x="897" y="1475"/>
                    <a:pt x="897" y="1474"/>
                  </a:cubicBezTo>
                  <a:cubicBezTo>
                    <a:pt x="898" y="1474"/>
                    <a:pt x="898" y="1474"/>
                    <a:pt x="898" y="1474"/>
                  </a:cubicBezTo>
                  <a:cubicBezTo>
                    <a:pt x="899" y="1473"/>
                    <a:pt x="901" y="1473"/>
                    <a:pt x="902" y="1472"/>
                  </a:cubicBezTo>
                  <a:cubicBezTo>
                    <a:pt x="903" y="1472"/>
                    <a:pt x="903" y="1472"/>
                    <a:pt x="904" y="1472"/>
                  </a:cubicBezTo>
                  <a:cubicBezTo>
                    <a:pt x="905" y="1471"/>
                    <a:pt x="907" y="1471"/>
                    <a:pt x="908" y="1471"/>
                  </a:cubicBezTo>
                  <a:cubicBezTo>
                    <a:pt x="909" y="1471"/>
                    <a:pt x="909" y="1470"/>
                    <a:pt x="910" y="1470"/>
                  </a:cubicBezTo>
                  <a:cubicBezTo>
                    <a:pt x="911" y="1470"/>
                    <a:pt x="912" y="1470"/>
                    <a:pt x="912" y="1470"/>
                  </a:cubicBezTo>
                  <a:cubicBezTo>
                    <a:pt x="916" y="1468"/>
                    <a:pt x="920" y="1468"/>
                    <a:pt x="925" y="1468"/>
                  </a:cubicBezTo>
                  <a:cubicBezTo>
                    <a:pt x="928" y="1468"/>
                    <a:pt x="928" y="1468"/>
                    <a:pt x="928" y="1468"/>
                  </a:cubicBezTo>
                  <a:cubicBezTo>
                    <a:pt x="932" y="1468"/>
                    <a:pt x="937" y="1468"/>
                    <a:pt x="941" y="1468"/>
                  </a:cubicBezTo>
                  <a:cubicBezTo>
                    <a:pt x="997" y="1468"/>
                    <a:pt x="997" y="1468"/>
                    <a:pt x="997" y="1468"/>
                  </a:cubicBezTo>
                  <a:cubicBezTo>
                    <a:pt x="998" y="1468"/>
                    <a:pt x="999" y="1468"/>
                    <a:pt x="1001" y="1468"/>
                  </a:cubicBezTo>
                  <a:cubicBezTo>
                    <a:pt x="1002" y="1468"/>
                    <a:pt x="1002" y="1468"/>
                    <a:pt x="1002" y="1468"/>
                  </a:cubicBezTo>
                  <a:cubicBezTo>
                    <a:pt x="1003" y="1468"/>
                    <a:pt x="1005" y="1468"/>
                    <a:pt x="1006" y="1468"/>
                  </a:cubicBezTo>
                  <a:cubicBezTo>
                    <a:pt x="1018" y="1470"/>
                    <a:pt x="1030" y="1473"/>
                    <a:pt x="1034" y="1483"/>
                  </a:cubicBezTo>
                  <a:cubicBezTo>
                    <a:pt x="1035" y="1483"/>
                    <a:pt x="1035" y="1484"/>
                    <a:pt x="1035" y="1485"/>
                  </a:cubicBezTo>
                  <a:cubicBezTo>
                    <a:pt x="1036" y="1485"/>
                    <a:pt x="1036" y="1485"/>
                    <a:pt x="1036" y="1485"/>
                  </a:cubicBezTo>
                  <a:cubicBezTo>
                    <a:pt x="1039" y="1497"/>
                    <a:pt x="1036" y="1512"/>
                    <a:pt x="1037" y="1524"/>
                  </a:cubicBezTo>
                  <a:close/>
                  <a:moveTo>
                    <a:pt x="231" y="1302"/>
                  </a:moveTo>
                  <a:cubicBezTo>
                    <a:pt x="172" y="1302"/>
                    <a:pt x="123" y="1254"/>
                    <a:pt x="123" y="1195"/>
                  </a:cubicBezTo>
                  <a:cubicBezTo>
                    <a:pt x="123" y="222"/>
                    <a:pt x="123" y="222"/>
                    <a:pt x="123" y="222"/>
                  </a:cubicBezTo>
                  <a:cubicBezTo>
                    <a:pt x="123" y="162"/>
                    <a:pt x="172" y="115"/>
                    <a:pt x="231" y="115"/>
                  </a:cubicBezTo>
                  <a:cubicBezTo>
                    <a:pt x="1818" y="115"/>
                    <a:pt x="1818" y="115"/>
                    <a:pt x="1818" y="115"/>
                  </a:cubicBezTo>
                  <a:cubicBezTo>
                    <a:pt x="1877" y="115"/>
                    <a:pt x="1925" y="162"/>
                    <a:pt x="1925" y="222"/>
                  </a:cubicBezTo>
                  <a:cubicBezTo>
                    <a:pt x="1925" y="1195"/>
                    <a:pt x="1925" y="1195"/>
                    <a:pt x="1925" y="1195"/>
                  </a:cubicBezTo>
                  <a:cubicBezTo>
                    <a:pt x="1925" y="1254"/>
                    <a:pt x="1877" y="1302"/>
                    <a:pt x="1818" y="1302"/>
                  </a:cubicBezTo>
                  <a:cubicBezTo>
                    <a:pt x="231" y="1302"/>
                    <a:pt x="231" y="1302"/>
                    <a:pt x="231" y="1302"/>
                  </a:cubicBezTo>
                  <a:close/>
                  <a:moveTo>
                    <a:pt x="1883" y="1533"/>
                  </a:moveTo>
                  <a:cubicBezTo>
                    <a:pt x="1883" y="1536"/>
                    <a:pt x="1882" y="1538"/>
                    <a:pt x="1880" y="1540"/>
                  </a:cubicBezTo>
                  <a:cubicBezTo>
                    <a:pt x="1879" y="1540"/>
                    <a:pt x="1879" y="1540"/>
                    <a:pt x="1879" y="1540"/>
                  </a:cubicBezTo>
                  <a:cubicBezTo>
                    <a:pt x="1879" y="1541"/>
                    <a:pt x="1879" y="1541"/>
                    <a:pt x="1878" y="1541"/>
                  </a:cubicBezTo>
                  <a:cubicBezTo>
                    <a:pt x="1878" y="1541"/>
                    <a:pt x="1878" y="1541"/>
                    <a:pt x="1877" y="1542"/>
                  </a:cubicBezTo>
                  <a:cubicBezTo>
                    <a:pt x="1877" y="1542"/>
                    <a:pt x="1876" y="1542"/>
                    <a:pt x="1876" y="1543"/>
                  </a:cubicBezTo>
                  <a:cubicBezTo>
                    <a:pt x="1875" y="1543"/>
                    <a:pt x="1875" y="1543"/>
                    <a:pt x="1874" y="1543"/>
                  </a:cubicBezTo>
                  <a:cubicBezTo>
                    <a:pt x="1863" y="1548"/>
                    <a:pt x="1849" y="1547"/>
                    <a:pt x="1837" y="1547"/>
                  </a:cubicBezTo>
                  <a:cubicBezTo>
                    <a:pt x="1777" y="1547"/>
                    <a:pt x="1777" y="1547"/>
                    <a:pt x="1777" y="1547"/>
                  </a:cubicBezTo>
                  <a:cubicBezTo>
                    <a:pt x="1765" y="1547"/>
                    <a:pt x="1753" y="1545"/>
                    <a:pt x="1742" y="1540"/>
                  </a:cubicBezTo>
                  <a:cubicBezTo>
                    <a:pt x="1738" y="1538"/>
                    <a:pt x="1734" y="1536"/>
                    <a:pt x="1731" y="1533"/>
                  </a:cubicBezTo>
                  <a:cubicBezTo>
                    <a:pt x="1728" y="1530"/>
                    <a:pt x="1725" y="1528"/>
                    <a:pt x="1723" y="1525"/>
                  </a:cubicBezTo>
                  <a:cubicBezTo>
                    <a:pt x="1721" y="1520"/>
                    <a:pt x="1721" y="1520"/>
                    <a:pt x="1721" y="1520"/>
                  </a:cubicBezTo>
                  <a:cubicBezTo>
                    <a:pt x="1715" y="1509"/>
                    <a:pt x="1706" y="1498"/>
                    <a:pt x="1701" y="1486"/>
                  </a:cubicBezTo>
                  <a:cubicBezTo>
                    <a:pt x="1697" y="1478"/>
                    <a:pt x="1701" y="1474"/>
                    <a:pt x="1708" y="1471"/>
                  </a:cubicBezTo>
                  <a:cubicBezTo>
                    <a:pt x="1710" y="1470"/>
                    <a:pt x="1712" y="1468"/>
                    <a:pt x="1715" y="1468"/>
                  </a:cubicBezTo>
                  <a:cubicBezTo>
                    <a:pt x="1719" y="1467"/>
                    <a:pt x="1724" y="1466"/>
                    <a:pt x="1729" y="1466"/>
                  </a:cubicBezTo>
                  <a:cubicBezTo>
                    <a:pt x="1737" y="1466"/>
                    <a:pt x="1737" y="1466"/>
                    <a:pt x="1737" y="1466"/>
                  </a:cubicBezTo>
                  <a:cubicBezTo>
                    <a:pt x="1754" y="1466"/>
                    <a:pt x="1769" y="1466"/>
                    <a:pt x="1785" y="1466"/>
                  </a:cubicBezTo>
                  <a:cubicBezTo>
                    <a:pt x="1786" y="1466"/>
                    <a:pt x="1786" y="1466"/>
                    <a:pt x="1786" y="1466"/>
                  </a:cubicBezTo>
                  <a:cubicBezTo>
                    <a:pt x="1801" y="1466"/>
                    <a:pt x="1801" y="1466"/>
                    <a:pt x="1801" y="1466"/>
                  </a:cubicBezTo>
                  <a:cubicBezTo>
                    <a:pt x="1807" y="1466"/>
                    <a:pt x="1813" y="1466"/>
                    <a:pt x="1818" y="1467"/>
                  </a:cubicBezTo>
                  <a:cubicBezTo>
                    <a:pt x="1821" y="1468"/>
                    <a:pt x="1825" y="1470"/>
                    <a:pt x="1828" y="1471"/>
                  </a:cubicBezTo>
                  <a:cubicBezTo>
                    <a:pt x="1829" y="1471"/>
                    <a:pt x="1829" y="1471"/>
                    <a:pt x="1830" y="1471"/>
                  </a:cubicBezTo>
                  <a:cubicBezTo>
                    <a:pt x="1830" y="1472"/>
                    <a:pt x="1830" y="1472"/>
                    <a:pt x="1831" y="1472"/>
                  </a:cubicBezTo>
                  <a:cubicBezTo>
                    <a:pt x="1832" y="1472"/>
                    <a:pt x="1832" y="1472"/>
                    <a:pt x="1832" y="1472"/>
                  </a:cubicBezTo>
                  <a:cubicBezTo>
                    <a:pt x="1838" y="1474"/>
                    <a:pt x="1842" y="1476"/>
                    <a:pt x="1846" y="1478"/>
                  </a:cubicBezTo>
                  <a:cubicBezTo>
                    <a:pt x="1849" y="1481"/>
                    <a:pt x="1852" y="1483"/>
                    <a:pt x="1854" y="1486"/>
                  </a:cubicBezTo>
                  <a:cubicBezTo>
                    <a:pt x="1867" y="1504"/>
                    <a:pt x="1867" y="1504"/>
                    <a:pt x="1867" y="1504"/>
                  </a:cubicBezTo>
                  <a:cubicBezTo>
                    <a:pt x="1870" y="1509"/>
                    <a:pt x="1877" y="1517"/>
                    <a:pt x="1880" y="1524"/>
                  </a:cubicBezTo>
                  <a:cubicBezTo>
                    <a:pt x="1882" y="1527"/>
                    <a:pt x="1883" y="1530"/>
                    <a:pt x="1883" y="1533"/>
                  </a:cubicBezTo>
                  <a:close/>
                  <a:moveTo>
                    <a:pt x="1121" y="1536"/>
                  </a:moveTo>
                  <a:cubicBezTo>
                    <a:pt x="1121" y="1536"/>
                    <a:pt x="1120" y="1536"/>
                    <a:pt x="1120" y="1534"/>
                  </a:cubicBezTo>
                  <a:cubicBezTo>
                    <a:pt x="1118" y="1532"/>
                    <a:pt x="1117" y="1529"/>
                    <a:pt x="1116" y="1526"/>
                  </a:cubicBezTo>
                  <a:cubicBezTo>
                    <a:pt x="1116" y="1523"/>
                    <a:pt x="1116" y="1523"/>
                    <a:pt x="1116" y="1523"/>
                  </a:cubicBezTo>
                  <a:cubicBezTo>
                    <a:pt x="1116" y="1521"/>
                    <a:pt x="1116" y="1519"/>
                    <a:pt x="1116" y="1517"/>
                  </a:cubicBezTo>
                  <a:cubicBezTo>
                    <a:pt x="1115" y="1509"/>
                    <a:pt x="1113" y="1499"/>
                    <a:pt x="1114" y="1490"/>
                  </a:cubicBezTo>
                  <a:cubicBezTo>
                    <a:pt x="1114" y="1488"/>
                    <a:pt x="1114" y="1488"/>
                    <a:pt x="1114" y="1488"/>
                  </a:cubicBezTo>
                  <a:cubicBezTo>
                    <a:pt x="1113" y="1485"/>
                    <a:pt x="1114" y="1482"/>
                    <a:pt x="1116" y="1480"/>
                  </a:cubicBezTo>
                  <a:cubicBezTo>
                    <a:pt x="1118" y="1478"/>
                    <a:pt x="1120" y="1476"/>
                    <a:pt x="1124" y="1474"/>
                  </a:cubicBezTo>
                  <a:cubicBezTo>
                    <a:pt x="1127" y="1472"/>
                    <a:pt x="1131" y="1471"/>
                    <a:pt x="1135" y="1470"/>
                  </a:cubicBezTo>
                  <a:cubicBezTo>
                    <a:pt x="1137" y="1470"/>
                    <a:pt x="1137" y="1470"/>
                    <a:pt x="1137" y="1470"/>
                  </a:cubicBezTo>
                  <a:cubicBezTo>
                    <a:pt x="1139" y="1468"/>
                    <a:pt x="1141" y="1468"/>
                    <a:pt x="1142" y="1468"/>
                  </a:cubicBezTo>
                  <a:cubicBezTo>
                    <a:pt x="1143" y="1468"/>
                    <a:pt x="1144" y="1468"/>
                    <a:pt x="1145" y="1468"/>
                  </a:cubicBezTo>
                  <a:cubicBezTo>
                    <a:pt x="1152" y="1467"/>
                    <a:pt x="1160" y="1467"/>
                    <a:pt x="1169" y="1467"/>
                  </a:cubicBezTo>
                  <a:cubicBezTo>
                    <a:pt x="1223" y="1467"/>
                    <a:pt x="1223" y="1467"/>
                    <a:pt x="1223" y="1467"/>
                  </a:cubicBezTo>
                  <a:cubicBezTo>
                    <a:pt x="1226" y="1467"/>
                    <a:pt x="1230" y="1467"/>
                    <a:pt x="1233" y="1468"/>
                  </a:cubicBezTo>
                  <a:cubicBezTo>
                    <a:pt x="1247" y="1470"/>
                    <a:pt x="1264" y="1474"/>
                    <a:pt x="1266" y="1487"/>
                  </a:cubicBezTo>
                  <a:cubicBezTo>
                    <a:pt x="1270" y="1499"/>
                    <a:pt x="1271" y="1512"/>
                    <a:pt x="1273" y="1524"/>
                  </a:cubicBezTo>
                  <a:cubicBezTo>
                    <a:pt x="1274" y="1526"/>
                    <a:pt x="1274" y="1526"/>
                    <a:pt x="1274" y="1526"/>
                  </a:cubicBezTo>
                  <a:cubicBezTo>
                    <a:pt x="1274" y="1528"/>
                    <a:pt x="1274" y="1531"/>
                    <a:pt x="1273" y="1533"/>
                  </a:cubicBezTo>
                  <a:cubicBezTo>
                    <a:pt x="1273" y="1533"/>
                    <a:pt x="1273" y="1534"/>
                    <a:pt x="1272" y="1534"/>
                  </a:cubicBezTo>
                  <a:cubicBezTo>
                    <a:pt x="1269" y="1541"/>
                    <a:pt x="1263" y="1544"/>
                    <a:pt x="1254" y="1546"/>
                  </a:cubicBezTo>
                  <a:cubicBezTo>
                    <a:pt x="1253" y="1546"/>
                    <a:pt x="1253" y="1546"/>
                    <a:pt x="1252" y="1546"/>
                  </a:cubicBezTo>
                  <a:cubicBezTo>
                    <a:pt x="1251" y="1547"/>
                    <a:pt x="1251" y="1547"/>
                    <a:pt x="1250" y="1547"/>
                  </a:cubicBezTo>
                  <a:cubicBezTo>
                    <a:pt x="1249" y="1547"/>
                    <a:pt x="1249" y="1547"/>
                    <a:pt x="1248" y="1547"/>
                  </a:cubicBezTo>
                  <a:cubicBezTo>
                    <a:pt x="1247" y="1547"/>
                    <a:pt x="1245" y="1548"/>
                    <a:pt x="1244" y="1548"/>
                  </a:cubicBezTo>
                  <a:cubicBezTo>
                    <a:pt x="1225" y="1550"/>
                    <a:pt x="1204" y="1548"/>
                    <a:pt x="1194" y="1548"/>
                  </a:cubicBezTo>
                  <a:cubicBezTo>
                    <a:pt x="1159" y="1548"/>
                    <a:pt x="1159" y="1548"/>
                    <a:pt x="1159" y="1548"/>
                  </a:cubicBezTo>
                  <a:cubicBezTo>
                    <a:pt x="1156" y="1548"/>
                    <a:pt x="1154" y="1548"/>
                    <a:pt x="1151" y="1548"/>
                  </a:cubicBezTo>
                  <a:cubicBezTo>
                    <a:pt x="1149" y="1548"/>
                    <a:pt x="1147" y="1547"/>
                    <a:pt x="1145" y="1547"/>
                  </a:cubicBezTo>
                  <a:cubicBezTo>
                    <a:pt x="1144" y="1547"/>
                    <a:pt x="1144" y="1547"/>
                    <a:pt x="1144" y="1547"/>
                  </a:cubicBezTo>
                  <a:cubicBezTo>
                    <a:pt x="1143" y="1547"/>
                    <a:pt x="1143" y="1547"/>
                    <a:pt x="1143" y="1547"/>
                  </a:cubicBezTo>
                  <a:cubicBezTo>
                    <a:pt x="1141" y="1546"/>
                    <a:pt x="1139" y="1546"/>
                    <a:pt x="1137" y="1545"/>
                  </a:cubicBezTo>
                  <a:cubicBezTo>
                    <a:pt x="1135" y="1545"/>
                    <a:pt x="1135" y="1544"/>
                    <a:pt x="1134" y="1544"/>
                  </a:cubicBezTo>
                  <a:cubicBezTo>
                    <a:pt x="1132" y="1543"/>
                    <a:pt x="1131" y="1543"/>
                    <a:pt x="1129" y="1542"/>
                  </a:cubicBezTo>
                  <a:cubicBezTo>
                    <a:pt x="1127" y="1541"/>
                    <a:pt x="1125" y="1539"/>
                    <a:pt x="1123" y="1538"/>
                  </a:cubicBezTo>
                  <a:cubicBezTo>
                    <a:pt x="1122" y="1537"/>
                    <a:pt x="1122" y="1537"/>
                    <a:pt x="1122" y="1537"/>
                  </a:cubicBezTo>
                  <a:lnTo>
                    <a:pt x="1121" y="1536"/>
                  </a:lnTo>
                  <a:close/>
                  <a:moveTo>
                    <a:pt x="1131" y="1673"/>
                  </a:moveTo>
                  <a:cubicBezTo>
                    <a:pt x="1128" y="1669"/>
                    <a:pt x="1127" y="1665"/>
                    <a:pt x="1126" y="1662"/>
                  </a:cubicBezTo>
                  <a:cubicBezTo>
                    <a:pt x="1126" y="1657"/>
                    <a:pt x="1126" y="1657"/>
                    <a:pt x="1126" y="1657"/>
                  </a:cubicBezTo>
                  <a:cubicBezTo>
                    <a:pt x="1125" y="1643"/>
                    <a:pt x="1124" y="1629"/>
                    <a:pt x="1123" y="1616"/>
                  </a:cubicBezTo>
                  <a:cubicBezTo>
                    <a:pt x="1123" y="1615"/>
                    <a:pt x="1123" y="1615"/>
                    <a:pt x="1123" y="1615"/>
                  </a:cubicBezTo>
                  <a:cubicBezTo>
                    <a:pt x="1123" y="1614"/>
                    <a:pt x="1123" y="1613"/>
                    <a:pt x="1123" y="1612"/>
                  </a:cubicBezTo>
                  <a:cubicBezTo>
                    <a:pt x="1126" y="1583"/>
                    <a:pt x="1188" y="1590"/>
                    <a:pt x="1208" y="1590"/>
                  </a:cubicBezTo>
                  <a:cubicBezTo>
                    <a:pt x="1231" y="1590"/>
                    <a:pt x="1275" y="1585"/>
                    <a:pt x="1288" y="1608"/>
                  </a:cubicBezTo>
                  <a:cubicBezTo>
                    <a:pt x="1290" y="1610"/>
                    <a:pt x="1292" y="1612"/>
                    <a:pt x="1292" y="1614"/>
                  </a:cubicBezTo>
                  <a:cubicBezTo>
                    <a:pt x="1293" y="1617"/>
                    <a:pt x="1293" y="1617"/>
                    <a:pt x="1293" y="1617"/>
                  </a:cubicBezTo>
                  <a:cubicBezTo>
                    <a:pt x="1294" y="1624"/>
                    <a:pt x="1295" y="1630"/>
                    <a:pt x="1297" y="1638"/>
                  </a:cubicBezTo>
                  <a:cubicBezTo>
                    <a:pt x="1301" y="1661"/>
                    <a:pt x="1301" y="1661"/>
                    <a:pt x="1301" y="1661"/>
                  </a:cubicBezTo>
                  <a:cubicBezTo>
                    <a:pt x="1302" y="1665"/>
                    <a:pt x="1301" y="1669"/>
                    <a:pt x="1300" y="1672"/>
                  </a:cubicBezTo>
                  <a:cubicBezTo>
                    <a:pt x="1299" y="1674"/>
                    <a:pt x="1297" y="1676"/>
                    <a:pt x="1295" y="1678"/>
                  </a:cubicBezTo>
                  <a:cubicBezTo>
                    <a:pt x="1295" y="1678"/>
                    <a:pt x="1294" y="1679"/>
                    <a:pt x="1293" y="1680"/>
                  </a:cubicBezTo>
                  <a:cubicBezTo>
                    <a:pt x="1293" y="1680"/>
                    <a:pt x="1292" y="1680"/>
                    <a:pt x="1292" y="1681"/>
                  </a:cubicBezTo>
                  <a:cubicBezTo>
                    <a:pt x="1291" y="1681"/>
                    <a:pt x="1291" y="1681"/>
                    <a:pt x="1291" y="1681"/>
                  </a:cubicBezTo>
                  <a:cubicBezTo>
                    <a:pt x="1290" y="1682"/>
                    <a:pt x="1288" y="1682"/>
                    <a:pt x="1286" y="1683"/>
                  </a:cubicBezTo>
                  <a:cubicBezTo>
                    <a:pt x="1285" y="1684"/>
                    <a:pt x="1284" y="1684"/>
                    <a:pt x="1283" y="1685"/>
                  </a:cubicBezTo>
                  <a:cubicBezTo>
                    <a:pt x="1282" y="1685"/>
                    <a:pt x="1281" y="1685"/>
                    <a:pt x="1281" y="1685"/>
                  </a:cubicBezTo>
                  <a:cubicBezTo>
                    <a:pt x="1280" y="1686"/>
                    <a:pt x="1279" y="1686"/>
                    <a:pt x="1278" y="1686"/>
                  </a:cubicBezTo>
                  <a:cubicBezTo>
                    <a:pt x="1277" y="1686"/>
                    <a:pt x="1276" y="1687"/>
                    <a:pt x="1275" y="1687"/>
                  </a:cubicBezTo>
                  <a:cubicBezTo>
                    <a:pt x="1274" y="1687"/>
                    <a:pt x="1274" y="1687"/>
                    <a:pt x="1274" y="1687"/>
                  </a:cubicBezTo>
                  <a:cubicBezTo>
                    <a:pt x="1272" y="1687"/>
                    <a:pt x="1270" y="1688"/>
                    <a:pt x="1268" y="1688"/>
                  </a:cubicBezTo>
                  <a:cubicBezTo>
                    <a:pt x="1265" y="1688"/>
                    <a:pt x="1263" y="1688"/>
                    <a:pt x="1261" y="1688"/>
                  </a:cubicBezTo>
                  <a:cubicBezTo>
                    <a:pt x="1260" y="1688"/>
                    <a:pt x="1260" y="1688"/>
                    <a:pt x="1260" y="1688"/>
                  </a:cubicBezTo>
                  <a:cubicBezTo>
                    <a:pt x="1232" y="1688"/>
                    <a:pt x="1204" y="1688"/>
                    <a:pt x="1175" y="1689"/>
                  </a:cubicBezTo>
                  <a:cubicBezTo>
                    <a:pt x="1172" y="1689"/>
                    <a:pt x="1169" y="1688"/>
                    <a:pt x="1166" y="1688"/>
                  </a:cubicBezTo>
                  <a:cubicBezTo>
                    <a:pt x="1165" y="1688"/>
                    <a:pt x="1164" y="1688"/>
                    <a:pt x="1164" y="1688"/>
                  </a:cubicBezTo>
                  <a:cubicBezTo>
                    <a:pt x="1161" y="1687"/>
                    <a:pt x="1159" y="1687"/>
                    <a:pt x="1157" y="1687"/>
                  </a:cubicBezTo>
                  <a:cubicBezTo>
                    <a:pt x="1156" y="1686"/>
                    <a:pt x="1156" y="1686"/>
                    <a:pt x="1156" y="1686"/>
                  </a:cubicBezTo>
                  <a:cubicBezTo>
                    <a:pt x="1153" y="1686"/>
                    <a:pt x="1151" y="1685"/>
                    <a:pt x="1149" y="1684"/>
                  </a:cubicBezTo>
                  <a:cubicBezTo>
                    <a:pt x="1148" y="1684"/>
                    <a:pt x="1147" y="1683"/>
                    <a:pt x="1147" y="1683"/>
                  </a:cubicBezTo>
                  <a:cubicBezTo>
                    <a:pt x="1145" y="1683"/>
                    <a:pt x="1144" y="1682"/>
                    <a:pt x="1143" y="1681"/>
                  </a:cubicBezTo>
                  <a:cubicBezTo>
                    <a:pt x="1142" y="1681"/>
                    <a:pt x="1142" y="1681"/>
                    <a:pt x="1142" y="1681"/>
                  </a:cubicBezTo>
                  <a:cubicBezTo>
                    <a:pt x="1138" y="1679"/>
                    <a:pt x="1133" y="1676"/>
                    <a:pt x="1131" y="1673"/>
                  </a:cubicBezTo>
                  <a:close/>
                  <a:moveTo>
                    <a:pt x="1333" y="1839"/>
                  </a:moveTo>
                  <a:cubicBezTo>
                    <a:pt x="1331" y="1843"/>
                    <a:pt x="1328" y="1846"/>
                    <a:pt x="1324" y="1849"/>
                  </a:cubicBezTo>
                  <a:cubicBezTo>
                    <a:pt x="1320" y="1852"/>
                    <a:pt x="1315" y="1855"/>
                    <a:pt x="1309" y="1856"/>
                  </a:cubicBezTo>
                  <a:cubicBezTo>
                    <a:pt x="1303" y="1858"/>
                    <a:pt x="1297" y="1859"/>
                    <a:pt x="1290" y="1859"/>
                  </a:cubicBezTo>
                  <a:cubicBezTo>
                    <a:pt x="1271" y="1859"/>
                    <a:pt x="1271" y="1859"/>
                    <a:pt x="1271" y="1859"/>
                  </a:cubicBezTo>
                  <a:cubicBezTo>
                    <a:pt x="1270" y="1859"/>
                    <a:pt x="1270" y="1859"/>
                    <a:pt x="1270" y="1859"/>
                  </a:cubicBezTo>
                  <a:cubicBezTo>
                    <a:pt x="1244" y="1859"/>
                    <a:pt x="1219" y="1859"/>
                    <a:pt x="1193" y="1859"/>
                  </a:cubicBezTo>
                  <a:cubicBezTo>
                    <a:pt x="1190" y="1859"/>
                    <a:pt x="1187" y="1859"/>
                    <a:pt x="1184" y="1859"/>
                  </a:cubicBezTo>
                  <a:cubicBezTo>
                    <a:pt x="1183" y="1859"/>
                    <a:pt x="1183" y="1859"/>
                    <a:pt x="1182" y="1859"/>
                  </a:cubicBezTo>
                  <a:cubicBezTo>
                    <a:pt x="1179" y="1858"/>
                    <a:pt x="1177" y="1858"/>
                    <a:pt x="1174" y="1857"/>
                  </a:cubicBezTo>
                  <a:cubicBezTo>
                    <a:pt x="1174" y="1857"/>
                    <a:pt x="1174" y="1857"/>
                    <a:pt x="1173" y="1857"/>
                  </a:cubicBezTo>
                  <a:cubicBezTo>
                    <a:pt x="1161" y="1854"/>
                    <a:pt x="1150" y="1848"/>
                    <a:pt x="1144" y="1839"/>
                  </a:cubicBezTo>
                  <a:cubicBezTo>
                    <a:pt x="1143" y="1838"/>
                    <a:pt x="1142" y="1836"/>
                    <a:pt x="1142" y="1834"/>
                  </a:cubicBezTo>
                  <a:cubicBezTo>
                    <a:pt x="1141" y="1832"/>
                    <a:pt x="1141" y="1831"/>
                    <a:pt x="1141" y="1830"/>
                  </a:cubicBezTo>
                  <a:cubicBezTo>
                    <a:pt x="1140" y="1829"/>
                    <a:pt x="1140" y="1828"/>
                    <a:pt x="1140" y="1827"/>
                  </a:cubicBezTo>
                  <a:cubicBezTo>
                    <a:pt x="1140" y="1826"/>
                    <a:pt x="1140" y="1826"/>
                    <a:pt x="1140" y="1826"/>
                  </a:cubicBezTo>
                  <a:cubicBezTo>
                    <a:pt x="1139" y="1824"/>
                    <a:pt x="1139" y="1824"/>
                    <a:pt x="1139" y="1824"/>
                  </a:cubicBezTo>
                  <a:cubicBezTo>
                    <a:pt x="1138" y="1811"/>
                    <a:pt x="1137" y="1796"/>
                    <a:pt x="1135" y="1782"/>
                  </a:cubicBezTo>
                  <a:cubicBezTo>
                    <a:pt x="1135" y="1779"/>
                    <a:pt x="1135" y="1777"/>
                    <a:pt x="1135" y="1775"/>
                  </a:cubicBezTo>
                  <a:cubicBezTo>
                    <a:pt x="1134" y="1768"/>
                    <a:pt x="1134" y="1768"/>
                    <a:pt x="1134" y="1768"/>
                  </a:cubicBezTo>
                  <a:cubicBezTo>
                    <a:pt x="1134" y="1766"/>
                    <a:pt x="1134" y="1766"/>
                    <a:pt x="1134" y="1766"/>
                  </a:cubicBezTo>
                  <a:cubicBezTo>
                    <a:pt x="1134" y="1764"/>
                    <a:pt x="1134" y="1763"/>
                    <a:pt x="1135" y="1762"/>
                  </a:cubicBezTo>
                  <a:cubicBezTo>
                    <a:pt x="1135" y="1761"/>
                    <a:pt x="1135" y="1760"/>
                    <a:pt x="1135" y="1760"/>
                  </a:cubicBezTo>
                  <a:cubicBezTo>
                    <a:pt x="1137" y="1759"/>
                    <a:pt x="1137" y="1758"/>
                    <a:pt x="1137" y="1757"/>
                  </a:cubicBezTo>
                  <a:cubicBezTo>
                    <a:pt x="1138" y="1756"/>
                    <a:pt x="1138" y="1756"/>
                    <a:pt x="1138" y="1755"/>
                  </a:cubicBezTo>
                  <a:cubicBezTo>
                    <a:pt x="1139" y="1753"/>
                    <a:pt x="1140" y="1752"/>
                    <a:pt x="1141" y="1751"/>
                  </a:cubicBezTo>
                  <a:cubicBezTo>
                    <a:pt x="1142" y="1750"/>
                    <a:pt x="1143" y="1750"/>
                    <a:pt x="1143" y="1749"/>
                  </a:cubicBezTo>
                  <a:cubicBezTo>
                    <a:pt x="1144" y="1748"/>
                    <a:pt x="1145" y="1748"/>
                    <a:pt x="1146" y="1747"/>
                  </a:cubicBezTo>
                  <a:cubicBezTo>
                    <a:pt x="1147" y="1747"/>
                    <a:pt x="1147" y="1746"/>
                    <a:pt x="1147" y="1746"/>
                  </a:cubicBezTo>
                  <a:cubicBezTo>
                    <a:pt x="1148" y="1746"/>
                    <a:pt x="1148" y="1746"/>
                    <a:pt x="1148" y="1746"/>
                  </a:cubicBezTo>
                  <a:cubicBezTo>
                    <a:pt x="1150" y="1745"/>
                    <a:pt x="1151" y="1744"/>
                    <a:pt x="1153" y="1743"/>
                  </a:cubicBezTo>
                  <a:cubicBezTo>
                    <a:pt x="1154" y="1743"/>
                    <a:pt x="1154" y="1742"/>
                    <a:pt x="1154" y="1742"/>
                  </a:cubicBezTo>
                  <a:cubicBezTo>
                    <a:pt x="1155" y="1742"/>
                    <a:pt x="1155" y="1742"/>
                    <a:pt x="1155" y="1742"/>
                  </a:cubicBezTo>
                  <a:cubicBezTo>
                    <a:pt x="1156" y="1742"/>
                    <a:pt x="1156" y="1742"/>
                    <a:pt x="1157" y="1741"/>
                  </a:cubicBezTo>
                  <a:cubicBezTo>
                    <a:pt x="1158" y="1741"/>
                    <a:pt x="1160" y="1740"/>
                    <a:pt x="1161" y="1740"/>
                  </a:cubicBezTo>
                  <a:cubicBezTo>
                    <a:pt x="1162" y="1740"/>
                    <a:pt x="1163" y="1739"/>
                    <a:pt x="1164" y="1739"/>
                  </a:cubicBezTo>
                  <a:cubicBezTo>
                    <a:pt x="1165" y="1739"/>
                    <a:pt x="1166" y="1739"/>
                    <a:pt x="1166" y="1739"/>
                  </a:cubicBezTo>
                  <a:cubicBezTo>
                    <a:pt x="1170" y="1738"/>
                    <a:pt x="1173" y="1738"/>
                    <a:pt x="1176" y="1738"/>
                  </a:cubicBezTo>
                  <a:cubicBezTo>
                    <a:pt x="1177" y="1738"/>
                    <a:pt x="1177" y="1738"/>
                    <a:pt x="1177" y="1738"/>
                  </a:cubicBezTo>
                  <a:cubicBezTo>
                    <a:pt x="1178" y="1738"/>
                    <a:pt x="1179" y="1738"/>
                    <a:pt x="1180" y="1738"/>
                  </a:cubicBezTo>
                  <a:cubicBezTo>
                    <a:pt x="1184" y="1738"/>
                    <a:pt x="1184" y="1738"/>
                    <a:pt x="1184" y="1738"/>
                  </a:cubicBezTo>
                  <a:cubicBezTo>
                    <a:pt x="1189" y="1737"/>
                    <a:pt x="1193" y="1737"/>
                    <a:pt x="1198" y="1737"/>
                  </a:cubicBezTo>
                  <a:cubicBezTo>
                    <a:pt x="1202" y="1737"/>
                    <a:pt x="1206" y="1737"/>
                    <a:pt x="1209" y="1737"/>
                  </a:cubicBezTo>
                  <a:cubicBezTo>
                    <a:pt x="1246" y="1737"/>
                    <a:pt x="1246" y="1737"/>
                    <a:pt x="1246" y="1737"/>
                  </a:cubicBezTo>
                  <a:cubicBezTo>
                    <a:pt x="1256" y="1737"/>
                    <a:pt x="1267" y="1737"/>
                    <a:pt x="1276" y="1738"/>
                  </a:cubicBezTo>
                  <a:cubicBezTo>
                    <a:pt x="1278" y="1738"/>
                    <a:pt x="1279" y="1738"/>
                    <a:pt x="1281" y="1738"/>
                  </a:cubicBezTo>
                  <a:cubicBezTo>
                    <a:pt x="1282" y="1739"/>
                    <a:pt x="1283" y="1739"/>
                    <a:pt x="1284" y="1739"/>
                  </a:cubicBezTo>
                  <a:cubicBezTo>
                    <a:pt x="1284" y="1739"/>
                    <a:pt x="1285" y="1739"/>
                    <a:pt x="1286" y="1739"/>
                  </a:cubicBezTo>
                  <a:cubicBezTo>
                    <a:pt x="1286" y="1739"/>
                    <a:pt x="1287" y="1739"/>
                    <a:pt x="1287" y="1740"/>
                  </a:cubicBezTo>
                  <a:cubicBezTo>
                    <a:pt x="1288" y="1740"/>
                    <a:pt x="1288" y="1740"/>
                    <a:pt x="1290" y="1740"/>
                  </a:cubicBezTo>
                  <a:cubicBezTo>
                    <a:pt x="1291" y="1740"/>
                    <a:pt x="1293" y="1741"/>
                    <a:pt x="1295" y="1742"/>
                  </a:cubicBezTo>
                  <a:cubicBezTo>
                    <a:pt x="1296" y="1742"/>
                    <a:pt x="1297" y="1742"/>
                    <a:pt x="1298" y="1743"/>
                  </a:cubicBezTo>
                  <a:cubicBezTo>
                    <a:pt x="1299" y="1743"/>
                    <a:pt x="1299" y="1743"/>
                    <a:pt x="1300" y="1744"/>
                  </a:cubicBezTo>
                  <a:cubicBezTo>
                    <a:pt x="1302" y="1744"/>
                    <a:pt x="1303" y="1745"/>
                    <a:pt x="1304" y="1746"/>
                  </a:cubicBezTo>
                  <a:cubicBezTo>
                    <a:pt x="1309" y="1748"/>
                    <a:pt x="1313" y="1751"/>
                    <a:pt x="1316" y="1755"/>
                  </a:cubicBezTo>
                  <a:cubicBezTo>
                    <a:pt x="1320" y="1758"/>
                    <a:pt x="1322" y="1762"/>
                    <a:pt x="1323" y="1766"/>
                  </a:cubicBezTo>
                  <a:cubicBezTo>
                    <a:pt x="1328" y="1790"/>
                    <a:pt x="1328" y="1790"/>
                    <a:pt x="1328" y="1790"/>
                  </a:cubicBezTo>
                  <a:cubicBezTo>
                    <a:pt x="1329" y="1801"/>
                    <a:pt x="1331" y="1810"/>
                    <a:pt x="1333" y="1819"/>
                  </a:cubicBezTo>
                  <a:cubicBezTo>
                    <a:pt x="1334" y="1825"/>
                    <a:pt x="1334" y="1825"/>
                    <a:pt x="1334" y="1825"/>
                  </a:cubicBezTo>
                  <a:cubicBezTo>
                    <a:pt x="1335" y="1830"/>
                    <a:pt x="1335" y="1835"/>
                    <a:pt x="1333" y="1839"/>
                  </a:cubicBezTo>
                  <a:close/>
                  <a:moveTo>
                    <a:pt x="1493" y="1533"/>
                  </a:moveTo>
                  <a:cubicBezTo>
                    <a:pt x="1490" y="1531"/>
                    <a:pt x="1487" y="1528"/>
                    <a:pt x="1486" y="1525"/>
                  </a:cubicBezTo>
                  <a:cubicBezTo>
                    <a:pt x="1484" y="1520"/>
                    <a:pt x="1484" y="1520"/>
                    <a:pt x="1484" y="1520"/>
                  </a:cubicBezTo>
                  <a:cubicBezTo>
                    <a:pt x="1482" y="1513"/>
                    <a:pt x="1479" y="1506"/>
                    <a:pt x="1477" y="1498"/>
                  </a:cubicBezTo>
                  <a:cubicBezTo>
                    <a:pt x="1475" y="1494"/>
                    <a:pt x="1472" y="1489"/>
                    <a:pt x="1472" y="1484"/>
                  </a:cubicBezTo>
                  <a:cubicBezTo>
                    <a:pt x="1472" y="1484"/>
                    <a:pt x="1472" y="1483"/>
                    <a:pt x="1472" y="1482"/>
                  </a:cubicBezTo>
                  <a:cubicBezTo>
                    <a:pt x="1472" y="1481"/>
                    <a:pt x="1472" y="1481"/>
                    <a:pt x="1472" y="1481"/>
                  </a:cubicBezTo>
                  <a:cubicBezTo>
                    <a:pt x="1473" y="1480"/>
                    <a:pt x="1472" y="1480"/>
                    <a:pt x="1473" y="1479"/>
                  </a:cubicBezTo>
                  <a:cubicBezTo>
                    <a:pt x="1479" y="1465"/>
                    <a:pt x="1503" y="1467"/>
                    <a:pt x="1515" y="1467"/>
                  </a:cubicBezTo>
                  <a:cubicBezTo>
                    <a:pt x="1576" y="1466"/>
                    <a:pt x="1576" y="1466"/>
                    <a:pt x="1576" y="1466"/>
                  </a:cubicBezTo>
                  <a:cubicBezTo>
                    <a:pt x="1581" y="1466"/>
                    <a:pt x="1586" y="1467"/>
                    <a:pt x="1591" y="1468"/>
                  </a:cubicBezTo>
                  <a:cubicBezTo>
                    <a:pt x="1593" y="1468"/>
                    <a:pt x="1595" y="1468"/>
                    <a:pt x="1596" y="1470"/>
                  </a:cubicBezTo>
                  <a:cubicBezTo>
                    <a:pt x="1596" y="1470"/>
                    <a:pt x="1597" y="1470"/>
                    <a:pt x="1598" y="1470"/>
                  </a:cubicBezTo>
                  <a:cubicBezTo>
                    <a:pt x="1599" y="1470"/>
                    <a:pt x="1600" y="1471"/>
                    <a:pt x="1600" y="1471"/>
                  </a:cubicBezTo>
                  <a:cubicBezTo>
                    <a:pt x="1602" y="1471"/>
                    <a:pt x="1604" y="1472"/>
                    <a:pt x="1605" y="1473"/>
                  </a:cubicBezTo>
                  <a:cubicBezTo>
                    <a:pt x="1606" y="1473"/>
                    <a:pt x="1606" y="1473"/>
                    <a:pt x="1606" y="1473"/>
                  </a:cubicBezTo>
                  <a:cubicBezTo>
                    <a:pt x="1606" y="1473"/>
                    <a:pt x="1606" y="1473"/>
                    <a:pt x="1607" y="1473"/>
                  </a:cubicBezTo>
                  <a:cubicBezTo>
                    <a:pt x="1608" y="1474"/>
                    <a:pt x="1609" y="1474"/>
                    <a:pt x="1611" y="1475"/>
                  </a:cubicBezTo>
                  <a:cubicBezTo>
                    <a:pt x="1612" y="1476"/>
                    <a:pt x="1613" y="1476"/>
                    <a:pt x="1613" y="1476"/>
                  </a:cubicBezTo>
                  <a:cubicBezTo>
                    <a:pt x="1614" y="1477"/>
                    <a:pt x="1614" y="1477"/>
                    <a:pt x="1615" y="1477"/>
                  </a:cubicBezTo>
                  <a:cubicBezTo>
                    <a:pt x="1615" y="1478"/>
                    <a:pt x="1615" y="1478"/>
                    <a:pt x="1616" y="1478"/>
                  </a:cubicBezTo>
                  <a:cubicBezTo>
                    <a:pt x="1617" y="1479"/>
                    <a:pt x="1617" y="1479"/>
                    <a:pt x="1617" y="1479"/>
                  </a:cubicBezTo>
                  <a:cubicBezTo>
                    <a:pt x="1620" y="1481"/>
                    <a:pt x="1624" y="1484"/>
                    <a:pt x="1625" y="1487"/>
                  </a:cubicBezTo>
                  <a:cubicBezTo>
                    <a:pt x="1631" y="1495"/>
                    <a:pt x="1634" y="1506"/>
                    <a:pt x="1638" y="1514"/>
                  </a:cubicBezTo>
                  <a:cubicBezTo>
                    <a:pt x="1640" y="1519"/>
                    <a:pt x="1644" y="1523"/>
                    <a:pt x="1645" y="1528"/>
                  </a:cubicBezTo>
                  <a:cubicBezTo>
                    <a:pt x="1645" y="1529"/>
                    <a:pt x="1645" y="1529"/>
                    <a:pt x="1645" y="1529"/>
                  </a:cubicBezTo>
                  <a:cubicBezTo>
                    <a:pt x="1646" y="1539"/>
                    <a:pt x="1638" y="1543"/>
                    <a:pt x="1630" y="1545"/>
                  </a:cubicBezTo>
                  <a:cubicBezTo>
                    <a:pt x="1629" y="1545"/>
                    <a:pt x="1629" y="1545"/>
                    <a:pt x="1629" y="1546"/>
                  </a:cubicBezTo>
                  <a:cubicBezTo>
                    <a:pt x="1628" y="1546"/>
                    <a:pt x="1628" y="1546"/>
                    <a:pt x="1627" y="1546"/>
                  </a:cubicBezTo>
                  <a:cubicBezTo>
                    <a:pt x="1626" y="1546"/>
                    <a:pt x="1624" y="1546"/>
                    <a:pt x="1623" y="1547"/>
                  </a:cubicBezTo>
                  <a:cubicBezTo>
                    <a:pt x="1621" y="1547"/>
                    <a:pt x="1621" y="1547"/>
                    <a:pt x="1620" y="1547"/>
                  </a:cubicBezTo>
                  <a:cubicBezTo>
                    <a:pt x="1619" y="1547"/>
                    <a:pt x="1617" y="1547"/>
                    <a:pt x="1616" y="1547"/>
                  </a:cubicBezTo>
                  <a:cubicBezTo>
                    <a:pt x="1615" y="1547"/>
                    <a:pt x="1614" y="1547"/>
                    <a:pt x="1613" y="1547"/>
                  </a:cubicBezTo>
                  <a:cubicBezTo>
                    <a:pt x="1611" y="1547"/>
                    <a:pt x="1611" y="1547"/>
                    <a:pt x="1611" y="1547"/>
                  </a:cubicBezTo>
                  <a:cubicBezTo>
                    <a:pt x="1602" y="1547"/>
                    <a:pt x="1593" y="1547"/>
                    <a:pt x="1583" y="1547"/>
                  </a:cubicBezTo>
                  <a:cubicBezTo>
                    <a:pt x="1568" y="1547"/>
                    <a:pt x="1552" y="1547"/>
                    <a:pt x="1537" y="1547"/>
                  </a:cubicBezTo>
                  <a:cubicBezTo>
                    <a:pt x="1525" y="1547"/>
                    <a:pt x="1514" y="1546"/>
                    <a:pt x="1505" y="1541"/>
                  </a:cubicBezTo>
                  <a:cubicBezTo>
                    <a:pt x="1499" y="1539"/>
                    <a:pt x="1495" y="1537"/>
                    <a:pt x="1493" y="1533"/>
                  </a:cubicBezTo>
                  <a:close/>
                  <a:moveTo>
                    <a:pt x="1544" y="1672"/>
                  </a:moveTo>
                  <a:cubicBezTo>
                    <a:pt x="1541" y="1667"/>
                    <a:pt x="1538" y="1664"/>
                    <a:pt x="1537" y="1661"/>
                  </a:cubicBezTo>
                  <a:cubicBezTo>
                    <a:pt x="1528" y="1638"/>
                    <a:pt x="1528" y="1638"/>
                    <a:pt x="1528" y="1638"/>
                  </a:cubicBezTo>
                  <a:cubicBezTo>
                    <a:pt x="1525" y="1630"/>
                    <a:pt x="1523" y="1624"/>
                    <a:pt x="1520" y="1617"/>
                  </a:cubicBezTo>
                  <a:cubicBezTo>
                    <a:pt x="1519" y="1614"/>
                    <a:pt x="1519" y="1614"/>
                    <a:pt x="1519" y="1614"/>
                  </a:cubicBezTo>
                  <a:cubicBezTo>
                    <a:pt x="1518" y="1610"/>
                    <a:pt x="1518" y="1607"/>
                    <a:pt x="1519" y="1604"/>
                  </a:cubicBezTo>
                  <a:cubicBezTo>
                    <a:pt x="1520" y="1601"/>
                    <a:pt x="1521" y="1600"/>
                    <a:pt x="1523" y="1598"/>
                  </a:cubicBezTo>
                  <a:cubicBezTo>
                    <a:pt x="1523" y="1598"/>
                    <a:pt x="1523" y="1598"/>
                    <a:pt x="1524" y="1597"/>
                  </a:cubicBezTo>
                  <a:cubicBezTo>
                    <a:pt x="1525" y="1596"/>
                    <a:pt x="1525" y="1596"/>
                    <a:pt x="1525" y="1596"/>
                  </a:cubicBezTo>
                  <a:cubicBezTo>
                    <a:pt x="1528" y="1594"/>
                    <a:pt x="1533" y="1592"/>
                    <a:pt x="1537" y="1591"/>
                  </a:cubicBezTo>
                  <a:cubicBezTo>
                    <a:pt x="1541" y="1590"/>
                    <a:pt x="1545" y="1590"/>
                    <a:pt x="1549" y="1589"/>
                  </a:cubicBezTo>
                  <a:cubicBezTo>
                    <a:pt x="1566" y="1588"/>
                    <a:pt x="1583" y="1589"/>
                    <a:pt x="1591" y="1589"/>
                  </a:cubicBezTo>
                  <a:cubicBezTo>
                    <a:pt x="1620" y="1589"/>
                    <a:pt x="1671" y="1583"/>
                    <a:pt x="1688" y="1613"/>
                  </a:cubicBezTo>
                  <a:cubicBezTo>
                    <a:pt x="1688" y="1614"/>
                    <a:pt x="1688" y="1614"/>
                    <a:pt x="1688" y="1614"/>
                  </a:cubicBezTo>
                  <a:cubicBezTo>
                    <a:pt x="1694" y="1626"/>
                    <a:pt x="1700" y="1639"/>
                    <a:pt x="1706" y="1651"/>
                  </a:cubicBezTo>
                  <a:cubicBezTo>
                    <a:pt x="1708" y="1655"/>
                    <a:pt x="1711" y="1659"/>
                    <a:pt x="1712" y="1664"/>
                  </a:cubicBezTo>
                  <a:cubicBezTo>
                    <a:pt x="1712" y="1665"/>
                    <a:pt x="1712" y="1667"/>
                    <a:pt x="1712" y="1667"/>
                  </a:cubicBezTo>
                  <a:cubicBezTo>
                    <a:pt x="1712" y="1669"/>
                    <a:pt x="1712" y="1670"/>
                    <a:pt x="1712" y="1671"/>
                  </a:cubicBezTo>
                  <a:cubicBezTo>
                    <a:pt x="1712" y="1672"/>
                    <a:pt x="1712" y="1672"/>
                    <a:pt x="1712" y="1672"/>
                  </a:cubicBezTo>
                  <a:cubicBezTo>
                    <a:pt x="1712" y="1673"/>
                    <a:pt x="1711" y="1674"/>
                    <a:pt x="1710" y="1675"/>
                  </a:cubicBezTo>
                  <a:cubicBezTo>
                    <a:pt x="1710" y="1676"/>
                    <a:pt x="1710" y="1676"/>
                    <a:pt x="1710" y="1676"/>
                  </a:cubicBezTo>
                  <a:cubicBezTo>
                    <a:pt x="1709" y="1677"/>
                    <a:pt x="1708" y="1678"/>
                    <a:pt x="1707" y="1679"/>
                  </a:cubicBezTo>
                  <a:cubicBezTo>
                    <a:pt x="1706" y="1680"/>
                    <a:pt x="1706" y="1680"/>
                    <a:pt x="1706" y="1680"/>
                  </a:cubicBezTo>
                  <a:cubicBezTo>
                    <a:pt x="1705" y="1681"/>
                    <a:pt x="1704" y="1681"/>
                    <a:pt x="1704" y="1681"/>
                  </a:cubicBezTo>
                  <a:cubicBezTo>
                    <a:pt x="1701" y="1683"/>
                    <a:pt x="1699" y="1684"/>
                    <a:pt x="1695" y="1685"/>
                  </a:cubicBezTo>
                  <a:cubicBezTo>
                    <a:pt x="1695" y="1685"/>
                    <a:pt x="1694" y="1686"/>
                    <a:pt x="1693" y="1686"/>
                  </a:cubicBezTo>
                  <a:cubicBezTo>
                    <a:pt x="1691" y="1686"/>
                    <a:pt x="1690" y="1686"/>
                    <a:pt x="1689" y="1687"/>
                  </a:cubicBezTo>
                  <a:cubicBezTo>
                    <a:pt x="1688" y="1687"/>
                    <a:pt x="1688" y="1687"/>
                    <a:pt x="1687" y="1687"/>
                  </a:cubicBezTo>
                  <a:cubicBezTo>
                    <a:pt x="1686" y="1687"/>
                    <a:pt x="1686" y="1687"/>
                    <a:pt x="1686" y="1687"/>
                  </a:cubicBezTo>
                  <a:cubicBezTo>
                    <a:pt x="1656" y="1690"/>
                    <a:pt x="1624" y="1687"/>
                    <a:pt x="1593" y="1688"/>
                  </a:cubicBezTo>
                  <a:cubicBezTo>
                    <a:pt x="1589" y="1688"/>
                    <a:pt x="1586" y="1687"/>
                    <a:pt x="1583" y="1687"/>
                  </a:cubicBezTo>
                  <a:cubicBezTo>
                    <a:pt x="1572" y="1686"/>
                    <a:pt x="1560" y="1682"/>
                    <a:pt x="1551" y="1676"/>
                  </a:cubicBezTo>
                  <a:cubicBezTo>
                    <a:pt x="1548" y="1675"/>
                    <a:pt x="1546" y="1673"/>
                    <a:pt x="1544" y="1672"/>
                  </a:cubicBezTo>
                  <a:close/>
                  <a:moveTo>
                    <a:pt x="1795" y="1838"/>
                  </a:moveTo>
                  <a:cubicBezTo>
                    <a:pt x="1795" y="1839"/>
                    <a:pt x="1794" y="1839"/>
                    <a:pt x="1794" y="1840"/>
                  </a:cubicBezTo>
                  <a:cubicBezTo>
                    <a:pt x="1794" y="1841"/>
                    <a:pt x="1794" y="1841"/>
                    <a:pt x="1794" y="1842"/>
                  </a:cubicBezTo>
                  <a:cubicBezTo>
                    <a:pt x="1793" y="1843"/>
                    <a:pt x="1793" y="1844"/>
                    <a:pt x="1792" y="1845"/>
                  </a:cubicBezTo>
                  <a:cubicBezTo>
                    <a:pt x="1792" y="1845"/>
                    <a:pt x="1792" y="1845"/>
                    <a:pt x="1792" y="1846"/>
                  </a:cubicBezTo>
                  <a:cubicBezTo>
                    <a:pt x="1791" y="1846"/>
                    <a:pt x="1791" y="1847"/>
                    <a:pt x="1790" y="1847"/>
                  </a:cubicBezTo>
                  <a:cubicBezTo>
                    <a:pt x="1790" y="1847"/>
                    <a:pt x="1790" y="1848"/>
                    <a:pt x="1789" y="1848"/>
                  </a:cubicBezTo>
                  <a:cubicBezTo>
                    <a:pt x="1789" y="1848"/>
                    <a:pt x="1789" y="1848"/>
                    <a:pt x="1789" y="1849"/>
                  </a:cubicBezTo>
                  <a:cubicBezTo>
                    <a:pt x="1783" y="1854"/>
                    <a:pt x="1776" y="1856"/>
                    <a:pt x="1768" y="1857"/>
                  </a:cubicBezTo>
                  <a:cubicBezTo>
                    <a:pt x="1767" y="1857"/>
                    <a:pt x="1767" y="1857"/>
                    <a:pt x="1767" y="1857"/>
                  </a:cubicBezTo>
                  <a:cubicBezTo>
                    <a:pt x="1764" y="1858"/>
                    <a:pt x="1761" y="1858"/>
                    <a:pt x="1758" y="1858"/>
                  </a:cubicBezTo>
                  <a:cubicBezTo>
                    <a:pt x="1755" y="1858"/>
                    <a:pt x="1755" y="1858"/>
                    <a:pt x="1755" y="1858"/>
                  </a:cubicBezTo>
                  <a:cubicBezTo>
                    <a:pt x="1752" y="1858"/>
                    <a:pt x="1749" y="1858"/>
                    <a:pt x="1747" y="1858"/>
                  </a:cubicBezTo>
                  <a:cubicBezTo>
                    <a:pt x="1662" y="1858"/>
                    <a:pt x="1662" y="1858"/>
                    <a:pt x="1662" y="1858"/>
                  </a:cubicBezTo>
                  <a:cubicBezTo>
                    <a:pt x="1659" y="1858"/>
                    <a:pt x="1656" y="1858"/>
                    <a:pt x="1653" y="1858"/>
                  </a:cubicBezTo>
                  <a:cubicBezTo>
                    <a:pt x="1651" y="1857"/>
                    <a:pt x="1650" y="1857"/>
                    <a:pt x="1649" y="1857"/>
                  </a:cubicBezTo>
                  <a:cubicBezTo>
                    <a:pt x="1632" y="1855"/>
                    <a:pt x="1611" y="1847"/>
                    <a:pt x="1602" y="1831"/>
                  </a:cubicBezTo>
                  <a:cubicBezTo>
                    <a:pt x="1600" y="1829"/>
                    <a:pt x="1599" y="1827"/>
                    <a:pt x="1598" y="1825"/>
                  </a:cubicBezTo>
                  <a:cubicBezTo>
                    <a:pt x="1598" y="1824"/>
                    <a:pt x="1598" y="1824"/>
                    <a:pt x="1598" y="1824"/>
                  </a:cubicBezTo>
                  <a:cubicBezTo>
                    <a:pt x="1594" y="1812"/>
                    <a:pt x="1588" y="1801"/>
                    <a:pt x="1584" y="1788"/>
                  </a:cubicBezTo>
                  <a:cubicBezTo>
                    <a:pt x="1582" y="1782"/>
                    <a:pt x="1578" y="1774"/>
                    <a:pt x="1576" y="1766"/>
                  </a:cubicBezTo>
                  <a:cubicBezTo>
                    <a:pt x="1576" y="1765"/>
                    <a:pt x="1576" y="1765"/>
                    <a:pt x="1576" y="1765"/>
                  </a:cubicBezTo>
                  <a:cubicBezTo>
                    <a:pt x="1576" y="1765"/>
                    <a:pt x="1575" y="1764"/>
                    <a:pt x="1575" y="1763"/>
                  </a:cubicBezTo>
                  <a:cubicBezTo>
                    <a:pt x="1575" y="1760"/>
                    <a:pt x="1575" y="1757"/>
                    <a:pt x="1575" y="1754"/>
                  </a:cubicBezTo>
                  <a:cubicBezTo>
                    <a:pt x="1576" y="1752"/>
                    <a:pt x="1577" y="1751"/>
                    <a:pt x="1578" y="1749"/>
                  </a:cubicBezTo>
                  <a:cubicBezTo>
                    <a:pt x="1583" y="1741"/>
                    <a:pt x="1593" y="1738"/>
                    <a:pt x="1603" y="1737"/>
                  </a:cubicBezTo>
                  <a:cubicBezTo>
                    <a:pt x="1603" y="1737"/>
                    <a:pt x="1603" y="1737"/>
                    <a:pt x="1604" y="1737"/>
                  </a:cubicBezTo>
                  <a:cubicBezTo>
                    <a:pt x="1606" y="1737"/>
                    <a:pt x="1608" y="1737"/>
                    <a:pt x="1611" y="1737"/>
                  </a:cubicBezTo>
                  <a:cubicBezTo>
                    <a:pt x="1612" y="1736"/>
                    <a:pt x="1612" y="1736"/>
                    <a:pt x="1612" y="1736"/>
                  </a:cubicBezTo>
                  <a:cubicBezTo>
                    <a:pt x="1618" y="1736"/>
                    <a:pt x="1618" y="1736"/>
                    <a:pt x="1618" y="1736"/>
                  </a:cubicBezTo>
                  <a:cubicBezTo>
                    <a:pt x="1619" y="1736"/>
                    <a:pt x="1620" y="1736"/>
                    <a:pt x="1623" y="1736"/>
                  </a:cubicBezTo>
                  <a:cubicBezTo>
                    <a:pt x="1648" y="1736"/>
                    <a:pt x="1674" y="1736"/>
                    <a:pt x="1701" y="1736"/>
                  </a:cubicBezTo>
                  <a:cubicBezTo>
                    <a:pt x="1704" y="1736"/>
                    <a:pt x="1707" y="1736"/>
                    <a:pt x="1710" y="1737"/>
                  </a:cubicBezTo>
                  <a:cubicBezTo>
                    <a:pt x="1711" y="1737"/>
                    <a:pt x="1711" y="1737"/>
                    <a:pt x="1711" y="1737"/>
                  </a:cubicBezTo>
                  <a:cubicBezTo>
                    <a:pt x="1729" y="1739"/>
                    <a:pt x="1749" y="1746"/>
                    <a:pt x="1759" y="1759"/>
                  </a:cubicBezTo>
                  <a:cubicBezTo>
                    <a:pt x="1761" y="1761"/>
                    <a:pt x="1762" y="1763"/>
                    <a:pt x="1763" y="1765"/>
                  </a:cubicBezTo>
                  <a:cubicBezTo>
                    <a:pt x="1766" y="1771"/>
                    <a:pt x="1766" y="1771"/>
                    <a:pt x="1766" y="1771"/>
                  </a:cubicBezTo>
                  <a:cubicBezTo>
                    <a:pt x="1771" y="1781"/>
                    <a:pt x="1777" y="1791"/>
                    <a:pt x="1782" y="1803"/>
                  </a:cubicBezTo>
                  <a:cubicBezTo>
                    <a:pt x="1785" y="1809"/>
                    <a:pt x="1791" y="1817"/>
                    <a:pt x="1793" y="1826"/>
                  </a:cubicBezTo>
                  <a:cubicBezTo>
                    <a:pt x="1795" y="1830"/>
                    <a:pt x="1796" y="1834"/>
                    <a:pt x="1795" y="1838"/>
                  </a:cubicBezTo>
                  <a:close/>
                  <a:moveTo>
                    <a:pt x="1809" y="1671"/>
                  </a:moveTo>
                  <a:cubicBezTo>
                    <a:pt x="1805" y="1667"/>
                    <a:pt x="1801" y="1663"/>
                    <a:pt x="1799" y="1660"/>
                  </a:cubicBezTo>
                  <a:cubicBezTo>
                    <a:pt x="1797" y="1657"/>
                    <a:pt x="1797" y="1657"/>
                    <a:pt x="1797" y="1657"/>
                  </a:cubicBezTo>
                  <a:cubicBezTo>
                    <a:pt x="1790" y="1644"/>
                    <a:pt x="1783" y="1631"/>
                    <a:pt x="1776" y="1618"/>
                  </a:cubicBezTo>
                  <a:cubicBezTo>
                    <a:pt x="1772" y="1613"/>
                    <a:pt x="1772" y="1613"/>
                    <a:pt x="1772" y="1613"/>
                  </a:cubicBezTo>
                  <a:cubicBezTo>
                    <a:pt x="1770" y="1610"/>
                    <a:pt x="1770" y="1607"/>
                    <a:pt x="1770" y="1604"/>
                  </a:cubicBezTo>
                  <a:cubicBezTo>
                    <a:pt x="1771" y="1600"/>
                    <a:pt x="1772" y="1598"/>
                    <a:pt x="1776" y="1595"/>
                  </a:cubicBezTo>
                  <a:cubicBezTo>
                    <a:pt x="1779" y="1593"/>
                    <a:pt x="1782" y="1592"/>
                    <a:pt x="1786" y="1590"/>
                  </a:cubicBezTo>
                  <a:cubicBezTo>
                    <a:pt x="1791" y="1589"/>
                    <a:pt x="1796" y="1589"/>
                    <a:pt x="1802" y="1589"/>
                  </a:cubicBezTo>
                  <a:cubicBezTo>
                    <a:pt x="1803" y="1589"/>
                    <a:pt x="1803" y="1589"/>
                    <a:pt x="1803" y="1589"/>
                  </a:cubicBezTo>
                  <a:cubicBezTo>
                    <a:pt x="1816" y="1588"/>
                    <a:pt x="1830" y="1588"/>
                    <a:pt x="1838" y="1588"/>
                  </a:cubicBezTo>
                  <a:cubicBezTo>
                    <a:pt x="1870" y="1588"/>
                    <a:pt x="1920" y="1582"/>
                    <a:pt x="1941" y="1613"/>
                  </a:cubicBezTo>
                  <a:cubicBezTo>
                    <a:pt x="1948" y="1622"/>
                    <a:pt x="1954" y="1632"/>
                    <a:pt x="1962" y="1643"/>
                  </a:cubicBezTo>
                  <a:cubicBezTo>
                    <a:pt x="1965" y="1648"/>
                    <a:pt x="1971" y="1655"/>
                    <a:pt x="1974" y="1661"/>
                  </a:cubicBezTo>
                  <a:cubicBezTo>
                    <a:pt x="1976" y="1664"/>
                    <a:pt x="1977" y="1667"/>
                    <a:pt x="1977" y="1671"/>
                  </a:cubicBezTo>
                  <a:cubicBezTo>
                    <a:pt x="1977" y="1672"/>
                    <a:pt x="1976" y="1674"/>
                    <a:pt x="1975" y="1676"/>
                  </a:cubicBezTo>
                  <a:cubicBezTo>
                    <a:pt x="1975" y="1677"/>
                    <a:pt x="1974" y="1678"/>
                    <a:pt x="1973" y="1679"/>
                  </a:cubicBezTo>
                  <a:cubicBezTo>
                    <a:pt x="1972" y="1680"/>
                    <a:pt x="1972" y="1680"/>
                    <a:pt x="1971" y="1681"/>
                  </a:cubicBezTo>
                  <a:cubicBezTo>
                    <a:pt x="1970" y="1681"/>
                    <a:pt x="1970" y="1681"/>
                    <a:pt x="1970" y="1681"/>
                  </a:cubicBezTo>
                  <a:cubicBezTo>
                    <a:pt x="1969" y="1682"/>
                    <a:pt x="1968" y="1682"/>
                    <a:pt x="1967" y="1683"/>
                  </a:cubicBezTo>
                  <a:cubicBezTo>
                    <a:pt x="1966" y="1683"/>
                    <a:pt x="1964" y="1684"/>
                    <a:pt x="1963" y="1684"/>
                  </a:cubicBezTo>
                  <a:cubicBezTo>
                    <a:pt x="1963" y="1685"/>
                    <a:pt x="1963" y="1685"/>
                    <a:pt x="1963" y="1685"/>
                  </a:cubicBezTo>
                  <a:cubicBezTo>
                    <a:pt x="1962" y="1685"/>
                    <a:pt x="1962" y="1685"/>
                    <a:pt x="1962" y="1685"/>
                  </a:cubicBezTo>
                  <a:cubicBezTo>
                    <a:pt x="1947" y="1689"/>
                    <a:pt x="1925" y="1687"/>
                    <a:pt x="1911" y="1687"/>
                  </a:cubicBezTo>
                  <a:cubicBezTo>
                    <a:pt x="1894" y="1687"/>
                    <a:pt x="1877" y="1687"/>
                    <a:pt x="1860" y="1687"/>
                  </a:cubicBezTo>
                  <a:cubicBezTo>
                    <a:pt x="1845" y="1687"/>
                    <a:pt x="1827" y="1683"/>
                    <a:pt x="1814" y="1675"/>
                  </a:cubicBezTo>
                  <a:cubicBezTo>
                    <a:pt x="1812" y="1673"/>
                    <a:pt x="1811" y="1672"/>
                    <a:pt x="1809" y="1671"/>
                  </a:cubicBezTo>
                  <a:close/>
                  <a:moveTo>
                    <a:pt x="2088" y="1847"/>
                  </a:moveTo>
                  <a:cubicBezTo>
                    <a:pt x="2088" y="1847"/>
                    <a:pt x="2088" y="1847"/>
                    <a:pt x="2087" y="1847"/>
                  </a:cubicBezTo>
                  <a:cubicBezTo>
                    <a:pt x="2085" y="1850"/>
                    <a:pt x="2081" y="1853"/>
                    <a:pt x="2075" y="1854"/>
                  </a:cubicBezTo>
                  <a:cubicBezTo>
                    <a:pt x="2071" y="1856"/>
                    <a:pt x="2065" y="1857"/>
                    <a:pt x="2058" y="1857"/>
                  </a:cubicBezTo>
                  <a:cubicBezTo>
                    <a:pt x="2051" y="1857"/>
                    <a:pt x="2051" y="1857"/>
                    <a:pt x="2051" y="1857"/>
                  </a:cubicBezTo>
                  <a:cubicBezTo>
                    <a:pt x="2022" y="1857"/>
                    <a:pt x="1992" y="1857"/>
                    <a:pt x="1962" y="1857"/>
                  </a:cubicBezTo>
                  <a:cubicBezTo>
                    <a:pt x="1959" y="1857"/>
                    <a:pt x="1954" y="1857"/>
                    <a:pt x="1951" y="1857"/>
                  </a:cubicBezTo>
                  <a:cubicBezTo>
                    <a:pt x="1931" y="1855"/>
                    <a:pt x="1909" y="1846"/>
                    <a:pt x="1896" y="1830"/>
                  </a:cubicBezTo>
                  <a:cubicBezTo>
                    <a:pt x="1894" y="1828"/>
                    <a:pt x="1892" y="1826"/>
                    <a:pt x="1891" y="1824"/>
                  </a:cubicBezTo>
                  <a:cubicBezTo>
                    <a:pt x="1885" y="1813"/>
                    <a:pt x="1878" y="1802"/>
                    <a:pt x="1872" y="1790"/>
                  </a:cubicBezTo>
                  <a:cubicBezTo>
                    <a:pt x="1868" y="1782"/>
                    <a:pt x="1858" y="1770"/>
                    <a:pt x="1856" y="1759"/>
                  </a:cubicBezTo>
                  <a:cubicBezTo>
                    <a:pt x="1855" y="1758"/>
                    <a:pt x="1855" y="1757"/>
                    <a:pt x="1855" y="1756"/>
                  </a:cubicBezTo>
                  <a:cubicBezTo>
                    <a:pt x="1854" y="1746"/>
                    <a:pt x="1862" y="1741"/>
                    <a:pt x="1872" y="1738"/>
                  </a:cubicBezTo>
                  <a:cubicBezTo>
                    <a:pt x="1873" y="1738"/>
                    <a:pt x="1873" y="1738"/>
                    <a:pt x="1873" y="1738"/>
                  </a:cubicBezTo>
                  <a:cubicBezTo>
                    <a:pt x="1874" y="1738"/>
                    <a:pt x="1874" y="1738"/>
                    <a:pt x="1875" y="1737"/>
                  </a:cubicBezTo>
                  <a:cubicBezTo>
                    <a:pt x="1879" y="1736"/>
                    <a:pt x="1884" y="1736"/>
                    <a:pt x="1889" y="1736"/>
                  </a:cubicBezTo>
                  <a:cubicBezTo>
                    <a:pt x="1948" y="1736"/>
                    <a:pt x="1948" y="1736"/>
                    <a:pt x="1948" y="1736"/>
                  </a:cubicBezTo>
                  <a:cubicBezTo>
                    <a:pt x="1958" y="1736"/>
                    <a:pt x="1968" y="1736"/>
                    <a:pt x="1977" y="1736"/>
                  </a:cubicBezTo>
                  <a:cubicBezTo>
                    <a:pt x="1978" y="1736"/>
                    <a:pt x="1978" y="1736"/>
                    <a:pt x="1979" y="1736"/>
                  </a:cubicBezTo>
                  <a:cubicBezTo>
                    <a:pt x="1981" y="1736"/>
                    <a:pt x="1984" y="1736"/>
                    <a:pt x="1986" y="1736"/>
                  </a:cubicBezTo>
                  <a:cubicBezTo>
                    <a:pt x="1988" y="1736"/>
                    <a:pt x="1988" y="1736"/>
                    <a:pt x="1989" y="1736"/>
                  </a:cubicBezTo>
                  <a:cubicBezTo>
                    <a:pt x="2007" y="1738"/>
                    <a:pt x="2027" y="1745"/>
                    <a:pt x="2039" y="1758"/>
                  </a:cubicBezTo>
                  <a:cubicBezTo>
                    <a:pt x="2040" y="1758"/>
                    <a:pt x="2041" y="1759"/>
                    <a:pt x="2042" y="1760"/>
                  </a:cubicBezTo>
                  <a:cubicBezTo>
                    <a:pt x="2042" y="1761"/>
                    <a:pt x="2043" y="1761"/>
                    <a:pt x="2043" y="1762"/>
                  </a:cubicBezTo>
                  <a:cubicBezTo>
                    <a:pt x="2044" y="1763"/>
                    <a:pt x="2044" y="1763"/>
                    <a:pt x="2045" y="1764"/>
                  </a:cubicBezTo>
                  <a:cubicBezTo>
                    <a:pt x="2048" y="1766"/>
                    <a:pt x="2048" y="1766"/>
                    <a:pt x="2048" y="1766"/>
                  </a:cubicBezTo>
                  <a:cubicBezTo>
                    <a:pt x="2053" y="1775"/>
                    <a:pt x="2058" y="1783"/>
                    <a:pt x="2064" y="1791"/>
                  </a:cubicBezTo>
                  <a:cubicBezTo>
                    <a:pt x="2071" y="1803"/>
                    <a:pt x="2082" y="1814"/>
                    <a:pt x="2088" y="1827"/>
                  </a:cubicBezTo>
                  <a:cubicBezTo>
                    <a:pt x="2089" y="1828"/>
                    <a:pt x="2089" y="1828"/>
                    <a:pt x="2089" y="1829"/>
                  </a:cubicBezTo>
                  <a:cubicBezTo>
                    <a:pt x="2090" y="1830"/>
                    <a:pt x="2090" y="1830"/>
                    <a:pt x="2090" y="1830"/>
                  </a:cubicBezTo>
                  <a:cubicBezTo>
                    <a:pt x="2092" y="1838"/>
                    <a:pt x="2091" y="1843"/>
                    <a:pt x="2088" y="18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5" name="Group 44"/>
          <p:cNvGrpSpPr/>
          <p:nvPr/>
        </p:nvGrpSpPr>
        <p:grpSpPr>
          <a:xfrm>
            <a:off x="1433850" y="1970088"/>
            <a:ext cx="1785173" cy="727195"/>
            <a:chOff x="8720847" y="2857678"/>
            <a:chExt cx="2760033" cy="1124306"/>
          </a:xfrm>
          <a:effectLst>
            <a:outerShdw blurRad="76200" dir="18900000" sy="23000" kx="-1200000" algn="bl" rotWithShape="0">
              <a:prstClr val="black">
                <a:alpha val="20000"/>
              </a:prstClr>
            </a:outerShdw>
          </a:effectLst>
        </p:grpSpPr>
        <p:grpSp>
          <p:nvGrpSpPr>
            <p:cNvPr id="46" name="Group 45"/>
            <p:cNvGrpSpPr/>
            <p:nvPr/>
          </p:nvGrpSpPr>
          <p:grpSpPr>
            <a:xfrm>
              <a:off x="8720847" y="2857678"/>
              <a:ext cx="2760033" cy="1124306"/>
              <a:chOff x="8072519" y="-542301"/>
              <a:chExt cx="2760033" cy="1124306"/>
            </a:xfrm>
          </p:grpSpPr>
          <p:sp>
            <p:nvSpPr>
              <p:cNvPr id="48" name="Rectangle 47"/>
              <p:cNvSpPr/>
              <p:nvPr/>
            </p:nvSpPr>
            <p:spPr bwMode="auto">
              <a:xfrm>
                <a:off x="8072519" y="-542301"/>
                <a:ext cx="2760033" cy="843751"/>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smtClean="0">
                  <a:gradFill>
                    <a:gsLst>
                      <a:gs pos="0">
                        <a:srgbClr val="FFFFFF"/>
                      </a:gs>
                      <a:gs pos="100000">
                        <a:srgbClr val="FFFFFF"/>
                      </a:gs>
                    </a:gsLst>
                    <a:lin ang="5400000" scaled="0"/>
                  </a:gradFill>
                </a:endParaRPr>
              </a:p>
            </p:txBody>
          </p:sp>
          <p:sp>
            <p:nvSpPr>
              <p:cNvPr id="49" name="Isosceles Triangle 48"/>
              <p:cNvSpPr/>
              <p:nvPr/>
            </p:nvSpPr>
            <p:spPr bwMode="auto">
              <a:xfrm rot="5400000">
                <a:off x="7866930" y="64918"/>
                <a:ext cx="722676" cy="311498"/>
              </a:xfrm>
              <a:prstGeom prst="triangle">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smtClean="0">
                  <a:gradFill>
                    <a:gsLst>
                      <a:gs pos="0">
                        <a:srgbClr val="FFFFFF"/>
                      </a:gs>
                      <a:gs pos="100000">
                        <a:srgbClr val="FFFFFF"/>
                      </a:gs>
                    </a:gsLst>
                    <a:lin ang="5400000" scaled="0"/>
                  </a:gradFill>
                </a:endParaRPr>
              </a:p>
            </p:txBody>
          </p:sp>
        </p:grpSp>
        <p:sp>
          <p:nvSpPr>
            <p:cNvPr id="47" name="TextBox 46"/>
            <p:cNvSpPr txBox="1"/>
            <p:nvPr/>
          </p:nvSpPr>
          <p:spPr>
            <a:xfrm>
              <a:off x="8950852" y="3088179"/>
              <a:ext cx="2195847" cy="428264"/>
            </a:xfrm>
            <a:prstGeom prst="rect">
              <a:avLst/>
            </a:prstGeom>
            <a:noFill/>
          </p:spPr>
          <p:txBody>
            <a:bodyPr wrap="none" lIns="0" tIns="0" rIns="0" bIns="0" rtlCol="0">
              <a:spAutoFit/>
            </a:bodyPr>
            <a:lstStyle/>
            <a:p>
              <a:pPr>
                <a:lnSpc>
                  <a:spcPct val="90000"/>
                </a:lnSpc>
                <a:spcBef>
                  <a:spcPct val="20000"/>
                </a:spcBef>
                <a:buSzPct val="80000"/>
              </a:pPr>
              <a:r>
                <a:rPr lang="en-US" sz="2000" dirty="0">
                  <a:solidFill>
                    <a:schemeClr val="bg1">
                      <a:alpha val="99000"/>
                    </a:schemeClr>
                  </a:solidFill>
                </a:rPr>
                <a:t>I Need Data!</a:t>
              </a:r>
            </a:p>
          </p:txBody>
        </p:sp>
      </p:grpSp>
    </p:spTree>
    <p:extLst>
      <p:ext uri="{BB962C8B-B14F-4D97-AF65-F5344CB8AC3E}">
        <p14:creationId xmlns:p14="http://schemas.microsoft.com/office/powerpoint/2010/main" val="663717790"/>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bg>
      <p:bgPr>
        <a:solidFill>
          <a:schemeClr val="accent2"/>
        </a:solidFill>
        <a:effectLst/>
      </p:bgPr>
    </p:bg>
    <p:spTree>
      <p:nvGrpSpPr>
        <p:cNvPr id="1" name=""/>
        <p:cNvGrpSpPr/>
        <p:nvPr/>
      </p:nvGrpSpPr>
      <p:grpSpPr>
        <a:xfrm>
          <a:off x="0" y="0"/>
          <a:ext cx="0" cy="0"/>
          <a:chOff x="0" y="0"/>
          <a:chExt cx="0" cy="0"/>
        </a:xfrm>
      </p:grpSpPr>
      <p:grpSp>
        <p:nvGrpSpPr>
          <p:cNvPr id="71" name="Group 70"/>
          <p:cNvGrpSpPr/>
          <p:nvPr>
            <p:custDataLst>
              <p:tags r:id="rId2"/>
            </p:custDataLst>
          </p:nvPr>
        </p:nvGrpSpPr>
        <p:grpSpPr>
          <a:xfrm>
            <a:off x="8376557" y="1970088"/>
            <a:ext cx="3171975" cy="914400"/>
            <a:chOff x="8376557" y="1780895"/>
            <a:chExt cx="3171975" cy="914400"/>
          </a:xfrm>
          <a:solidFill>
            <a:schemeClr val="bg1"/>
          </a:solidFill>
        </p:grpSpPr>
        <p:sp>
          <p:nvSpPr>
            <p:cNvPr id="72" name="Rectangle 71"/>
            <p:cNvSpPr/>
            <p:nvPr/>
          </p:nvSpPr>
          <p:spPr bwMode="auto">
            <a:xfrm>
              <a:off x="8376557" y="1780895"/>
              <a:ext cx="3171975" cy="914400"/>
            </a:xfrm>
            <a:prstGeom prst="rect">
              <a:avLst/>
            </a:prstGeom>
            <a:grpFill/>
            <a:ln>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89980" tIns="44991" rIns="89980" bIns="44991" numCol="1" rtlCol="0" anchor="ctr" anchorCtr="0" compatLnSpc="1">
              <a:prstTxWarp prst="textNoShape">
                <a:avLst/>
              </a:prstTxWarp>
            </a:bodyPr>
            <a:lstStyle/>
            <a:p>
              <a:pPr algn="ctr" defTabSz="899548" fontAlgn="base">
                <a:spcBef>
                  <a:spcPct val="0"/>
                </a:spcBef>
                <a:spcAft>
                  <a:spcPct val="0"/>
                </a:spcAft>
              </a:pPr>
              <a:endParaRPr lang="en-US" dirty="0">
                <a:solidFill>
                  <a:srgbClr val="FFFFFF"/>
                </a:solidFill>
              </a:endParaRPr>
            </a:p>
          </p:txBody>
        </p:sp>
        <p:sp>
          <p:nvSpPr>
            <p:cNvPr id="73" name="Rectangle 72"/>
            <p:cNvSpPr/>
            <p:nvPr/>
          </p:nvSpPr>
          <p:spPr bwMode="auto">
            <a:xfrm>
              <a:off x="10176932" y="1872335"/>
              <a:ext cx="1280160" cy="731520"/>
            </a:xfrm>
            <a:prstGeom prst="rect">
              <a:avLst/>
            </a:prstGeom>
            <a:grpFill/>
            <a:ln w="19050">
              <a:no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45720" tIns="182880" rIns="45720" bIns="182880" numCol="1" rtlCol="0" anchor="ctr" anchorCtr="0" compatLnSpc="1">
              <a:prstTxWarp prst="textNoShape">
                <a:avLst/>
              </a:prstTxWarp>
            </a:bodyPr>
            <a:lstStyle/>
            <a:p>
              <a:pPr defTabSz="914099" fontAlgn="base">
                <a:spcBef>
                  <a:spcPts val="1200"/>
                </a:spcBef>
                <a:spcAft>
                  <a:spcPct val="0"/>
                </a:spcAft>
              </a:pPr>
              <a:r>
                <a:rPr lang="en-US" dirty="0">
                  <a:ln>
                    <a:solidFill>
                      <a:schemeClr val="bg1">
                        <a:alpha val="0"/>
                      </a:schemeClr>
                    </a:solidFill>
                  </a:ln>
                  <a:solidFill>
                    <a:schemeClr val="tx2">
                      <a:alpha val="99000"/>
                    </a:schemeClr>
                  </a:solidFill>
                </a:rPr>
                <a:t>Consumer Spending</a:t>
              </a:r>
            </a:p>
          </p:txBody>
        </p:sp>
      </p:grpSp>
      <p:grpSp>
        <p:nvGrpSpPr>
          <p:cNvPr id="74" name="Group 73"/>
          <p:cNvGrpSpPr/>
          <p:nvPr>
            <p:custDataLst>
              <p:tags r:id="rId3"/>
            </p:custDataLst>
          </p:nvPr>
        </p:nvGrpSpPr>
        <p:grpSpPr>
          <a:xfrm>
            <a:off x="8376557" y="3077338"/>
            <a:ext cx="3171975" cy="914400"/>
            <a:chOff x="8376557" y="1780895"/>
            <a:chExt cx="3171975" cy="914400"/>
          </a:xfrm>
          <a:solidFill>
            <a:schemeClr val="bg1"/>
          </a:solidFill>
        </p:grpSpPr>
        <p:sp>
          <p:nvSpPr>
            <p:cNvPr id="75" name="Rectangle 74"/>
            <p:cNvSpPr/>
            <p:nvPr/>
          </p:nvSpPr>
          <p:spPr bwMode="auto">
            <a:xfrm>
              <a:off x="8376557" y="1780895"/>
              <a:ext cx="3171975" cy="914400"/>
            </a:xfrm>
            <a:prstGeom prst="rect">
              <a:avLst/>
            </a:prstGeom>
            <a:grpFill/>
            <a:ln>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89980" tIns="44991" rIns="89980" bIns="44991" numCol="1" rtlCol="0" anchor="ctr" anchorCtr="0" compatLnSpc="1">
              <a:prstTxWarp prst="textNoShape">
                <a:avLst/>
              </a:prstTxWarp>
            </a:bodyPr>
            <a:lstStyle/>
            <a:p>
              <a:pPr algn="ctr" defTabSz="899548" fontAlgn="base">
                <a:spcBef>
                  <a:spcPct val="0"/>
                </a:spcBef>
                <a:spcAft>
                  <a:spcPct val="0"/>
                </a:spcAft>
              </a:pPr>
              <a:endParaRPr lang="en-US" dirty="0">
                <a:solidFill>
                  <a:srgbClr val="FFFFFF"/>
                </a:solidFill>
              </a:endParaRPr>
            </a:p>
          </p:txBody>
        </p:sp>
        <p:sp>
          <p:nvSpPr>
            <p:cNvPr id="76" name="Rectangle 75"/>
            <p:cNvSpPr/>
            <p:nvPr/>
          </p:nvSpPr>
          <p:spPr bwMode="auto">
            <a:xfrm>
              <a:off x="10176932" y="1872335"/>
              <a:ext cx="1280160" cy="731520"/>
            </a:xfrm>
            <a:prstGeom prst="rect">
              <a:avLst/>
            </a:prstGeom>
            <a:grpFill/>
            <a:ln w="19050">
              <a:no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45720" tIns="182880" rIns="45720" bIns="182880" numCol="1" rtlCol="0" anchor="ctr" anchorCtr="0" compatLnSpc="1">
              <a:prstTxWarp prst="textNoShape">
                <a:avLst/>
              </a:prstTxWarp>
            </a:bodyPr>
            <a:lstStyle/>
            <a:p>
              <a:pPr defTabSz="914099" fontAlgn="base">
                <a:spcBef>
                  <a:spcPts val="1200"/>
                </a:spcBef>
                <a:spcAft>
                  <a:spcPct val="0"/>
                </a:spcAft>
              </a:pPr>
              <a:r>
                <a:rPr lang="en-US" dirty="0">
                  <a:ln>
                    <a:solidFill>
                      <a:schemeClr val="bg1">
                        <a:alpha val="0"/>
                      </a:schemeClr>
                    </a:solidFill>
                  </a:ln>
                  <a:solidFill>
                    <a:schemeClr val="tx2">
                      <a:alpha val="99000"/>
                    </a:schemeClr>
                  </a:solidFill>
                </a:rPr>
                <a:t>Real Estate Value</a:t>
              </a:r>
            </a:p>
          </p:txBody>
        </p:sp>
      </p:grpSp>
      <p:grpSp>
        <p:nvGrpSpPr>
          <p:cNvPr id="77" name="Group 76"/>
          <p:cNvGrpSpPr/>
          <p:nvPr>
            <p:custDataLst>
              <p:tags r:id="rId4"/>
            </p:custDataLst>
          </p:nvPr>
        </p:nvGrpSpPr>
        <p:grpSpPr>
          <a:xfrm>
            <a:off x="8376557" y="4184589"/>
            <a:ext cx="3171975" cy="914400"/>
            <a:chOff x="10085492" y="1780895"/>
            <a:chExt cx="1463040" cy="914400"/>
          </a:xfrm>
          <a:solidFill>
            <a:schemeClr val="bg1"/>
          </a:solidFill>
        </p:grpSpPr>
        <p:sp>
          <p:nvSpPr>
            <p:cNvPr id="78" name="Rectangle 77"/>
            <p:cNvSpPr/>
            <p:nvPr/>
          </p:nvSpPr>
          <p:spPr bwMode="auto">
            <a:xfrm>
              <a:off x="10085492" y="1780895"/>
              <a:ext cx="1463040" cy="914400"/>
            </a:xfrm>
            <a:prstGeom prst="rect">
              <a:avLst/>
            </a:prstGeom>
            <a:grpFill/>
            <a:ln>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89980" tIns="44991" rIns="89980" bIns="44991" numCol="1" rtlCol="0" anchor="ctr" anchorCtr="0" compatLnSpc="1">
              <a:prstTxWarp prst="textNoShape">
                <a:avLst/>
              </a:prstTxWarp>
            </a:bodyPr>
            <a:lstStyle/>
            <a:p>
              <a:pPr algn="ctr" defTabSz="899548" fontAlgn="base">
                <a:spcBef>
                  <a:spcPct val="0"/>
                </a:spcBef>
                <a:spcAft>
                  <a:spcPct val="0"/>
                </a:spcAft>
              </a:pPr>
              <a:endParaRPr lang="en-US" dirty="0">
                <a:solidFill>
                  <a:srgbClr val="FFFFFF"/>
                </a:solidFill>
              </a:endParaRPr>
            </a:p>
          </p:txBody>
        </p:sp>
        <p:sp>
          <p:nvSpPr>
            <p:cNvPr id="79" name="Rectangle 78"/>
            <p:cNvSpPr/>
            <p:nvPr/>
          </p:nvSpPr>
          <p:spPr bwMode="auto">
            <a:xfrm>
              <a:off x="10915896" y="1872335"/>
              <a:ext cx="541196" cy="731520"/>
            </a:xfrm>
            <a:prstGeom prst="rect">
              <a:avLst/>
            </a:prstGeom>
            <a:grpFill/>
            <a:ln w="19050">
              <a:no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45720" tIns="182880" rIns="45720" bIns="182880" numCol="1" rtlCol="0" anchor="ctr" anchorCtr="0" compatLnSpc="1">
              <a:prstTxWarp prst="textNoShape">
                <a:avLst/>
              </a:prstTxWarp>
            </a:bodyPr>
            <a:lstStyle/>
            <a:p>
              <a:pPr defTabSz="914099" fontAlgn="base">
                <a:spcBef>
                  <a:spcPts val="1200"/>
                </a:spcBef>
                <a:spcAft>
                  <a:spcPct val="0"/>
                </a:spcAft>
              </a:pPr>
              <a:r>
                <a:rPr lang="en-US" dirty="0">
                  <a:ln>
                    <a:solidFill>
                      <a:schemeClr val="bg1">
                        <a:alpha val="0"/>
                      </a:schemeClr>
                    </a:solidFill>
                  </a:ln>
                  <a:solidFill>
                    <a:schemeClr val="tx2">
                      <a:alpha val="99000"/>
                    </a:schemeClr>
                  </a:solidFill>
                </a:rPr>
                <a:t>Climate</a:t>
              </a:r>
            </a:p>
          </p:txBody>
        </p:sp>
      </p:grpSp>
      <p:sp>
        <p:nvSpPr>
          <p:cNvPr id="80" name="Freeform 79"/>
          <p:cNvSpPr/>
          <p:nvPr>
            <p:custDataLst>
              <p:tags r:id="rId5"/>
            </p:custDataLst>
          </p:nvPr>
        </p:nvSpPr>
        <p:spPr bwMode="auto">
          <a:xfrm>
            <a:off x="1859280" y="1752600"/>
            <a:ext cx="6305006" cy="4221480"/>
          </a:xfrm>
          <a:custGeom>
            <a:avLst/>
            <a:gdLst>
              <a:gd name="connsiteX0" fmla="*/ 0 w 6675120"/>
              <a:gd name="connsiteY0" fmla="*/ 4221480 h 4221480"/>
              <a:gd name="connsiteX1" fmla="*/ 1828800 w 6675120"/>
              <a:gd name="connsiteY1" fmla="*/ 1935480 h 4221480"/>
              <a:gd name="connsiteX2" fmla="*/ 2880360 w 6675120"/>
              <a:gd name="connsiteY2" fmla="*/ 3429000 h 4221480"/>
              <a:gd name="connsiteX3" fmla="*/ 4130040 w 6675120"/>
              <a:gd name="connsiteY3" fmla="*/ 0 h 4221480"/>
              <a:gd name="connsiteX4" fmla="*/ 5684520 w 6675120"/>
              <a:gd name="connsiteY4" fmla="*/ 2484120 h 4221480"/>
              <a:gd name="connsiteX5" fmla="*/ 6675120 w 6675120"/>
              <a:gd name="connsiteY5" fmla="*/ 1234440 h 4221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75120" h="4221480">
                <a:moveTo>
                  <a:pt x="0" y="4221480"/>
                </a:moveTo>
                <a:lnTo>
                  <a:pt x="1828800" y="1935480"/>
                </a:lnTo>
                <a:lnTo>
                  <a:pt x="2880360" y="3429000"/>
                </a:lnTo>
                <a:lnTo>
                  <a:pt x="4130040" y="0"/>
                </a:lnTo>
                <a:lnTo>
                  <a:pt x="5684520" y="2484120"/>
                </a:lnTo>
                <a:lnTo>
                  <a:pt x="6675120" y="1234440"/>
                </a:lnTo>
              </a:path>
            </a:pathLst>
          </a:custGeom>
          <a:noFill/>
          <a:ln w="158750">
            <a:solidFill>
              <a:schemeClr val="bg1"/>
            </a:solidFill>
            <a:miter lim="800000"/>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81" name="TextBox 80"/>
          <p:cNvSpPr txBox="1"/>
          <p:nvPr>
            <p:custDataLst>
              <p:tags r:id="rId6"/>
            </p:custDataLst>
          </p:nvPr>
        </p:nvSpPr>
        <p:spPr>
          <a:xfrm>
            <a:off x="5039757" y="1106371"/>
            <a:ext cx="1372171" cy="369332"/>
          </a:xfrm>
          <a:prstGeom prst="rect">
            <a:avLst/>
          </a:prstGeom>
          <a:noFill/>
          <a:ln>
            <a:noFill/>
          </a:ln>
        </p:spPr>
        <p:txBody>
          <a:bodyPr wrap="non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solidFill>
                    <a:schemeClr val="bg1">
                      <a:alpha val="0"/>
                    </a:schemeClr>
                  </a:solidFill>
                </a:ln>
                <a:solidFill>
                  <a:schemeClr val="bg1">
                    <a:alpha val="99000"/>
                  </a:schemeClr>
                </a:solidFill>
                <a:effectLst/>
                <a:uLnTx/>
                <a:uFillTx/>
              </a:rPr>
              <a:t>Semantics</a:t>
            </a:r>
          </a:p>
        </p:txBody>
      </p:sp>
      <p:sp>
        <p:nvSpPr>
          <p:cNvPr id="82" name="TextBox 81"/>
          <p:cNvSpPr txBox="1"/>
          <p:nvPr>
            <p:custDataLst>
              <p:tags r:id="rId7"/>
            </p:custDataLst>
          </p:nvPr>
        </p:nvSpPr>
        <p:spPr>
          <a:xfrm>
            <a:off x="6833723" y="4454772"/>
            <a:ext cx="833563" cy="369332"/>
          </a:xfrm>
          <a:prstGeom prst="rect">
            <a:avLst/>
          </a:prstGeom>
          <a:noFill/>
          <a:ln>
            <a:noFill/>
          </a:ln>
        </p:spPr>
        <p:txBody>
          <a:bodyPr wrap="non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ln>
                  <a:solidFill>
                    <a:schemeClr val="bg1">
                      <a:alpha val="0"/>
                    </a:schemeClr>
                  </a:solidFill>
                </a:ln>
                <a:solidFill>
                  <a:schemeClr val="bg1">
                    <a:alpha val="99000"/>
                  </a:schemeClr>
                </a:solidFill>
              </a:rPr>
              <a:t>Billing</a:t>
            </a:r>
          </a:p>
        </p:txBody>
      </p:sp>
      <p:sp>
        <p:nvSpPr>
          <p:cNvPr id="83" name="TextBox 82"/>
          <p:cNvSpPr txBox="1"/>
          <p:nvPr>
            <p:custDataLst>
              <p:tags r:id="rId8"/>
            </p:custDataLst>
          </p:nvPr>
        </p:nvSpPr>
        <p:spPr>
          <a:xfrm>
            <a:off x="3178587" y="3077231"/>
            <a:ext cx="1062791" cy="369332"/>
          </a:xfrm>
          <a:prstGeom prst="rect">
            <a:avLst/>
          </a:prstGeom>
          <a:noFill/>
          <a:ln>
            <a:noFill/>
          </a:ln>
        </p:spPr>
        <p:txBody>
          <a:bodyPr wrap="non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ln>
                  <a:solidFill>
                    <a:schemeClr val="bg1">
                      <a:alpha val="0"/>
                    </a:schemeClr>
                  </a:solidFill>
                </a:ln>
                <a:solidFill>
                  <a:schemeClr val="bg1">
                    <a:alpha val="99000"/>
                  </a:schemeClr>
                </a:solidFill>
              </a:rPr>
              <a:t>Schema</a:t>
            </a:r>
          </a:p>
        </p:txBody>
      </p:sp>
      <p:sp>
        <p:nvSpPr>
          <p:cNvPr id="84" name="TextBox 83"/>
          <p:cNvSpPr txBox="1"/>
          <p:nvPr>
            <p:custDataLst>
              <p:tags r:id="rId9"/>
            </p:custDataLst>
          </p:nvPr>
        </p:nvSpPr>
        <p:spPr>
          <a:xfrm>
            <a:off x="1204453" y="6082784"/>
            <a:ext cx="1309654" cy="369332"/>
          </a:xfrm>
          <a:prstGeom prst="rect">
            <a:avLst/>
          </a:prstGeom>
          <a:noFill/>
          <a:ln>
            <a:noFill/>
          </a:ln>
        </p:spPr>
        <p:txBody>
          <a:bodyPr wrap="non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ln>
                  <a:solidFill>
                    <a:schemeClr val="bg1">
                      <a:alpha val="0"/>
                    </a:schemeClr>
                  </a:solidFill>
                </a:ln>
                <a:solidFill>
                  <a:schemeClr val="bg1">
                    <a:alpha val="99000"/>
                  </a:schemeClr>
                </a:solidFill>
              </a:rPr>
              <a:t>Discovery</a:t>
            </a:r>
          </a:p>
        </p:txBody>
      </p:sp>
      <p:sp>
        <p:nvSpPr>
          <p:cNvPr id="85" name="TextBox 84"/>
          <p:cNvSpPr txBox="1"/>
          <p:nvPr>
            <p:custDataLst>
              <p:tags r:id="rId10"/>
            </p:custDataLst>
          </p:nvPr>
        </p:nvSpPr>
        <p:spPr>
          <a:xfrm>
            <a:off x="4061759" y="5478615"/>
            <a:ext cx="1064394" cy="369332"/>
          </a:xfrm>
          <a:prstGeom prst="rect">
            <a:avLst/>
          </a:prstGeom>
          <a:noFill/>
          <a:ln>
            <a:noFill/>
          </a:ln>
        </p:spPr>
        <p:txBody>
          <a:bodyPr wrap="non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dirty="0">
                <a:ln>
                  <a:solidFill>
                    <a:schemeClr val="bg1">
                      <a:alpha val="0"/>
                    </a:schemeClr>
                  </a:solidFill>
                </a:ln>
                <a:solidFill>
                  <a:schemeClr val="bg1">
                    <a:alpha val="99000"/>
                  </a:schemeClr>
                </a:solidFill>
              </a:rPr>
              <a:t>Hosting</a:t>
            </a:r>
          </a:p>
        </p:txBody>
      </p:sp>
      <p:pic>
        <p:nvPicPr>
          <p:cNvPr id="86" name="Picture 85"/>
          <p:cNvPicPr>
            <a:picLocks noChangeAspect="1"/>
          </p:cNvPicPr>
          <p:nvPr>
            <p:custDataLst>
              <p:tags r:id="rId11"/>
            </p:custDataLst>
          </p:nvPr>
        </p:nvPicPr>
        <p:blipFill>
          <a:blip r:embed="rId15">
            <a:extLst>
              <a:ext uri="{28A0092B-C50C-407E-A947-70E740481C1C}">
                <a14:useLocalDpi xmlns:a14="http://schemas.microsoft.com/office/drawing/2010/main" val="0"/>
              </a:ext>
            </a:extLst>
          </a:blip>
          <a:stretch>
            <a:fillRect/>
          </a:stretch>
        </p:blipFill>
        <p:spPr>
          <a:xfrm>
            <a:off x="8519439" y="4499932"/>
            <a:ext cx="1458695" cy="283714"/>
          </a:xfrm>
          <a:prstGeom prst="rect">
            <a:avLst/>
          </a:prstGeom>
        </p:spPr>
      </p:pic>
      <p:pic>
        <p:nvPicPr>
          <p:cNvPr id="87" name="Picture 86"/>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8579141" y="2178809"/>
            <a:ext cx="1339290" cy="487014"/>
          </a:xfrm>
          <a:prstGeom prst="rect">
            <a:avLst/>
          </a:prstGeom>
        </p:spPr>
      </p:pic>
      <p:pic>
        <p:nvPicPr>
          <p:cNvPr id="88" name="Picture 87"/>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8504476" y="3381247"/>
            <a:ext cx="1488620" cy="316568"/>
          </a:xfrm>
          <a:prstGeom prst="rect">
            <a:avLst/>
          </a:prstGeom>
        </p:spPr>
      </p:pic>
      <p:grpSp>
        <p:nvGrpSpPr>
          <p:cNvPr id="89" name="Group 88"/>
          <p:cNvGrpSpPr/>
          <p:nvPr/>
        </p:nvGrpSpPr>
        <p:grpSpPr>
          <a:xfrm>
            <a:off x="796651" y="2823196"/>
            <a:ext cx="2044700" cy="1346201"/>
            <a:chOff x="5756276" y="4522788"/>
            <a:chExt cx="2044700" cy="1346201"/>
          </a:xfrm>
          <a:solidFill>
            <a:schemeClr val="bg1"/>
          </a:solidFill>
        </p:grpSpPr>
        <p:sp>
          <p:nvSpPr>
            <p:cNvPr id="90" name="Freeform 30"/>
            <p:cNvSpPr>
              <a:spLocks/>
            </p:cNvSpPr>
            <p:nvPr/>
          </p:nvSpPr>
          <p:spPr bwMode="auto">
            <a:xfrm>
              <a:off x="5756276" y="5011738"/>
              <a:ext cx="381000" cy="592138"/>
            </a:xfrm>
            <a:custGeom>
              <a:avLst/>
              <a:gdLst>
                <a:gd name="T0" fmla="*/ 945 w 945"/>
                <a:gd name="T1" fmla="*/ 0 h 1472"/>
                <a:gd name="T2" fmla="*/ 945 w 945"/>
                <a:gd name="T3" fmla="*/ 0 h 1472"/>
                <a:gd name="T4" fmla="*/ 243 w 945"/>
                <a:gd name="T5" fmla="*/ 709 h 1472"/>
                <a:gd name="T6" fmla="*/ 486 w 945"/>
                <a:gd name="T7" fmla="*/ 1445 h 1472"/>
                <a:gd name="T8" fmla="*/ 486 w 945"/>
                <a:gd name="T9" fmla="*/ 927 h 1472"/>
                <a:gd name="T10" fmla="*/ 945 w 945"/>
                <a:gd name="T11" fmla="*/ 0 h 1472"/>
              </a:gdLst>
              <a:ahLst/>
              <a:cxnLst>
                <a:cxn ang="0">
                  <a:pos x="T0" y="T1"/>
                </a:cxn>
                <a:cxn ang="0">
                  <a:pos x="T2" y="T3"/>
                </a:cxn>
                <a:cxn ang="0">
                  <a:pos x="T4" y="T5"/>
                </a:cxn>
                <a:cxn ang="0">
                  <a:pos x="T6" y="T7"/>
                </a:cxn>
                <a:cxn ang="0">
                  <a:pos x="T8" y="T9"/>
                </a:cxn>
                <a:cxn ang="0">
                  <a:pos x="T10" y="T11"/>
                </a:cxn>
              </a:cxnLst>
              <a:rect l="0" t="0" r="r" b="b"/>
              <a:pathLst>
                <a:path w="945" h="1472">
                  <a:moveTo>
                    <a:pt x="945" y="0"/>
                  </a:moveTo>
                  <a:cubicBezTo>
                    <a:pt x="945" y="0"/>
                    <a:pt x="945" y="0"/>
                    <a:pt x="945" y="0"/>
                  </a:cubicBezTo>
                  <a:cubicBezTo>
                    <a:pt x="783" y="55"/>
                    <a:pt x="459" y="191"/>
                    <a:pt x="243" y="709"/>
                  </a:cubicBezTo>
                  <a:cubicBezTo>
                    <a:pt x="0" y="1200"/>
                    <a:pt x="270" y="1472"/>
                    <a:pt x="486" y="1445"/>
                  </a:cubicBezTo>
                  <a:cubicBezTo>
                    <a:pt x="486" y="927"/>
                    <a:pt x="486" y="927"/>
                    <a:pt x="486" y="927"/>
                  </a:cubicBezTo>
                  <a:cubicBezTo>
                    <a:pt x="486" y="545"/>
                    <a:pt x="675" y="191"/>
                    <a:pt x="94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Freeform 31"/>
            <p:cNvSpPr>
              <a:spLocks/>
            </p:cNvSpPr>
            <p:nvPr/>
          </p:nvSpPr>
          <p:spPr bwMode="auto">
            <a:xfrm>
              <a:off x="6651626" y="5011738"/>
              <a:ext cx="384175" cy="592138"/>
            </a:xfrm>
            <a:custGeom>
              <a:avLst/>
              <a:gdLst>
                <a:gd name="T0" fmla="*/ 0 w 956"/>
                <a:gd name="T1" fmla="*/ 0 h 1472"/>
                <a:gd name="T2" fmla="*/ 0 w 956"/>
                <a:gd name="T3" fmla="*/ 0 h 1472"/>
                <a:gd name="T4" fmla="*/ 711 w 956"/>
                <a:gd name="T5" fmla="*/ 709 h 1472"/>
                <a:gd name="T6" fmla="*/ 465 w 956"/>
                <a:gd name="T7" fmla="*/ 1445 h 1472"/>
                <a:gd name="T8" fmla="*/ 465 w 956"/>
                <a:gd name="T9" fmla="*/ 927 h 1472"/>
                <a:gd name="T10" fmla="*/ 0 w 956"/>
                <a:gd name="T11" fmla="*/ 0 h 1472"/>
              </a:gdLst>
              <a:ahLst/>
              <a:cxnLst>
                <a:cxn ang="0">
                  <a:pos x="T0" y="T1"/>
                </a:cxn>
                <a:cxn ang="0">
                  <a:pos x="T2" y="T3"/>
                </a:cxn>
                <a:cxn ang="0">
                  <a:pos x="T4" y="T5"/>
                </a:cxn>
                <a:cxn ang="0">
                  <a:pos x="T6" y="T7"/>
                </a:cxn>
                <a:cxn ang="0">
                  <a:pos x="T8" y="T9"/>
                </a:cxn>
                <a:cxn ang="0">
                  <a:pos x="T10" y="T11"/>
                </a:cxn>
              </a:cxnLst>
              <a:rect l="0" t="0" r="r" b="b"/>
              <a:pathLst>
                <a:path w="956" h="1472">
                  <a:moveTo>
                    <a:pt x="0" y="0"/>
                  </a:moveTo>
                  <a:cubicBezTo>
                    <a:pt x="0" y="0"/>
                    <a:pt x="0" y="0"/>
                    <a:pt x="0" y="0"/>
                  </a:cubicBezTo>
                  <a:cubicBezTo>
                    <a:pt x="164" y="55"/>
                    <a:pt x="492" y="191"/>
                    <a:pt x="711" y="709"/>
                  </a:cubicBezTo>
                  <a:cubicBezTo>
                    <a:pt x="956" y="1200"/>
                    <a:pt x="683" y="1472"/>
                    <a:pt x="465" y="1445"/>
                  </a:cubicBezTo>
                  <a:cubicBezTo>
                    <a:pt x="465" y="927"/>
                    <a:pt x="465" y="927"/>
                    <a:pt x="465" y="927"/>
                  </a:cubicBezTo>
                  <a:cubicBezTo>
                    <a:pt x="465" y="545"/>
                    <a:pt x="274" y="19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Freeform 32"/>
            <p:cNvSpPr>
              <a:spLocks/>
            </p:cNvSpPr>
            <p:nvPr/>
          </p:nvSpPr>
          <p:spPr bwMode="auto">
            <a:xfrm>
              <a:off x="6016626" y="5041901"/>
              <a:ext cx="755650" cy="827088"/>
            </a:xfrm>
            <a:custGeom>
              <a:avLst/>
              <a:gdLst>
                <a:gd name="T0" fmla="*/ 1877 w 1877"/>
                <a:gd name="T1" fmla="*/ 794 h 2053"/>
                <a:gd name="T2" fmla="*/ 1577 w 1877"/>
                <a:gd name="T3" fmla="*/ 0 h 2053"/>
                <a:gd name="T4" fmla="*/ 952 w 1877"/>
                <a:gd name="T5" fmla="*/ 274 h 2053"/>
                <a:gd name="T6" fmla="*/ 353 w 1877"/>
                <a:gd name="T7" fmla="*/ 0 h 2053"/>
                <a:gd name="T8" fmla="*/ 0 w 1877"/>
                <a:gd name="T9" fmla="*/ 794 h 2053"/>
                <a:gd name="T10" fmla="*/ 0 w 1877"/>
                <a:gd name="T11" fmla="*/ 1615 h 2053"/>
                <a:gd name="T12" fmla="*/ 380 w 1877"/>
                <a:gd name="T13" fmla="*/ 2053 h 2053"/>
                <a:gd name="T14" fmla="*/ 1550 w 1877"/>
                <a:gd name="T15" fmla="*/ 2053 h 2053"/>
                <a:gd name="T16" fmla="*/ 1550 w 1877"/>
                <a:gd name="T17" fmla="*/ 2053 h 2053"/>
                <a:gd name="T18" fmla="*/ 1877 w 1877"/>
                <a:gd name="T19" fmla="*/ 1013 h 2053"/>
                <a:gd name="T20" fmla="*/ 1877 w 1877"/>
                <a:gd name="T21" fmla="*/ 794 h 2053"/>
                <a:gd name="T22" fmla="*/ 1877 w 1877"/>
                <a:gd name="T23" fmla="*/ 794 h 20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77" h="2053">
                  <a:moveTo>
                    <a:pt x="1877" y="794"/>
                  </a:moveTo>
                  <a:cubicBezTo>
                    <a:pt x="1877" y="493"/>
                    <a:pt x="1768" y="192"/>
                    <a:pt x="1577" y="0"/>
                  </a:cubicBezTo>
                  <a:cubicBezTo>
                    <a:pt x="1414" y="165"/>
                    <a:pt x="1196" y="274"/>
                    <a:pt x="952" y="274"/>
                  </a:cubicBezTo>
                  <a:cubicBezTo>
                    <a:pt x="707" y="274"/>
                    <a:pt x="489" y="165"/>
                    <a:pt x="353" y="0"/>
                  </a:cubicBezTo>
                  <a:cubicBezTo>
                    <a:pt x="136" y="192"/>
                    <a:pt x="0" y="493"/>
                    <a:pt x="0" y="794"/>
                  </a:cubicBezTo>
                  <a:cubicBezTo>
                    <a:pt x="0" y="1615"/>
                    <a:pt x="0" y="1615"/>
                    <a:pt x="0" y="1615"/>
                  </a:cubicBezTo>
                  <a:cubicBezTo>
                    <a:pt x="0" y="1862"/>
                    <a:pt x="190" y="2053"/>
                    <a:pt x="380" y="2053"/>
                  </a:cubicBezTo>
                  <a:cubicBezTo>
                    <a:pt x="1550" y="2053"/>
                    <a:pt x="1550" y="2053"/>
                    <a:pt x="1550" y="2053"/>
                  </a:cubicBezTo>
                  <a:cubicBezTo>
                    <a:pt x="1550" y="2053"/>
                    <a:pt x="1550" y="2053"/>
                    <a:pt x="1550" y="2053"/>
                  </a:cubicBezTo>
                  <a:cubicBezTo>
                    <a:pt x="1740" y="2053"/>
                    <a:pt x="1877" y="1944"/>
                    <a:pt x="1877" y="1013"/>
                  </a:cubicBezTo>
                  <a:cubicBezTo>
                    <a:pt x="1877" y="794"/>
                    <a:pt x="1877" y="794"/>
                    <a:pt x="1877" y="794"/>
                  </a:cubicBezTo>
                  <a:cubicBezTo>
                    <a:pt x="1877" y="794"/>
                    <a:pt x="1877" y="794"/>
                    <a:pt x="1877" y="79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Oval 33"/>
            <p:cNvSpPr>
              <a:spLocks noChangeArrowheads="1"/>
            </p:cNvSpPr>
            <p:nvPr/>
          </p:nvSpPr>
          <p:spPr bwMode="auto">
            <a:xfrm>
              <a:off x="6149976" y="4573588"/>
              <a:ext cx="501650" cy="50165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Freeform 34"/>
            <p:cNvSpPr>
              <a:spLocks noEditPoints="1"/>
            </p:cNvSpPr>
            <p:nvPr/>
          </p:nvSpPr>
          <p:spPr bwMode="auto">
            <a:xfrm>
              <a:off x="6827838" y="4522788"/>
              <a:ext cx="973138" cy="842963"/>
            </a:xfrm>
            <a:custGeom>
              <a:avLst/>
              <a:gdLst>
                <a:gd name="T0" fmla="*/ 1840 w 2415"/>
                <a:gd name="T1" fmla="*/ 0 h 2094"/>
                <a:gd name="T2" fmla="*/ 348 w 2415"/>
                <a:gd name="T3" fmla="*/ 1482 h 2094"/>
                <a:gd name="T4" fmla="*/ 365 w 2415"/>
                <a:gd name="T5" fmla="*/ 1612 h 2094"/>
                <a:gd name="T6" fmla="*/ 492 w 2415"/>
                <a:gd name="T7" fmla="*/ 1682 h 2094"/>
                <a:gd name="T8" fmla="*/ 1001 w 2415"/>
                <a:gd name="T9" fmla="*/ 1739 h 2094"/>
                <a:gd name="T10" fmla="*/ 1036 w 2415"/>
                <a:gd name="T11" fmla="*/ 1756 h 2094"/>
                <a:gd name="T12" fmla="*/ 1032 w 2415"/>
                <a:gd name="T13" fmla="*/ 1845 h 2094"/>
                <a:gd name="T14" fmla="*/ 1002 w 2415"/>
                <a:gd name="T15" fmla="*/ 1859 h 2094"/>
                <a:gd name="T16" fmla="*/ 2411 w 2415"/>
                <a:gd name="T17" fmla="*/ 2038 h 2094"/>
                <a:gd name="T18" fmla="*/ 558 w 2415"/>
                <a:gd name="T19" fmla="*/ 1534 h 2094"/>
                <a:gd name="T20" fmla="*/ 484 w 2415"/>
                <a:gd name="T21" fmla="*/ 1550 h 2094"/>
                <a:gd name="T22" fmla="*/ 430 w 2415"/>
                <a:gd name="T23" fmla="*/ 1482 h 2094"/>
                <a:gd name="T24" fmla="*/ 575 w 2415"/>
                <a:gd name="T25" fmla="*/ 1480 h 2094"/>
                <a:gd name="T26" fmla="*/ 768 w 2415"/>
                <a:gd name="T27" fmla="*/ 1675 h 2094"/>
                <a:gd name="T28" fmla="*/ 604 w 2415"/>
                <a:gd name="T29" fmla="*/ 1678 h 2094"/>
                <a:gd name="T30" fmla="*/ 762 w 2415"/>
                <a:gd name="T31" fmla="*/ 1593 h 2094"/>
                <a:gd name="T32" fmla="*/ 795 w 2415"/>
                <a:gd name="T33" fmla="*/ 1536 h 2094"/>
                <a:gd name="T34" fmla="*/ 654 w 2415"/>
                <a:gd name="T35" fmla="*/ 1489 h 2094"/>
                <a:gd name="T36" fmla="*/ 770 w 2415"/>
                <a:gd name="T37" fmla="*/ 1468 h 2094"/>
                <a:gd name="T38" fmla="*/ 1035 w 2415"/>
                <a:gd name="T39" fmla="*/ 1673 h 2094"/>
                <a:gd name="T40" fmla="*/ 870 w 2415"/>
                <a:gd name="T41" fmla="*/ 1678 h 2094"/>
                <a:gd name="T42" fmla="*/ 1038 w 2415"/>
                <a:gd name="T43" fmla="*/ 1615 h 2094"/>
                <a:gd name="T44" fmla="*/ 882 w 2415"/>
                <a:gd name="T45" fmla="*/ 1536 h 2094"/>
                <a:gd name="T46" fmla="*/ 894 w 2415"/>
                <a:gd name="T47" fmla="*/ 1476 h 2094"/>
                <a:gd name="T48" fmla="*/ 928 w 2415"/>
                <a:gd name="T49" fmla="*/ 1468 h 2094"/>
                <a:gd name="T50" fmla="*/ 231 w 2415"/>
                <a:gd name="T51" fmla="*/ 1302 h 2094"/>
                <a:gd name="T52" fmla="*/ 1880 w 2415"/>
                <a:gd name="T53" fmla="*/ 1540 h 2094"/>
                <a:gd name="T54" fmla="*/ 1723 w 2415"/>
                <a:gd name="T55" fmla="*/ 1525 h 2094"/>
                <a:gd name="T56" fmla="*/ 1818 w 2415"/>
                <a:gd name="T57" fmla="*/ 1467 h 2094"/>
                <a:gd name="T58" fmla="*/ 1121 w 2415"/>
                <a:gd name="T59" fmla="*/ 1536 h 2094"/>
                <a:gd name="T60" fmla="*/ 1137 w 2415"/>
                <a:gd name="T61" fmla="*/ 1470 h 2094"/>
                <a:gd name="T62" fmla="*/ 1272 w 2415"/>
                <a:gd name="T63" fmla="*/ 1534 h 2094"/>
                <a:gd name="T64" fmla="*/ 1144 w 2415"/>
                <a:gd name="T65" fmla="*/ 1547 h 2094"/>
                <a:gd name="T66" fmla="*/ 1126 w 2415"/>
                <a:gd name="T67" fmla="*/ 1657 h 2094"/>
                <a:gd name="T68" fmla="*/ 1300 w 2415"/>
                <a:gd name="T69" fmla="*/ 1672 h 2094"/>
                <a:gd name="T70" fmla="*/ 1274 w 2415"/>
                <a:gd name="T71" fmla="*/ 1687 h 2094"/>
                <a:gd name="T72" fmla="*/ 1147 w 2415"/>
                <a:gd name="T73" fmla="*/ 1683 h 2094"/>
                <a:gd name="T74" fmla="*/ 1193 w 2415"/>
                <a:gd name="T75" fmla="*/ 1859 h 2094"/>
                <a:gd name="T76" fmla="*/ 1139 w 2415"/>
                <a:gd name="T77" fmla="*/ 1824 h 2094"/>
                <a:gd name="T78" fmla="*/ 1143 w 2415"/>
                <a:gd name="T79" fmla="*/ 1749 h 2094"/>
                <a:gd name="T80" fmla="*/ 1166 w 2415"/>
                <a:gd name="T81" fmla="*/ 1739 h 2094"/>
                <a:gd name="T82" fmla="*/ 1284 w 2415"/>
                <a:gd name="T83" fmla="*/ 1739 h 2094"/>
                <a:gd name="T84" fmla="*/ 1328 w 2415"/>
                <a:gd name="T85" fmla="*/ 1790 h 2094"/>
                <a:gd name="T86" fmla="*/ 1472 w 2415"/>
                <a:gd name="T87" fmla="*/ 1481 h 2094"/>
                <a:gd name="T88" fmla="*/ 1607 w 2415"/>
                <a:gd name="T89" fmla="*/ 1473 h 2094"/>
                <a:gd name="T90" fmla="*/ 1630 w 2415"/>
                <a:gd name="T91" fmla="*/ 1545 h 2094"/>
                <a:gd name="T92" fmla="*/ 1505 w 2415"/>
                <a:gd name="T93" fmla="*/ 1541 h 2094"/>
                <a:gd name="T94" fmla="*/ 1525 w 2415"/>
                <a:gd name="T95" fmla="*/ 1596 h 2094"/>
                <a:gd name="T96" fmla="*/ 1712 w 2415"/>
                <a:gd name="T97" fmla="*/ 1672 h 2094"/>
                <a:gd name="T98" fmla="*/ 1686 w 2415"/>
                <a:gd name="T99" fmla="*/ 1687 h 2094"/>
                <a:gd name="T100" fmla="*/ 1790 w 2415"/>
                <a:gd name="T101" fmla="*/ 1847 h 2094"/>
                <a:gd name="T102" fmla="*/ 1649 w 2415"/>
                <a:gd name="T103" fmla="*/ 1857 h 2094"/>
                <a:gd name="T104" fmla="*/ 1603 w 2415"/>
                <a:gd name="T105" fmla="*/ 1737 h 2094"/>
                <a:gd name="T106" fmla="*/ 1763 w 2415"/>
                <a:gd name="T107" fmla="*/ 1765 h 2094"/>
                <a:gd name="T108" fmla="*/ 1770 w 2415"/>
                <a:gd name="T109" fmla="*/ 1604 h 2094"/>
                <a:gd name="T110" fmla="*/ 1975 w 2415"/>
                <a:gd name="T111" fmla="*/ 1676 h 2094"/>
                <a:gd name="T112" fmla="*/ 1814 w 2415"/>
                <a:gd name="T113" fmla="*/ 1675 h 2094"/>
                <a:gd name="T114" fmla="*/ 1891 w 2415"/>
                <a:gd name="T115" fmla="*/ 1824 h 2094"/>
                <a:gd name="T116" fmla="*/ 1979 w 2415"/>
                <a:gd name="T117" fmla="*/ 1736 h 2094"/>
                <a:gd name="T118" fmla="*/ 2089 w 2415"/>
                <a:gd name="T119" fmla="*/ 1829 h 20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415" h="2094">
                  <a:moveTo>
                    <a:pt x="2389" y="1883"/>
                  </a:moveTo>
                  <a:cubicBezTo>
                    <a:pt x="2381" y="1875"/>
                    <a:pt x="2375" y="1868"/>
                    <a:pt x="2369" y="1860"/>
                  </a:cubicBezTo>
                  <a:cubicBezTo>
                    <a:pt x="2335" y="1820"/>
                    <a:pt x="2301" y="1780"/>
                    <a:pt x="2267" y="1740"/>
                  </a:cubicBezTo>
                  <a:cubicBezTo>
                    <a:pt x="2191" y="1651"/>
                    <a:pt x="2117" y="1563"/>
                    <a:pt x="2041" y="1475"/>
                  </a:cubicBezTo>
                  <a:cubicBezTo>
                    <a:pt x="2038" y="1471"/>
                    <a:pt x="2034" y="1465"/>
                    <a:pt x="2030" y="1461"/>
                  </a:cubicBezTo>
                  <a:cubicBezTo>
                    <a:pt x="2014" y="1443"/>
                    <a:pt x="1991" y="1432"/>
                    <a:pt x="1968" y="1424"/>
                  </a:cubicBezTo>
                  <a:cubicBezTo>
                    <a:pt x="1944" y="1416"/>
                    <a:pt x="1918" y="1411"/>
                    <a:pt x="1892" y="1410"/>
                  </a:cubicBezTo>
                  <a:cubicBezTo>
                    <a:pt x="1982" y="1386"/>
                    <a:pt x="2049" y="1306"/>
                    <a:pt x="2049" y="1209"/>
                  </a:cubicBezTo>
                  <a:cubicBezTo>
                    <a:pt x="2049" y="208"/>
                    <a:pt x="2049" y="208"/>
                    <a:pt x="2049" y="208"/>
                  </a:cubicBezTo>
                  <a:cubicBezTo>
                    <a:pt x="2049" y="93"/>
                    <a:pt x="1954" y="0"/>
                    <a:pt x="1840" y="0"/>
                  </a:cubicBezTo>
                  <a:cubicBezTo>
                    <a:pt x="209" y="0"/>
                    <a:pt x="209" y="0"/>
                    <a:pt x="209" y="0"/>
                  </a:cubicBezTo>
                  <a:cubicBezTo>
                    <a:pt x="94" y="0"/>
                    <a:pt x="0" y="93"/>
                    <a:pt x="0" y="208"/>
                  </a:cubicBezTo>
                  <a:cubicBezTo>
                    <a:pt x="0" y="1209"/>
                    <a:pt x="0" y="1209"/>
                    <a:pt x="0" y="1209"/>
                  </a:cubicBezTo>
                  <a:cubicBezTo>
                    <a:pt x="0" y="1215"/>
                    <a:pt x="0" y="1220"/>
                    <a:pt x="1" y="1226"/>
                  </a:cubicBezTo>
                  <a:cubicBezTo>
                    <a:pt x="85" y="1281"/>
                    <a:pt x="176" y="1358"/>
                    <a:pt x="263" y="1469"/>
                  </a:cubicBezTo>
                  <a:cubicBezTo>
                    <a:pt x="275" y="1469"/>
                    <a:pt x="287" y="1470"/>
                    <a:pt x="297" y="1470"/>
                  </a:cubicBezTo>
                  <a:cubicBezTo>
                    <a:pt x="310" y="1470"/>
                    <a:pt x="326" y="1467"/>
                    <a:pt x="338" y="1473"/>
                  </a:cubicBezTo>
                  <a:cubicBezTo>
                    <a:pt x="340" y="1474"/>
                    <a:pt x="341" y="1475"/>
                    <a:pt x="342" y="1475"/>
                  </a:cubicBezTo>
                  <a:cubicBezTo>
                    <a:pt x="342" y="1475"/>
                    <a:pt x="342" y="1476"/>
                    <a:pt x="343" y="1476"/>
                  </a:cubicBezTo>
                  <a:cubicBezTo>
                    <a:pt x="345" y="1477"/>
                    <a:pt x="348" y="1480"/>
                    <a:pt x="348" y="1482"/>
                  </a:cubicBezTo>
                  <a:cubicBezTo>
                    <a:pt x="349" y="1484"/>
                    <a:pt x="349" y="1487"/>
                    <a:pt x="347" y="1489"/>
                  </a:cubicBezTo>
                  <a:cubicBezTo>
                    <a:pt x="345" y="1491"/>
                    <a:pt x="345" y="1491"/>
                    <a:pt x="345" y="1491"/>
                  </a:cubicBezTo>
                  <a:cubicBezTo>
                    <a:pt x="343" y="1497"/>
                    <a:pt x="338" y="1506"/>
                    <a:pt x="335" y="1511"/>
                  </a:cubicBezTo>
                  <a:cubicBezTo>
                    <a:pt x="325" y="1528"/>
                    <a:pt x="325" y="1528"/>
                    <a:pt x="325" y="1528"/>
                  </a:cubicBezTo>
                  <a:cubicBezTo>
                    <a:pt x="324" y="1531"/>
                    <a:pt x="321" y="1534"/>
                    <a:pt x="318" y="1537"/>
                  </a:cubicBezTo>
                  <a:cubicBezTo>
                    <a:pt x="316" y="1537"/>
                    <a:pt x="315" y="1538"/>
                    <a:pt x="314" y="1539"/>
                  </a:cubicBezTo>
                  <a:cubicBezTo>
                    <a:pt x="330" y="1563"/>
                    <a:pt x="346" y="1589"/>
                    <a:pt x="362" y="1615"/>
                  </a:cubicBezTo>
                  <a:cubicBezTo>
                    <a:pt x="362" y="1615"/>
                    <a:pt x="363" y="1615"/>
                    <a:pt x="363" y="1615"/>
                  </a:cubicBezTo>
                  <a:cubicBezTo>
                    <a:pt x="363" y="1614"/>
                    <a:pt x="364" y="1613"/>
                    <a:pt x="364" y="1612"/>
                  </a:cubicBezTo>
                  <a:cubicBezTo>
                    <a:pt x="364" y="1612"/>
                    <a:pt x="364" y="1612"/>
                    <a:pt x="365" y="1612"/>
                  </a:cubicBezTo>
                  <a:cubicBezTo>
                    <a:pt x="383" y="1587"/>
                    <a:pt x="425" y="1592"/>
                    <a:pt x="452" y="1592"/>
                  </a:cubicBezTo>
                  <a:cubicBezTo>
                    <a:pt x="459" y="1592"/>
                    <a:pt x="479" y="1590"/>
                    <a:pt x="496" y="1592"/>
                  </a:cubicBezTo>
                  <a:cubicBezTo>
                    <a:pt x="502" y="1592"/>
                    <a:pt x="508" y="1592"/>
                    <a:pt x="512" y="1593"/>
                  </a:cubicBezTo>
                  <a:cubicBezTo>
                    <a:pt x="515" y="1594"/>
                    <a:pt x="518" y="1595"/>
                    <a:pt x="520" y="1596"/>
                  </a:cubicBezTo>
                  <a:cubicBezTo>
                    <a:pt x="526" y="1599"/>
                    <a:pt x="531" y="1605"/>
                    <a:pt x="531" y="1611"/>
                  </a:cubicBezTo>
                  <a:cubicBezTo>
                    <a:pt x="531" y="1612"/>
                    <a:pt x="531" y="1612"/>
                    <a:pt x="531" y="1613"/>
                  </a:cubicBezTo>
                  <a:cubicBezTo>
                    <a:pt x="531" y="1614"/>
                    <a:pt x="531" y="1615"/>
                    <a:pt x="531" y="1616"/>
                  </a:cubicBezTo>
                  <a:cubicBezTo>
                    <a:pt x="513" y="1663"/>
                    <a:pt x="513" y="1663"/>
                    <a:pt x="513" y="1663"/>
                  </a:cubicBezTo>
                  <a:cubicBezTo>
                    <a:pt x="512" y="1667"/>
                    <a:pt x="509" y="1671"/>
                    <a:pt x="506" y="1674"/>
                  </a:cubicBezTo>
                  <a:cubicBezTo>
                    <a:pt x="502" y="1677"/>
                    <a:pt x="497" y="1680"/>
                    <a:pt x="492" y="1682"/>
                  </a:cubicBezTo>
                  <a:cubicBezTo>
                    <a:pt x="492" y="1683"/>
                    <a:pt x="491" y="1683"/>
                    <a:pt x="491" y="1683"/>
                  </a:cubicBezTo>
                  <a:cubicBezTo>
                    <a:pt x="484" y="1686"/>
                    <a:pt x="477" y="1688"/>
                    <a:pt x="469" y="1690"/>
                  </a:cubicBezTo>
                  <a:cubicBezTo>
                    <a:pt x="467" y="1690"/>
                    <a:pt x="467" y="1690"/>
                    <a:pt x="467" y="1690"/>
                  </a:cubicBezTo>
                  <a:cubicBezTo>
                    <a:pt x="465" y="1690"/>
                    <a:pt x="464" y="1690"/>
                    <a:pt x="463" y="1690"/>
                  </a:cubicBezTo>
                  <a:cubicBezTo>
                    <a:pt x="449" y="1691"/>
                    <a:pt x="433" y="1690"/>
                    <a:pt x="418" y="1690"/>
                  </a:cubicBezTo>
                  <a:cubicBezTo>
                    <a:pt x="413" y="1690"/>
                    <a:pt x="409" y="1690"/>
                    <a:pt x="404" y="1690"/>
                  </a:cubicBezTo>
                  <a:cubicBezTo>
                    <a:pt x="412" y="1706"/>
                    <a:pt x="420" y="1723"/>
                    <a:pt x="428" y="1739"/>
                  </a:cubicBezTo>
                  <a:cubicBezTo>
                    <a:pt x="592" y="1739"/>
                    <a:pt x="954" y="1738"/>
                    <a:pt x="971" y="1738"/>
                  </a:cubicBezTo>
                  <a:cubicBezTo>
                    <a:pt x="977" y="1738"/>
                    <a:pt x="985" y="1738"/>
                    <a:pt x="992" y="1738"/>
                  </a:cubicBezTo>
                  <a:cubicBezTo>
                    <a:pt x="995" y="1738"/>
                    <a:pt x="998" y="1738"/>
                    <a:pt x="1001" y="1739"/>
                  </a:cubicBezTo>
                  <a:cubicBezTo>
                    <a:pt x="1002" y="1739"/>
                    <a:pt x="1002" y="1739"/>
                    <a:pt x="1002" y="1739"/>
                  </a:cubicBezTo>
                  <a:cubicBezTo>
                    <a:pt x="1004" y="1739"/>
                    <a:pt x="1007" y="1739"/>
                    <a:pt x="1009" y="1740"/>
                  </a:cubicBezTo>
                  <a:cubicBezTo>
                    <a:pt x="1010" y="1740"/>
                    <a:pt x="1010" y="1740"/>
                    <a:pt x="1010" y="1740"/>
                  </a:cubicBezTo>
                  <a:cubicBezTo>
                    <a:pt x="1013" y="1741"/>
                    <a:pt x="1016" y="1742"/>
                    <a:pt x="1018" y="1743"/>
                  </a:cubicBezTo>
                  <a:cubicBezTo>
                    <a:pt x="1019" y="1743"/>
                    <a:pt x="1019" y="1743"/>
                    <a:pt x="1019" y="1743"/>
                  </a:cubicBezTo>
                  <a:cubicBezTo>
                    <a:pt x="1021" y="1744"/>
                    <a:pt x="1023" y="1745"/>
                    <a:pt x="1025" y="1746"/>
                  </a:cubicBezTo>
                  <a:cubicBezTo>
                    <a:pt x="1025" y="1746"/>
                    <a:pt x="1025" y="1746"/>
                    <a:pt x="1026" y="1746"/>
                  </a:cubicBezTo>
                  <a:cubicBezTo>
                    <a:pt x="1026" y="1747"/>
                    <a:pt x="1026" y="1747"/>
                    <a:pt x="1026" y="1747"/>
                  </a:cubicBezTo>
                  <a:cubicBezTo>
                    <a:pt x="1028" y="1748"/>
                    <a:pt x="1029" y="1749"/>
                    <a:pt x="1030" y="1750"/>
                  </a:cubicBezTo>
                  <a:cubicBezTo>
                    <a:pt x="1032" y="1751"/>
                    <a:pt x="1034" y="1753"/>
                    <a:pt x="1036" y="1756"/>
                  </a:cubicBezTo>
                  <a:cubicBezTo>
                    <a:pt x="1038" y="1759"/>
                    <a:pt x="1040" y="1763"/>
                    <a:pt x="1040" y="1768"/>
                  </a:cubicBezTo>
                  <a:cubicBezTo>
                    <a:pt x="1040" y="1771"/>
                    <a:pt x="1040" y="1771"/>
                    <a:pt x="1040" y="1771"/>
                  </a:cubicBezTo>
                  <a:cubicBezTo>
                    <a:pt x="1040" y="1785"/>
                    <a:pt x="1040" y="1801"/>
                    <a:pt x="1040" y="1815"/>
                  </a:cubicBezTo>
                  <a:cubicBezTo>
                    <a:pt x="1040" y="1819"/>
                    <a:pt x="1041" y="1822"/>
                    <a:pt x="1040" y="1826"/>
                  </a:cubicBezTo>
                  <a:cubicBezTo>
                    <a:pt x="1040" y="1828"/>
                    <a:pt x="1040" y="1830"/>
                    <a:pt x="1039" y="1832"/>
                  </a:cubicBezTo>
                  <a:cubicBezTo>
                    <a:pt x="1039" y="1834"/>
                    <a:pt x="1039" y="1834"/>
                    <a:pt x="1039" y="1834"/>
                  </a:cubicBezTo>
                  <a:cubicBezTo>
                    <a:pt x="1038" y="1836"/>
                    <a:pt x="1038" y="1838"/>
                    <a:pt x="1037" y="1839"/>
                  </a:cubicBezTo>
                  <a:cubicBezTo>
                    <a:pt x="1037" y="1839"/>
                    <a:pt x="1037" y="1839"/>
                    <a:pt x="1037" y="1840"/>
                  </a:cubicBezTo>
                  <a:cubicBezTo>
                    <a:pt x="1036" y="1840"/>
                    <a:pt x="1036" y="1840"/>
                    <a:pt x="1036" y="1840"/>
                  </a:cubicBezTo>
                  <a:cubicBezTo>
                    <a:pt x="1035" y="1842"/>
                    <a:pt x="1034" y="1844"/>
                    <a:pt x="1032" y="1845"/>
                  </a:cubicBezTo>
                  <a:cubicBezTo>
                    <a:pt x="1030" y="1847"/>
                    <a:pt x="1029" y="1848"/>
                    <a:pt x="1027" y="1850"/>
                  </a:cubicBezTo>
                  <a:cubicBezTo>
                    <a:pt x="1026" y="1850"/>
                    <a:pt x="1026" y="1850"/>
                    <a:pt x="1026" y="1850"/>
                  </a:cubicBezTo>
                  <a:cubicBezTo>
                    <a:pt x="1025" y="1851"/>
                    <a:pt x="1025" y="1851"/>
                    <a:pt x="1025" y="1851"/>
                  </a:cubicBezTo>
                  <a:cubicBezTo>
                    <a:pt x="1023" y="1852"/>
                    <a:pt x="1021" y="1853"/>
                    <a:pt x="1019" y="1854"/>
                  </a:cubicBezTo>
                  <a:cubicBezTo>
                    <a:pt x="1019" y="1854"/>
                    <a:pt x="1019" y="1854"/>
                    <a:pt x="1018" y="1854"/>
                  </a:cubicBezTo>
                  <a:cubicBezTo>
                    <a:pt x="1017" y="1855"/>
                    <a:pt x="1015" y="1856"/>
                    <a:pt x="1013" y="1856"/>
                  </a:cubicBezTo>
                  <a:cubicBezTo>
                    <a:pt x="1012" y="1856"/>
                    <a:pt x="1011" y="1857"/>
                    <a:pt x="1010" y="1857"/>
                  </a:cubicBezTo>
                  <a:cubicBezTo>
                    <a:pt x="1010" y="1857"/>
                    <a:pt x="1010" y="1857"/>
                    <a:pt x="1009" y="1857"/>
                  </a:cubicBezTo>
                  <a:cubicBezTo>
                    <a:pt x="1009" y="1857"/>
                    <a:pt x="1008" y="1857"/>
                    <a:pt x="1008" y="1858"/>
                  </a:cubicBezTo>
                  <a:cubicBezTo>
                    <a:pt x="1006" y="1858"/>
                    <a:pt x="1004" y="1858"/>
                    <a:pt x="1002" y="1859"/>
                  </a:cubicBezTo>
                  <a:cubicBezTo>
                    <a:pt x="1000" y="1859"/>
                    <a:pt x="998" y="1859"/>
                    <a:pt x="997" y="1859"/>
                  </a:cubicBezTo>
                  <a:cubicBezTo>
                    <a:pt x="995" y="1860"/>
                    <a:pt x="993" y="1860"/>
                    <a:pt x="991" y="1860"/>
                  </a:cubicBezTo>
                  <a:cubicBezTo>
                    <a:pt x="991" y="1860"/>
                    <a:pt x="990" y="1860"/>
                    <a:pt x="989" y="1860"/>
                  </a:cubicBezTo>
                  <a:cubicBezTo>
                    <a:pt x="987" y="1860"/>
                    <a:pt x="987" y="1860"/>
                    <a:pt x="987" y="1860"/>
                  </a:cubicBezTo>
                  <a:cubicBezTo>
                    <a:pt x="976" y="1860"/>
                    <a:pt x="965" y="1860"/>
                    <a:pt x="955" y="1860"/>
                  </a:cubicBezTo>
                  <a:cubicBezTo>
                    <a:pt x="922" y="1860"/>
                    <a:pt x="668" y="1861"/>
                    <a:pt x="484" y="1862"/>
                  </a:cubicBezTo>
                  <a:cubicBezTo>
                    <a:pt x="517" y="1942"/>
                    <a:pt x="531" y="2020"/>
                    <a:pt x="532" y="2094"/>
                  </a:cubicBezTo>
                  <a:cubicBezTo>
                    <a:pt x="1249" y="2094"/>
                    <a:pt x="2201" y="2094"/>
                    <a:pt x="2246" y="2094"/>
                  </a:cubicBezTo>
                  <a:cubicBezTo>
                    <a:pt x="2281" y="2094"/>
                    <a:pt x="2322" y="2090"/>
                    <a:pt x="2357" y="2083"/>
                  </a:cubicBezTo>
                  <a:cubicBezTo>
                    <a:pt x="2380" y="2079"/>
                    <a:pt x="2408" y="2066"/>
                    <a:pt x="2411" y="2038"/>
                  </a:cubicBezTo>
                  <a:cubicBezTo>
                    <a:pt x="2411" y="1941"/>
                    <a:pt x="2411" y="1941"/>
                    <a:pt x="2411" y="1941"/>
                  </a:cubicBezTo>
                  <a:cubicBezTo>
                    <a:pt x="2415" y="1919"/>
                    <a:pt x="2402" y="1898"/>
                    <a:pt x="2389" y="1883"/>
                  </a:cubicBezTo>
                  <a:close/>
                  <a:moveTo>
                    <a:pt x="566" y="1519"/>
                  </a:moveTo>
                  <a:cubicBezTo>
                    <a:pt x="566" y="1520"/>
                    <a:pt x="566" y="1520"/>
                    <a:pt x="566" y="1520"/>
                  </a:cubicBezTo>
                  <a:cubicBezTo>
                    <a:pt x="565" y="1522"/>
                    <a:pt x="564" y="1524"/>
                    <a:pt x="563" y="1526"/>
                  </a:cubicBezTo>
                  <a:cubicBezTo>
                    <a:pt x="563" y="1527"/>
                    <a:pt x="563" y="1527"/>
                    <a:pt x="563" y="1527"/>
                  </a:cubicBezTo>
                  <a:cubicBezTo>
                    <a:pt x="563" y="1528"/>
                    <a:pt x="562" y="1529"/>
                    <a:pt x="562" y="1529"/>
                  </a:cubicBezTo>
                  <a:cubicBezTo>
                    <a:pt x="562" y="1530"/>
                    <a:pt x="561" y="1530"/>
                    <a:pt x="561" y="1531"/>
                  </a:cubicBezTo>
                  <a:cubicBezTo>
                    <a:pt x="561" y="1531"/>
                    <a:pt x="560" y="1532"/>
                    <a:pt x="560" y="1533"/>
                  </a:cubicBezTo>
                  <a:cubicBezTo>
                    <a:pt x="558" y="1533"/>
                    <a:pt x="558" y="1533"/>
                    <a:pt x="558" y="1534"/>
                  </a:cubicBezTo>
                  <a:cubicBezTo>
                    <a:pt x="557" y="1534"/>
                    <a:pt x="557" y="1534"/>
                    <a:pt x="557" y="1534"/>
                  </a:cubicBezTo>
                  <a:cubicBezTo>
                    <a:pt x="556" y="1536"/>
                    <a:pt x="556" y="1536"/>
                    <a:pt x="556" y="1537"/>
                  </a:cubicBezTo>
                  <a:cubicBezTo>
                    <a:pt x="554" y="1538"/>
                    <a:pt x="553" y="1539"/>
                    <a:pt x="551" y="1540"/>
                  </a:cubicBezTo>
                  <a:cubicBezTo>
                    <a:pt x="549" y="1541"/>
                    <a:pt x="547" y="1542"/>
                    <a:pt x="546" y="1543"/>
                  </a:cubicBezTo>
                  <a:cubicBezTo>
                    <a:pt x="545" y="1543"/>
                    <a:pt x="545" y="1543"/>
                    <a:pt x="545" y="1543"/>
                  </a:cubicBezTo>
                  <a:cubicBezTo>
                    <a:pt x="544" y="1544"/>
                    <a:pt x="544" y="1544"/>
                    <a:pt x="544" y="1544"/>
                  </a:cubicBezTo>
                  <a:cubicBezTo>
                    <a:pt x="538" y="1546"/>
                    <a:pt x="532" y="1548"/>
                    <a:pt x="526" y="1549"/>
                  </a:cubicBezTo>
                  <a:cubicBezTo>
                    <a:pt x="524" y="1549"/>
                    <a:pt x="522" y="1549"/>
                    <a:pt x="520" y="1549"/>
                  </a:cubicBezTo>
                  <a:cubicBezTo>
                    <a:pt x="520" y="1549"/>
                    <a:pt x="520" y="1550"/>
                    <a:pt x="519" y="1550"/>
                  </a:cubicBezTo>
                  <a:cubicBezTo>
                    <a:pt x="508" y="1551"/>
                    <a:pt x="496" y="1550"/>
                    <a:pt x="484" y="1550"/>
                  </a:cubicBezTo>
                  <a:cubicBezTo>
                    <a:pt x="435" y="1550"/>
                    <a:pt x="435" y="1550"/>
                    <a:pt x="435" y="1550"/>
                  </a:cubicBezTo>
                  <a:cubicBezTo>
                    <a:pt x="425" y="1550"/>
                    <a:pt x="408" y="1548"/>
                    <a:pt x="403" y="1537"/>
                  </a:cubicBezTo>
                  <a:cubicBezTo>
                    <a:pt x="403" y="1536"/>
                    <a:pt x="403" y="1534"/>
                    <a:pt x="403" y="1533"/>
                  </a:cubicBezTo>
                  <a:cubicBezTo>
                    <a:pt x="403" y="1532"/>
                    <a:pt x="403" y="1532"/>
                    <a:pt x="403" y="1531"/>
                  </a:cubicBezTo>
                  <a:cubicBezTo>
                    <a:pt x="404" y="1527"/>
                    <a:pt x="408" y="1523"/>
                    <a:pt x="410" y="1519"/>
                  </a:cubicBezTo>
                  <a:cubicBezTo>
                    <a:pt x="414" y="1509"/>
                    <a:pt x="418" y="1494"/>
                    <a:pt x="426" y="1486"/>
                  </a:cubicBezTo>
                  <a:cubicBezTo>
                    <a:pt x="426" y="1485"/>
                    <a:pt x="427" y="1485"/>
                    <a:pt x="427" y="1485"/>
                  </a:cubicBezTo>
                  <a:cubicBezTo>
                    <a:pt x="428" y="1484"/>
                    <a:pt x="428" y="1484"/>
                    <a:pt x="428" y="1483"/>
                  </a:cubicBezTo>
                  <a:cubicBezTo>
                    <a:pt x="429" y="1483"/>
                    <a:pt x="429" y="1483"/>
                    <a:pt x="429" y="1483"/>
                  </a:cubicBezTo>
                  <a:cubicBezTo>
                    <a:pt x="430" y="1482"/>
                    <a:pt x="430" y="1482"/>
                    <a:pt x="430" y="1482"/>
                  </a:cubicBezTo>
                  <a:cubicBezTo>
                    <a:pt x="431" y="1481"/>
                    <a:pt x="431" y="1481"/>
                    <a:pt x="431" y="1481"/>
                  </a:cubicBezTo>
                  <a:cubicBezTo>
                    <a:pt x="439" y="1476"/>
                    <a:pt x="447" y="1473"/>
                    <a:pt x="456" y="1472"/>
                  </a:cubicBezTo>
                  <a:cubicBezTo>
                    <a:pt x="456" y="1472"/>
                    <a:pt x="456" y="1471"/>
                    <a:pt x="457" y="1471"/>
                  </a:cubicBezTo>
                  <a:cubicBezTo>
                    <a:pt x="462" y="1470"/>
                    <a:pt x="467" y="1470"/>
                    <a:pt x="473" y="1470"/>
                  </a:cubicBezTo>
                  <a:cubicBezTo>
                    <a:pt x="503" y="1470"/>
                    <a:pt x="503" y="1470"/>
                    <a:pt x="503" y="1470"/>
                  </a:cubicBezTo>
                  <a:cubicBezTo>
                    <a:pt x="512" y="1470"/>
                    <a:pt x="521" y="1470"/>
                    <a:pt x="531" y="1470"/>
                  </a:cubicBezTo>
                  <a:cubicBezTo>
                    <a:pt x="544" y="1470"/>
                    <a:pt x="563" y="1467"/>
                    <a:pt x="573" y="1477"/>
                  </a:cubicBezTo>
                  <a:cubicBezTo>
                    <a:pt x="573" y="1478"/>
                    <a:pt x="574" y="1478"/>
                    <a:pt x="574" y="1479"/>
                  </a:cubicBezTo>
                  <a:cubicBezTo>
                    <a:pt x="575" y="1479"/>
                    <a:pt x="575" y="1479"/>
                    <a:pt x="575" y="1479"/>
                  </a:cubicBezTo>
                  <a:cubicBezTo>
                    <a:pt x="575" y="1480"/>
                    <a:pt x="575" y="1480"/>
                    <a:pt x="575" y="1480"/>
                  </a:cubicBezTo>
                  <a:cubicBezTo>
                    <a:pt x="576" y="1480"/>
                    <a:pt x="576" y="1481"/>
                    <a:pt x="576" y="1481"/>
                  </a:cubicBezTo>
                  <a:cubicBezTo>
                    <a:pt x="577" y="1483"/>
                    <a:pt x="577" y="1485"/>
                    <a:pt x="577" y="1487"/>
                  </a:cubicBezTo>
                  <a:cubicBezTo>
                    <a:pt x="576" y="1497"/>
                    <a:pt x="568" y="1513"/>
                    <a:pt x="566" y="1519"/>
                  </a:cubicBezTo>
                  <a:close/>
                  <a:moveTo>
                    <a:pt x="784" y="1616"/>
                  </a:moveTo>
                  <a:cubicBezTo>
                    <a:pt x="784" y="1618"/>
                    <a:pt x="784" y="1618"/>
                    <a:pt x="784" y="1618"/>
                  </a:cubicBezTo>
                  <a:cubicBezTo>
                    <a:pt x="783" y="1625"/>
                    <a:pt x="781" y="1632"/>
                    <a:pt x="780" y="1639"/>
                  </a:cubicBezTo>
                  <a:cubicBezTo>
                    <a:pt x="776" y="1662"/>
                    <a:pt x="776" y="1662"/>
                    <a:pt x="776" y="1662"/>
                  </a:cubicBezTo>
                  <a:cubicBezTo>
                    <a:pt x="776" y="1667"/>
                    <a:pt x="774" y="1670"/>
                    <a:pt x="770" y="1673"/>
                  </a:cubicBezTo>
                  <a:cubicBezTo>
                    <a:pt x="770" y="1674"/>
                    <a:pt x="769" y="1674"/>
                    <a:pt x="769" y="1674"/>
                  </a:cubicBezTo>
                  <a:cubicBezTo>
                    <a:pt x="769" y="1675"/>
                    <a:pt x="768" y="1675"/>
                    <a:pt x="768" y="1675"/>
                  </a:cubicBezTo>
                  <a:cubicBezTo>
                    <a:pt x="767" y="1676"/>
                    <a:pt x="766" y="1677"/>
                    <a:pt x="765" y="1678"/>
                  </a:cubicBezTo>
                  <a:cubicBezTo>
                    <a:pt x="759" y="1683"/>
                    <a:pt x="751" y="1686"/>
                    <a:pt x="744" y="1687"/>
                  </a:cubicBezTo>
                  <a:cubicBezTo>
                    <a:pt x="744" y="1688"/>
                    <a:pt x="744" y="1688"/>
                    <a:pt x="744" y="1688"/>
                  </a:cubicBezTo>
                  <a:cubicBezTo>
                    <a:pt x="743" y="1688"/>
                    <a:pt x="743" y="1688"/>
                    <a:pt x="743" y="1688"/>
                  </a:cubicBezTo>
                  <a:cubicBezTo>
                    <a:pt x="740" y="1688"/>
                    <a:pt x="738" y="1689"/>
                    <a:pt x="735" y="1689"/>
                  </a:cubicBezTo>
                  <a:cubicBezTo>
                    <a:pt x="735" y="1689"/>
                    <a:pt x="734" y="1689"/>
                    <a:pt x="733" y="1689"/>
                  </a:cubicBezTo>
                  <a:cubicBezTo>
                    <a:pt x="730" y="1689"/>
                    <a:pt x="728" y="1690"/>
                    <a:pt x="725" y="1690"/>
                  </a:cubicBezTo>
                  <a:cubicBezTo>
                    <a:pt x="639" y="1690"/>
                    <a:pt x="639" y="1690"/>
                    <a:pt x="639" y="1690"/>
                  </a:cubicBezTo>
                  <a:cubicBezTo>
                    <a:pt x="629" y="1690"/>
                    <a:pt x="617" y="1688"/>
                    <a:pt x="609" y="1682"/>
                  </a:cubicBezTo>
                  <a:cubicBezTo>
                    <a:pt x="607" y="1681"/>
                    <a:pt x="606" y="1680"/>
                    <a:pt x="604" y="1678"/>
                  </a:cubicBezTo>
                  <a:cubicBezTo>
                    <a:pt x="603" y="1677"/>
                    <a:pt x="603" y="1676"/>
                    <a:pt x="602" y="1675"/>
                  </a:cubicBezTo>
                  <a:cubicBezTo>
                    <a:pt x="602" y="1674"/>
                    <a:pt x="602" y="1674"/>
                    <a:pt x="602" y="1674"/>
                  </a:cubicBezTo>
                  <a:cubicBezTo>
                    <a:pt x="600" y="1671"/>
                    <a:pt x="600" y="1667"/>
                    <a:pt x="601" y="1663"/>
                  </a:cubicBezTo>
                  <a:cubicBezTo>
                    <a:pt x="603" y="1657"/>
                    <a:pt x="603" y="1657"/>
                    <a:pt x="603" y="1657"/>
                  </a:cubicBezTo>
                  <a:cubicBezTo>
                    <a:pt x="603" y="1656"/>
                    <a:pt x="603" y="1655"/>
                    <a:pt x="604" y="1654"/>
                  </a:cubicBezTo>
                  <a:cubicBezTo>
                    <a:pt x="615" y="1616"/>
                    <a:pt x="615" y="1616"/>
                    <a:pt x="615" y="1616"/>
                  </a:cubicBezTo>
                  <a:cubicBezTo>
                    <a:pt x="615" y="1615"/>
                    <a:pt x="615" y="1615"/>
                    <a:pt x="616" y="1614"/>
                  </a:cubicBezTo>
                  <a:cubicBezTo>
                    <a:pt x="628" y="1585"/>
                    <a:pt x="681" y="1591"/>
                    <a:pt x="705" y="1591"/>
                  </a:cubicBezTo>
                  <a:cubicBezTo>
                    <a:pt x="716" y="1591"/>
                    <a:pt x="735" y="1590"/>
                    <a:pt x="753" y="1591"/>
                  </a:cubicBezTo>
                  <a:cubicBezTo>
                    <a:pt x="756" y="1592"/>
                    <a:pt x="759" y="1592"/>
                    <a:pt x="762" y="1593"/>
                  </a:cubicBezTo>
                  <a:cubicBezTo>
                    <a:pt x="762" y="1593"/>
                    <a:pt x="762" y="1593"/>
                    <a:pt x="763" y="1593"/>
                  </a:cubicBezTo>
                  <a:cubicBezTo>
                    <a:pt x="771" y="1595"/>
                    <a:pt x="779" y="1599"/>
                    <a:pt x="782" y="1605"/>
                  </a:cubicBezTo>
                  <a:cubicBezTo>
                    <a:pt x="782" y="1606"/>
                    <a:pt x="782" y="1606"/>
                    <a:pt x="783" y="1606"/>
                  </a:cubicBezTo>
                  <a:cubicBezTo>
                    <a:pt x="783" y="1607"/>
                    <a:pt x="783" y="1607"/>
                    <a:pt x="783" y="1607"/>
                  </a:cubicBezTo>
                  <a:cubicBezTo>
                    <a:pt x="783" y="1608"/>
                    <a:pt x="783" y="1608"/>
                    <a:pt x="783" y="1608"/>
                  </a:cubicBezTo>
                  <a:cubicBezTo>
                    <a:pt x="784" y="1610"/>
                    <a:pt x="785" y="1613"/>
                    <a:pt x="784" y="1616"/>
                  </a:cubicBezTo>
                  <a:close/>
                  <a:moveTo>
                    <a:pt x="800" y="1524"/>
                  </a:moveTo>
                  <a:cubicBezTo>
                    <a:pt x="799" y="1527"/>
                    <a:pt x="799" y="1527"/>
                    <a:pt x="799" y="1527"/>
                  </a:cubicBezTo>
                  <a:cubicBezTo>
                    <a:pt x="799" y="1529"/>
                    <a:pt x="798" y="1531"/>
                    <a:pt x="796" y="1533"/>
                  </a:cubicBezTo>
                  <a:cubicBezTo>
                    <a:pt x="796" y="1534"/>
                    <a:pt x="795" y="1534"/>
                    <a:pt x="795" y="1536"/>
                  </a:cubicBezTo>
                  <a:cubicBezTo>
                    <a:pt x="795" y="1536"/>
                    <a:pt x="795" y="1536"/>
                    <a:pt x="794" y="1536"/>
                  </a:cubicBezTo>
                  <a:cubicBezTo>
                    <a:pt x="779" y="1554"/>
                    <a:pt x="736" y="1549"/>
                    <a:pt x="716" y="1549"/>
                  </a:cubicBezTo>
                  <a:cubicBezTo>
                    <a:pt x="703" y="1549"/>
                    <a:pt x="690" y="1549"/>
                    <a:pt x="677" y="1549"/>
                  </a:cubicBezTo>
                  <a:cubicBezTo>
                    <a:pt x="666" y="1549"/>
                    <a:pt x="648" y="1547"/>
                    <a:pt x="642" y="1536"/>
                  </a:cubicBezTo>
                  <a:cubicBezTo>
                    <a:pt x="642" y="1534"/>
                    <a:pt x="642" y="1533"/>
                    <a:pt x="642" y="1532"/>
                  </a:cubicBezTo>
                  <a:cubicBezTo>
                    <a:pt x="641" y="1532"/>
                    <a:pt x="641" y="1531"/>
                    <a:pt x="641" y="1530"/>
                  </a:cubicBezTo>
                  <a:cubicBezTo>
                    <a:pt x="641" y="1529"/>
                    <a:pt x="642" y="1528"/>
                    <a:pt x="642" y="1527"/>
                  </a:cubicBezTo>
                  <a:cubicBezTo>
                    <a:pt x="642" y="1524"/>
                    <a:pt x="644" y="1520"/>
                    <a:pt x="645" y="1518"/>
                  </a:cubicBezTo>
                  <a:cubicBezTo>
                    <a:pt x="647" y="1509"/>
                    <a:pt x="649" y="1498"/>
                    <a:pt x="654" y="1490"/>
                  </a:cubicBezTo>
                  <a:cubicBezTo>
                    <a:pt x="654" y="1489"/>
                    <a:pt x="654" y="1489"/>
                    <a:pt x="654" y="1489"/>
                  </a:cubicBezTo>
                  <a:cubicBezTo>
                    <a:pt x="655" y="1486"/>
                    <a:pt x="657" y="1483"/>
                    <a:pt x="659" y="1481"/>
                  </a:cubicBezTo>
                  <a:cubicBezTo>
                    <a:pt x="661" y="1480"/>
                    <a:pt x="662" y="1479"/>
                    <a:pt x="664" y="1478"/>
                  </a:cubicBezTo>
                  <a:cubicBezTo>
                    <a:pt x="669" y="1474"/>
                    <a:pt x="675" y="1472"/>
                    <a:pt x="682" y="1471"/>
                  </a:cubicBezTo>
                  <a:cubicBezTo>
                    <a:pt x="683" y="1471"/>
                    <a:pt x="683" y="1471"/>
                    <a:pt x="684" y="1471"/>
                  </a:cubicBezTo>
                  <a:cubicBezTo>
                    <a:pt x="688" y="1470"/>
                    <a:pt x="694" y="1468"/>
                    <a:pt x="699" y="1468"/>
                  </a:cubicBezTo>
                  <a:cubicBezTo>
                    <a:pt x="706" y="1468"/>
                    <a:pt x="706" y="1468"/>
                    <a:pt x="706" y="1468"/>
                  </a:cubicBezTo>
                  <a:cubicBezTo>
                    <a:pt x="708" y="1468"/>
                    <a:pt x="712" y="1468"/>
                    <a:pt x="714" y="1468"/>
                  </a:cubicBezTo>
                  <a:cubicBezTo>
                    <a:pt x="729" y="1468"/>
                    <a:pt x="746" y="1468"/>
                    <a:pt x="761" y="1468"/>
                  </a:cubicBezTo>
                  <a:cubicBezTo>
                    <a:pt x="763" y="1468"/>
                    <a:pt x="765" y="1468"/>
                    <a:pt x="768" y="1468"/>
                  </a:cubicBezTo>
                  <a:cubicBezTo>
                    <a:pt x="770" y="1468"/>
                    <a:pt x="770" y="1468"/>
                    <a:pt x="770" y="1468"/>
                  </a:cubicBezTo>
                  <a:cubicBezTo>
                    <a:pt x="771" y="1468"/>
                    <a:pt x="771" y="1468"/>
                    <a:pt x="773" y="1468"/>
                  </a:cubicBezTo>
                  <a:cubicBezTo>
                    <a:pt x="775" y="1468"/>
                    <a:pt x="777" y="1468"/>
                    <a:pt x="779" y="1470"/>
                  </a:cubicBezTo>
                  <a:cubicBezTo>
                    <a:pt x="791" y="1471"/>
                    <a:pt x="805" y="1474"/>
                    <a:pt x="807" y="1484"/>
                  </a:cubicBezTo>
                  <a:cubicBezTo>
                    <a:pt x="807" y="1485"/>
                    <a:pt x="807" y="1485"/>
                    <a:pt x="807" y="1485"/>
                  </a:cubicBezTo>
                  <a:cubicBezTo>
                    <a:pt x="807" y="1485"/>
                    <a:pt x="807" y="1485"/>
                    <a:pt x="807" y="1486"/>
                  </a:cubicBezTo>
                  <a:cubicBezTo>
                    <a:pt x="808" y="1497"/>
                    <a:pt x="803" y="1513"/>
                    <a:pt x="800" y="1524"/>
                  </a:cubicBezTo>
                  <a:close/>
                  <a:moveTo>
                    <a:pt x="1038" y="1639"/>
                  </a:moveTo>
                  <a:cubicBezTo>
                    <a:pt x="1038" y="1645"/>
                    <a:pt x="1038" y="1652"/>
                    <a:pt x="1038" y="1659"/>
                  </a:cubicBezTo>
                  <a:cubicBezTo>
                    <a:pt x="1038" y="1662"/>
                    <a:pt x="1038" y="1662"/>
                    <a:pt x="1038" y="1662"/>
                  </a:cubicBezTo>
                  <a:cubicBezTo>
                    <a:pt x="1038" y="1665"/>
                    <a:pt x="1037" y="1670"/>
                    <a:pt x="1035" y="1673"/>
                  </a:cubicBezTo>
                  <a:cubicBezTo>
                    <a:pt x="1034" y="1674"/>
                    <a:pt x="1034" y="1674"/>
                    <a:pt x="1034" y="1674"/>
                  </a:cubicBezTo>
                  <a:cubicBezTo>
                    <a:pt x="1033" y="1675"/>
                    <a:pt x="1032" y="1676"/>
                    <a:pt x="1031" y="1677"/>
                  </a:cubicBezTo>
                  <a:cubicBezTo>
                    <a:pt x="1026" y="1682"/>
                    <a:pt x="1019" y="1685"/>
                    <a:pt x="1010" y="1687"/>
                  </a:cubicBezTo>
                  <a:cubicBezTo>
                    <a:pt x="1007" y="1688"/>
                    <a:pt x="1005" y="1688"/>
                    <a:pt x="1003" y="1688"/>
                  </a:cubicBezTo>
                  <a:cubicBezTo>
                    <a:pt x="1002" y="1688"/>
                    <a:pt x="1001" y="1688"/>
                    <a:pt x="1001" y="1689"/>
                  </a:cubicBezTo>
                  <a:cubicBezTo>
                    <a:pt x="998" y="1689"/>
                    <a:pt x="995" y="1689"/>
                    <a:pt x="993" y="1689"/>
                  </a:cubicBezTo>
                  <a:cubicBezTo>
                    <a:pt x="907" y="1689"/>
                    <a:pt x="907" y="1689"/>
                    <a:pt x="907" y="1689"/>
                  </a:cubicBezTo>
                  <a:cubicBezTo>
                    <a:pt x="897" y="1689"/>
                    <a:pt x="884" y="1687"/>
                    <a:pt x="875" y="1682"/>
                  </a:cubicBezTo>
                  <a:cubicBezTo>
                    <a:pt x="875" y="1681"/>
                    <a:pt x="875" y="1681"/>
                    <a:pt x="875" y="1681"/>
                  </a:cubicBezTo>
                  <a:cubicBezTo>
                    <a:pt x="874" y="1680"/>
                    <a:pt x="872" y="1679"/>
                    <a:pt x="870" y="1678"/>
                  </a:cubicBezTo>
                  <a:cubicBezTo>
                    <a:pt x="869" y="1677"/>
                    <a:pt x="868" y="1675"/>
                    <a:pt x="867" y="1674"/>
                  </a:cubicBezTo>
                  <a:cubicBezTo>
                    <a:pt x="867" y="1674"/>
                    <a:pt x="867" y="1674"/>
                    <a:pt x="867" y="1673"/>
                  </a:cubicBezTo>
                  <a:cubicBezTo>
                    <a:pt x="865" y="1670"/>
                    <a:pt x="864" y="1667"/>
                    <a:pt x="864" y="1662"/>
                  </a:cubicBezTo>
                  <a:cubicBezTo>
                    <a:pt x="865" y="1656"/>
                    <a:pt x="865" y="1656"/>
                    <a:pt x="865" y="1656"/>
                  </a:cubicBezTo>
                  <a:cubicBezTo>
                    <a:pt x="867" y="1643"/>
                    <a:pt x="868" y="1629"/>
                    <a:pt x="870" y="1616"/>
                  </a:cubicBezTo>
                  <a:cubicBezTo>
                    <a:pt x="870" y="1615"/>
                    <a:pt x="870" y="1615"/>
                    <a:pt x="870" y="1615"/>
                  </a:cubicBezTo>
                  <a:cubicBezTo>
                    <a:pt x="870" y="1615"/>
                    <a:pt x="870" y="1615"/>
                    <a:pt x="870" y="1614"/>
                  </a:cubicBezTo>
                  <a:cubicBezTo>
                    <a:pt x="875" y="1584"/>
                    <a:pt x="935" y="1591"/>
                    <a:pt x="957" y="1591"/>
                  </a:cubicBezTo>
                  <a:cubicBezTo>
                    <a:pt x="977" y="1591"/>
                    <a:pt x="1025" y="1585"/>
                    <a:pt x="1036" y="1608"/>
                  </a:cubicBezTo>
                  <a:cubicBezTo>
                    <a:pt x="1037" y="1610"/>
                    <a:pt x="1038" y="1612"/>
                    <a:pt x="1038" y="1615"/>
                  </a:cubicBezTo>
                  <a:cubicBezTo>
                    <a:pt x="1038" y="1639"/>
                    <a:pt x="1038" y="1639"/>
                    <a:pt x="1038" y="1639"/>
                  </a:cubicBezTo>
                  <a:close/>
                  <a:moveTo>
                    <a:pt x="1037" y="1524"/>
                  </a:moveTo>
                  <a:cubicBezTo>
                    <a:pt x="1037" y="1526"/>
                    <a:pt x="1037" y="1526"/>
                    <a:pt x="1037" y="1526"/>
                  </a:cubicBezTo>
                  <a:cubicBezTo>
                    <a:pt x="1037" y="1529"/>
                    <a:pt x="1036" y="1531"/>
                    <a:pt x="1035" y="1533"/>
                  </a:cubicBezTo>
                  <a:cubicBezTo>
                    <a:pt x="1024" y="1554"/>
                    <a:pt x="971" y="1549"/>
                    <a:pt x="952" y="1549"/>
                  </a:cubicBezTo>
                  <a:cubicBezTo>
                    <a:pt x="941" y="1549"/>
                    <a:pt x="930" y="1549"/>
                    <a:pt x="918" y="1549"/>
                  </a:cubicBezTo>
                  <a:cubicBezTo>
                    <a:pt x="908" y="1549"/>
                    <a:pt x="895" y="1547"/>
                    <a:pt x="885" y="1540"/>
                  </a:cubicBezTo>
                  <a:cubicBezTo>
                    <a:pt x="884" y="1539"/>
                    <a:pt x="884" y="1539"/>
                    <a:pt x="884" y="1539"/>
                  </a:cubicBezTo>
                  <a:cubicBezTo>
                    <a:pt x="883" y="1538"/>
                    <a:pt x="883" y="1538"/>
                    <a:pt x="883" y="1538"/>
                  </a:cubicBezTo>
                  <a:cubicBezTo>
                    <a:pt x="882" y="1537"/>
                    <a:pt x="882" y="1537"/>
                    <a:pt x="882" y="1536"/>
                  </a:cubicBezTo>
                  <a:cubicBezTo>
                    <a:pt x="882" y="1536"/>
                    <a:pt x="882" y="1536"/>
                    <a:pt x="881" y="1536"/>
                  </a:cubicBezTo>
                  <a:cubicBezTo>
                    <a:pt x="881" y="1534"/>
                    <a:pt x="880" y="1533"/>
                    <a:pt x="880" y="1532"/>
                  </a:cubicBezTo>
                  <a:cubicBezTo>
                    <a:pt x="879" y="1530"/>
                    <a:pt x="879" y="1529"/>
                    <a:pt x="879" y="1527"/>
                  </a:cubicBezTo>
                  <a:cubicBezTo>
                    <a:pt x="879" y="1525"/>
                    <a:pt x="879" y="1525"/>
                    <a:pt x="879" y="1525"/>
                  </a:cubicBezTo>
                  <a:cubicBezTo>
                    <a:pt x="880" y="1523"/>
                    <a:pt x="880" y="1520"/>
                    <a:pt x="880" y="1518"/>
                  </a:cubicBezTo>
                  <a:cubicBezTo>
                    <a:pt x="880" y="1517"/>
                    <a:pt x="880" y="1517"/>
                    <a:pt x="880" y="1517"/>
                  </a:cubicBezTo>
                  <a:cubicBezTo>
                    <a:pt x="881" y="1509"/>
                    <a:pt x="881" y="1499"/>
                    <a:pt x="883" y="1491"/>
                  </a:cubicBezTo>
                  <a:cubicBezTo>
                    <a:pt x="883" y="1488"/>
                    <a:pt x="883" y="1488"/>
                    <a:pt x="883" y="1488"/>
                  </a:cubicBezTo>
                  <a:cubicBezTo>
                    <a:pt x="884" y="1486"/>
                    <a:pt x="885" y="1483"/>
                    <a:pt x="887" y="1481"/>
                  </a:cubicBezTo>
                  <a:cubicBezTo>
                    <a:pt x="889" y="1479"/>
                    <a:pt x="891" y="1478"/>
                    <a:pt x="894" y="1476"/>
                  </a:cubicBezTo>
                  <a:cubicBezTo>
                    <a:pt x="895" y="1476"/>
                    <a:pt x="895" y="1475"/>
                    <a:pt x="896" y="1475"/>
                  </a:cubicBezTo>
                  <a:cubicBezTo>
                    <a:pt x="896" y="1475"/>
                    <a:pt x="897" y="1475"/>
                    <a:pt x="897" y="1474"/>
                  </a:cubicBezTo>
                  <a:cubicBezTo>
                    <a:pt x="898" y="1474"/>
                    <a:pt x="898" y="1474"/>
                    <a:pt x="898" y="1474"/>
                  </a:cubicBezTo>
                  <a:cubicBezTo>
                    <a:pt x="899" y="1473"/>
                    <a:pt x="901" y="1473"/>
                    <a:pt x="902" y="1472"/>
                  </a:cubicBezTo>
                  <a:cubicBezTo>
                    <a:pt x="903" y="1472"/>
                    <a:pt x="903" y="1472"/>
                    <a:pt x="904" y="1472"/>
                  </a:cubicBezTo>
                  <a:cubicBezTo>
                    <a:pt x="905" y="1471"/>
                    <a:pt x="907" y="1471"/>
                    <a:pt x="908" y="1471"/>
                  </a:cubicBezTo>
                  <a:cubicBezTo>
                    <a:pt x="909" y="1471"/>
                    <a:pt x="909" y="1470"/>
                    <a:pt x="910" y="1470"/>
                  </a:cubicBezTo>
                  <a:cubicBezTo>
                    <a:pt x="911" y="1470"/>
                    <a:pt x="912" y="1470"/>
                    <a:pt x="912" y="1470"/>
                  </a:cubicBezTo>
                  <a:cubicBezTo>
                    <a:pt x="916" y="1468"/>
                    <a:pt x="920" y="1468"/>
                    <a:pt x="925" y="1468"/>
                  </a:cubicBezTo>
                  <a:cubicBezTo>
                    <a:pt x="928" y="1468"/>
                    <a:pt x="928" y="1468"/>
                    <a:pt x="928" y="1468"/>
                  </a:cubicBezTo>
                  <a:cubicBezTo>
                    <a:pt x="932" y="1468"/>
                    <a:pt x="937" y="1468"/>
                    <a:pt x="941" y="1468"/>
                  </a:cubicBezTo>
                  <a:cubicBezTo>
                    <a:pt x="997" y="1468"/>
                    <a:pt x="997" y="1468"/>
                    <a:pt x="997" y="1468"/>
                  </a:cubicBezTo>
                  <a:cubicBezTo>
                    <a:pt x="998" y="1468"/>
                    <a:pt x="999" y="1468"/>
                    <a:pt x="1001" y="1468"/>
                  </a:cubicBezTo>
                  <a:cubicBezTo>
                    <a:pt x="1002" y="1468"/>
                    <a:pt x="1002" y="1468"/>
                    <a:pt x="1002" y="1468"/>
                  </a:cubicBezTo>
                  <a:cubicBezTo>
                    <a:pt x="1003" y="1468"/>
                    <a:pt x="1005" y="1468"/>
                    <a:pt x="1006" y="1468"/>
                  </a:cubicBezTo>
                  <a:cubicBezTo>
                    <a:pt x="1018" y="1470"/>
                    <a:pt x="1030" y="1473"/>
                    <a:pt x="1034" y="1483"/>
                  </a:cubicBezTo>
                  <a:cubicBezTo>
                    <a:pt x="1035" y="1483"/>
                    <a:pt x="1035" y="1484"/>
                    <a:pt x="1035" y="1485"/>
                  </a:cubicBezTo>
                  <a:cubicBezTo>
                    <a:pt x="1036" y="1485"/>
                    <a:pt x="1036" y="1485"/>
                    <a:pt x="1036" y="1485"/>
                  </a:cubicBezTo>
                  <a:cubicBezTo>
                    <a:pt x="1039" y="1497"/>
                    <a:pt x="1036" y="1512"/>
                    <a:pt x="1037" y="1524"/>
                  </a:cubicBezTo>
                  <a:close/>
                  <a:moveTo>
                    <a:pt x="231" y="1302"/>
                  </a:moveTo>
                  <a:cubicBezTo>
                    <a:pt x="172" y="1302"/>
                    <a:pt x="123" y="1254"/>
                    <a:pt x="123" y="1195"/>
                  </a:cubicBezTo>
                  <a:cubicBezTo>
                    <a:pt x="123" y="222"/>
                    <a:pt x="123" y="222"/>
                    <a:pt x="123" y="222"/>
                  </a:cubicBezTo>
                  <a:cubicBezTo>
                    <a:pt x="123" y="162"/>
                    <a:pt x="172" y="115"/>
                    <a:pt x="231" y="115"/>
                  </a:cubicBezTo>
                  <a:cubicBezTo>
                    <a:pt x="1818" y="115"/>
                    <a:pt x="1818" y="115"/>
                    <a:pt x="1818" y="115"/>
                  </a:cubicBezTo>
                  <a:cubicBezTo>
                    <a:pt x="1877" y="115"/>
                    <a:pt x="1925" y="162"/>
                    <a:pt x="1925" y="222"/>
                  </a:cubicBezTo>
                  <a:cubicBezTo>
                    <a:pt x="1925" y="1195"/>
                    <a:pt x="1925" y="1195"/>
                    <a:pt x="1925" y="1195"/>
                  </a:cubicBezTo>
                  <a:cubicBezTo>
                    <a:pt x="1925" y="1254"/>
                    <a:pt x="1877" y="1302"/>
                    <a:pt x="1818" y="1302"/>
                  </a:cubicBezTo>
                  <a:cubicBezTo>
                    <a:pt x="231" y="1302"/>
                    <a:pt x="231" y="1302"/>
                    <a:pt x="231" y="1302"/>
                  </a:cubicBezTo>
                  <a:close/>
                  <a:moveTo>
                    <a:pt x="1883" y="1533"/>
                  </a:moveTo>
                  <a:cubicBezTo>
                    <a:pt x="1883" y="1536"/>
                    <a:pt x="1882" y="1538"/>
                    <a:pt x="1880" y="1540"/>
                  </a:cubicBezTo>
                  <a:cubicBezTo>
                    <a:pt x="1879" y="1540"/>
                    <a:pt x="1879" y="1540"/>
                    <a:pt x="1879" y="1540"/>
                  </a:cubicBezTo>
                  <a:cubicBezTo>
                    <a:pt x="1879" y="1541"/>
                    <a:pt x="1879" y="1541"/>
                    <a:pt x="1878" y="1541"/>
                  </a:cubicBezTo>
                  <a:cubicBezTo>
                    <a:pt x="1878" y="1541"/>
                    <a:pt x="1878" y="1541"/>
                    <a:pt x="1877" y="1542"/>
                  </a:cubicBezTo>
                  <a:cubicBezTo>
                    <a:pt x="1877" y="1542"/>
                    <a:pt x="1876" y="1542"/>
                    <a:pt x="1876" y="1543"/>
                  </a:cubicBezTo>
                  <a:cubicBezTo>
                    <a:pt x="1875" y="1543"/>
                    <a:pt x="1875" y="1543"/>
                    <a:pt x="1874" y="1543"/>
                  </a:cubicBezTo>
                  <a:cubicBezTo>
                    <a:pt x="1863" y="1548"/>
                    <a:pt x="1849" y="1547"/>
                    <a:pt x="1837" y="1547"/>
                  </a:cubicBezTo>
                  <a:cubicBezTo>
                    <a:pt x="1777" y="1547"/>
                    <a:pt x="1777" y="1547"/>
                    <a:pt x="1777" y="1547"/>
                  </a:cubicBezTo>
                  <a:cubicBezTo>
                    <a:pt x="1765" y="1547"/>
                    <a:pt x="1753" y="1545"/>
                    <a:pt x="1742" y="1540"/>
                  </a:cubicBezTo>
                  <a:cubicBezTo>
                    <a:pt x="1738" y="1538"/>
                    <a:pt x="1734" y="1536"/>
                    <a:pt x="1731" y="1533"/>
                  </a:cubicBezTo>
                  <a:cubicBezTo>
                    <a:pt x="1728" y="1530"/>
                    <a:pt x="1725" y="1528"/>
                    <a:pt x="1723" y="1525"/>
                  </a:cubicBezTo>
                  <a:cubicBezTo>
                    <a:pt x="1721" y="1520"/>
                    <a:pt x="1721" y="1520"/>
                    <a:pt x="1721" y="1520"/>
                  </a:cubicBezTo>
                  <a:cubicBezTo>
                    <a:pt x="1715" y="1509"/>
                    <a:pt x="1706" y="1498"/>
                    <a:pt x="1701" y="1486"/>
                  </a:cubicBezTo>
                  <a:cubicBezTo>
                    <a:pt x="1697" y="1478"/>
                    <a:pt x="1701" y="1474"/>
                    <a:pt x="1708" y="1471"/>
                  </a:cubicBezTo>
                  <a:cubicBezTo>
                    <a:pt x="1710" y="1470"/>
                    <a:pt x="1712" y="1468"/>
                    <a:pt x="1715" y="1468"/>
                  </a:cubicBezTo>
                  <a:cubicBezTo>
                    <a:pt x="1719" y="1467"/>
                    <a:pt x="1724" y="1466"/>
                    <a:pt x="1729" y="1466"/>
                  </a:cubicBezTo>
                  <a:cubicBezTo>
                    <a:pt x="1737" y="1466"/>
                    <a:pt x="1737" y="1466"/>
                    <a:pt x="1737" y="1466"/>
                  </a:cubicBezTo>
                  <a:cubicBezTo>
                    <a:pt x="1754" y="1466"/>
                    <a:pt x="1769" y="1466"/>
                    <a:pt x="1785" y="1466"/>
                  </a:cubicBezTo>
                  <a:cubicBezTo>
                    <a:pt x="1786" y="1466"/>
                    <a:pt x="1786" y="1466"/>
                    <a:pt x="1786" y="1466"/>
                  </a:cubicBezTo>
                  <a:cubicBezTo>
                    <a:pt x="1801" y="1466"/>
                    <a:pt x="1801" y="1466"/>
                    <a:pt x="1801" y="1466"/>
                  </a:cubicBezTo>
                  <a:cubicBezTo>
                    <a:pt x="1807" y="1466"/>
                    <a:pt x="1813" y="1466"/>
                    <a:pt x="1818" y="1467"/>
                  </a:cubicBezTo>
                  <a:cubicBezTo>
                    <a:pt x="1821" y="1468"/>
                    <a:pt x="1825" y="1470"/>
                    <a:pt x="1828" y="1471"/>
                  </a:cubicBezTo>
                  <a:cubicBezTo>
                    <a:pt x="1829" y="1471"/>
                    <a:pt x="1829" y="1471"/>
                    <a:pt x="1830" y="1471"/>
                  </a:cubicBezTo>
                  <a:cubicBezTo>
                    <a:pt x="1830" y="1472"/>
                    <a:pt x="1830" y="1472"/>
                    <a:pt x="1831" y="1472"/>
                  </a:cubicBezTo>
                  <a:cubicBezTo>
                    <a:pt x="1832" y="1472"/>
                    <a:pt x="1832" y="1472"/>
                    <a:pt x="1832" y="1472"/>
                  </a:cubicBezTo>
                  <a:cubicBezTo>
                    <a:pt x="1838" y="1474"/>
                    <a:pt x="1842" y="1476"/>
                    <a:pt x="1846" y="1478"/>
                  </a:cubicBezTo>
                  <a:cubicBezTo>
                    <a:pt x="1849" y="1481"/>
                    <a:pt x="1852" y="1483"/>
                    <a:pt x="1854" y="1486"/>
                  </a:cubicBezTo>
                  <a:cubicBezTo>
                    <a:pt x="1867" y="1504"/>
                    <a:pt x="1867" y="1504"/>
                    <a:pt x="1867" y="1504"/>
                  </a:cubicBezTo>
                  <a:cubicBezTo>
                    <a:pt x="1870" y="1509"/>
                    <a:pt x="1877" y="1517"/>
                    <a:pt x="1880" y="1524"/>
                  </a:cubicBezTo>
                  <a:cubicBezTo>
                    <a:pt x="1882" y="1527"/>
                    <a:pt x="1883" y="1530"/>
                    <a:pt x="1883" y="1533"/>
                  </a:cubicBezTo>
                  <a:close/>
                  <a:moveTo>
                    <a:pt x="1121" y="1536"/>
                  </a:moveTo>
                  <a:cubicBezTo>
                    <a:pt x="1121" y="1536"/>
                    <a:pt x="1120" y="1536"/>
                    <a:pt x="1120" y="1534"/>
                  </a:cubicBezTo>
                  <a:cubicBezTo>
                    <a:pt x="1118" y="1532"/>
                    <a:pt x="1117" y="1529"/>
                    <a:pt x="1116" y="1526"/>
                  </a:cubicBezTo>
                  <a:cubicBezTo>
                    <a:pt x="1116" y="1523"/>
                    <a:pt x="1116" y="1523"/>
                    <a:pt x="1116" y="1523"/>
                  </a:cubicBezTo>
                  <a:cubicBezTo>
                    <a:pt x="1116" y="1521"/>
                    <a:pt x="1116" y="1519"/>
                    <a:pt x="1116" y="1517"/>
                  </a:cubicBezTo>
                  <a:cubicBezTo>
                    <a:pt x="1115" y="1509"/>
                    <a:pt x="1113" y="1499"/>
                    <a:pt x="1114" y="1490"/>
                  </a:cubicBezTo>
                  <a:cubicBezTo>
                    <a:pt x="1114" y="1488"/>
                    <a:pt x="1114" y="1488"/>
                    <a:pt x="1114" y="1488"/>
                  </a:cubicBezTo>
                  <a:cubicBezTo>
                    <a:pt x="1113" y="1485"/>
                    <a:pt x="1114" y="1482"/>
                    <a:pt x="1116" y="1480"/>
                  </a:cubicBezTo>
                  <a:cubicBezTo>
                    <a:pt x="1118" y="1478"/>
                    <a:pt x="1120" y="1476"/>
                    <a:pt x="1124" y="1474"/>
                  </a:cubicBezTo>
                  <a:cubicBezTo>
                    <a:pt x="1127" y="1472"/>
                    <a:pt x="1131" y="1471"/>
                    <a:pt x="1135" y="1470"/>
                  </a:cubicBezTo>
                  <a:cubicBezTo>
                    <a:pt x="1137" y="1470"/>
                    <a:pt x="1137" y="1470"/>
                    <a:pt x="1137" y="1470"/>
                  </a:cubicBezTo>
                  <a:cubicBezTo>
                    <a:pt x="1139" y="1468"/>
                    <a:pt x="1141" y="1468"/>
                    <a:pt x="1142" y="1468"/>
                  </a:cubicBezTo>
                  <a:cubicBezTo>
                    <a:pt x="1143" y="1468"/>
                    <a:pt x="1144" y="1468"/>
                    <a:pt x="1145" y="1468"/>
                  </a:cubicBezTo>
                  <a:cubicBezTo>
                    <a:pt x="1152" y="1467"/>
                    <a:pt x="1160" y="1467"/>
                    <a:pt x="1169" y="1467"/>
                  </a:cubicBezTo>
                  <a:cubicBezTo>
                    <a:pt x="1223" y="1467"/>
                    <a:pt x="1223" y="1467"/>
                    <a:pt x="1223" y="1467"/>
                  </a:cubicBezTo>
                  <a:cubicBezTo>
                    <a:pt x="1226" y="1467"/>
                    <a:pt x="1230" y="1467"/>
                    <a:pt x="1233" y="1468"/>
                  </a:cubicBezTo>
                  <a:cubicBezTo>
                    <a:pt x="1247" y="1470"/>
                    <a:pt x="1264" y="1474"/>
                    <a:pt x="1266" y="1487"/>
                  </a:cubicBezTo>
                  <a:cubicBezTo>
                    <a:pt x="1270" y="1499"/>
                    <a:pt x="1271" y="1512"/>
                    <a:pt x="1273" y="1524"/>
                  </a:cubicBezTo>
                  <a:cubicBezTo>
                    <a:pt x="1274" y="1526"/>
                    <a:pt x="1274" y="1526"/>
                    <a:pt x="1274" y="1526"/>
                  </a:cubicBezTo>
                  <a:cubicBezTo>
                    <a:pt x="1274" y="1528"/>
                    <a:pt x="1274" y="1531"/>
                    <a:pt x="1273" y="1533"/>
                  </a:cubicBezTo>
                  <a:cubicBezTo>
                    <a:pt x="1273" y="1533"/>
                    <a:pt x="1273" y="1534"/>
                    <a:pt x="1272" y="1534"/>
                  </a:cubicBezTo>
                  <a:cubicBezTo>
                    <a:pt x="1269" y="1541"/>
                    <a:pt x="1263" y="1544"/>
                    <a:pt x="1254" y="1546"/>
                  </a:cubicBezTo>
                  <a:cubicBezTo>
                    <a:pt x="1253" y="1546"/>
                    <a:pt x="1253" y="1546"/>
                    <a:pt x="1252" y="1546"/>
                  </a:cubicBezTo>
                  <a:cubicBezTo>
                    <a:pt x="1251" y="1547"/>
                    <a:pt x="1251" y="1547"/>
                    <a:pt x="1250" y="1547"/>
                  </a:cubicBezTo>
                  <a:cubicBezTo>
                    <a:pt x="1249" y="1547"/>
                    <a:pt x="1249" y="1547"/>
                    <a:pt x="1248" y="1547"/>
                  </a:cubicBezTo>
                  <a:cubicBezTo>
                    <a:pt x="1247" y="1547"/>
                    <a:pt x="1245" y="1548"/>
                    <a:pt x="1244" y="1548"/>
                  </a:cubicBezTo>
                  <a:cubicBezTo>
                    <a:pt x="1225" y="1550"/>
                    <a:pt x="1204" y="1548"/>
                    <a:pt x="1194" y="1548"/>
                  </a:cubicBezTo>
                  <a:cubicBezTo>
                    <a:pt x="1159" y="1548"/>
                    <a:pt x="1159" y="1548"/>
                    <a:pt x="1159" y="1548"/>
                  </a:cubicBezTo>
                  <a:cubicBezTo>
                    <a:pt x="1156" y="1548"/>
                    <a:pt x="1154" y="1548"/>
                    <a:pt x="1151" y="1548"/>
                  </a:cubicBezTo>
                  <a:cubicBezTo>
                    <a:pt x="1149" y="1548"/>
                    <a:pt x="1147" y="1547"/>
                    <a:pt x="1145" y="1547"/>
                  </a:cubicBezTo>
                  <a:cubicBezTo>
                    <a:pt x="1144" y="1547"/>
                    <a:pt x="1144" y="1547"/>
                    <a:pt x="1144" y="1547"/>
                  </a:cubicBezTo>
                  <a:cubicBezTo>
                    <a:pt x="1143" y="1547"/>
                    <a:pt x="1143" y="1547"/>
                    <a:pt x="1143" y="1547"/>
                  </a:cubicBezTo>
                  <a:cubicBezTo>
                    <a:pt x="1141" y="1546"/>
                    <a:pt x="1139" y="1546"/>
                    <a:pt x="1137" y="1545"/>
                  </a:cubicBezTo>
                  <a:cubicBezTo>
                    <a:pt x="1135" y="1545"/>
                    <a:pt x="1135" y="1544"/>
                    <a:pt x="1134" y="1544"/>
                  </a:cubicBezTo>
                  <a:cubicBezTo>
                    <a:pt x="1132" y="1543"/>
                    <a:pt x="1131" y="1543"/>
                    <a:pt x="1129" y="1542"/>
                  </a:cubicBezTo>
                  <a:cubicBezTo>
                    <a:pt x="1127" y="1541"/>
                    <a:pt x="1125" y="1539"/>
                    <a:pt x="1123" y="1538"/>
                  </a:cubicBezTo>
                  <a:cubicBezTo>
                    <a:pt x="1122" y="1537"/>
                    <a:pt x="1122" y="1537"/>
                    <a:pt x="1122" y="1537"/>
                  </a:cubicBezTo>
                  <a:lnTo>
                    <a:pt x="1121" y="1536"/>
                  </a:lnTo>
                  <a:close/>
                  <a:moveTo>
                    <a:pt x="1131" y="1673"/>
                  </a:moveTo>
                  <a:cubicBezTo>
                    <a:pt x="1128" y="1669"/>
                    <a:pt x="1127" y="1665"/>
                    <a:pt x="1126" y="1662"/>
                  </a:cubicBezTo>
                  <a:cubicBezTo>
                    <a:pt x="1126" y="1657"/>
                    <a:pt x="1126" y="1657"/>
                    <a:pt x="1126" y="1657"/>
                  </a:cubicBezTo>
                  <a:cubicBezTo>
                    <a:pt x="1125" y="1643"/>
                    <a:pt x="1124" y="1629"/>
                    <a:pt x="1123" y="1616"/>
                  </a:cubicBezTo>
                  <a:cubicBezTo>
                    <a:pt x="1123" y="1615"/>
                    <a:pt x="1123" y="1615"/>
                    <a:pt x="1123" y="1615"/>
                  </a:cubicBezTo>
                  <a:cubicBezTo>
                    <a:pt x="1123" y="1614"/>
                    <a:pt x="1123" y="1613"/>
                    <a:pt x="1123" y="1612"/>
                  </a:cubicBezTo>
                  <a:cubicBezTo>
                    <a:pt x="1126" y="1583"/>
                    <a:pt x="1188" y="1590"/>
                    <a:pt x="1208" y="1590"/>
                  </a:cubicBezTo>
                  <a:cubicBezTo>
                    <a:pt x="1231" y="1590"/>
                    <a:pt x="1275" y="1585"/>
                    <a:pt x="1288" y="1608"/>
                  </a:cubicBezTo>
                  <a:cubicBezTo>
                    <a:pt x="1290" y="1610"/>
                    <a:pt x="1292" y="1612"/>
                    <a:pt x="1292" y="1614"/>
                  </a:cubicBezTo>
                  <a:cubicBezTo>
                    <a:pt x="1293" y="1617"/>
                    <a:pt x="1293" y="1617"/>
                    <a:pt x="1293" y="1617"/>
                  </a:cubicBezTo>
                  <a:cubicBezTo>
                    <a:pt x="1294" y="1624"/>
                    <a:pt x="1295" y="1630"/>
                    <a:pt x="1297" y="1638"/>
                  </a:cubicBezTo>
                  <a:cubicBezTo>
                    <a:pt x="1301" y="1661"/>
                    <a:pt x="1301" y="1661"/>
                    <a:pt x="1301" y="1661"/>
                  </a:cubicBezTo>
                  <a:cubicBezTo>
                    <a:pt x="1302" y="1665"/>
                    <a:pt x="1301" y="1669"/>
                    <a:pt x="1300" y="1672"/>
                  </a:cubicBezTo>
                  <a:cubicBezTo>
                    <a:pt x="1299" y="1674"/>
                    <a:pt x="1297" y="1676"/>
                    <a:pt x="1295" y="1678"/>
                  </a:cubicBezTo>
                  <a:cubicBezTo>
                    <a:pt x="1295" y="1678"/>
                    <a:pt x="1294" y="1679"/>
                    <a:pt x="1293" y="1680"/>
                  </a:cubicBezTo>
                  <a:cubicBezTo>
                    <a:pt x="1293" y="1680"/>
                    <a:pt x="1292" y="1680"/>
                    <a:pt x="1292" y="1681"/>
                  </a:cubicBezTo>
                  <a:cubicBezTo>
                    <a:pt x="1291" y="1681"/>
                    <a:pt x="1291" y="1681"/>
                    <a:pt x="1291" y="1681"/>
                  </a:cubicBezTo>
                  <a:cubicBezTo>
                    <a:pt x="1290" y="1682"/>
                    <a:pt x="1288" y="1682"/>
                    <a:pt x="1286" y="1683"/>
                  </a:cubicBezTo>
                  <a:cubicBezTo>
                    <a:pt x="1285" y="1684"/>
                    <a:pt x="1284" y="1684"/>
                    <a:pt x="1283" y="1685"/>
                  </a:cubicBezTo>
                  <a:cubicBezTo>
                    <a:pt x="1282" y="1685"/>
                    <a:pt x="1281" y="1685"/>
                    <a:pt x="1281" y="1685"/>
                  </a:cubicBezTo>
                  <a:cubicBezTo>
                    <a:pt x="1280" y="1686"/>
                    <a:pt x="1279" y="1686"/>
                    <a:pt x="1278" y="1686"/>
                  </a:cubicBezTo>
                  <a:cubicBezTo>
                    <a:pt x="1277" y="1686"/>
                    <a:pt x="1276" y="1687"/>
                    <a:pt x="1275" y="1687"/>
                  </a:cubicBezTo>
                  <a:cubicBezTo>
                    <a:pt x="1274" y="1687"/>
                    <a:pt x="1274" y="1687"/>
                    <a:pt x="1274" y="1687"/>
                  </a:cubicBezTo>
                  <a:cubicBezTo>
                    <a:pt x="1272" y="1687"/>
                    <a:pt x="1270" y="1688"/>
                    <a:pt x="1268" y="1688"/>
                  </a:cubicBezTo>
                  <a:cubicBezTo>
                    <a:pt x="1265" y="1688"/>
                    <a:pt x="1263" y="1688"/>
                    <a:pt x="1261" y="1688"/>
                  </a:cubicBezTo>
                  <a:cubicBezTo>
                    <a:pt x="1260" y="1688"/>
                    <a:pt x="1260" y="1688"/>
                    <a:pt x="1260" y="1688"/>
                  </a:cubicBezTo>
                  <a:cubicBezTo>
                    <a:pt x="1232" y="1688"/>
                    <a:pt x="1204" y="1688"/>
                    <a:pt x="1175" y="1689"/>
                  </a:cubicBezTo>
                  <a:cubicBezTo>
                    <a:pt x="1172" y="1689"/>
                    <a:pt x="1169" y="1688"/>
                    <a:pt x="1166" y="1688"/>
                  </a:cubicBezTo>
                  <a:cubicBezTo>
                    <a:pt x="1165" y="1688"/>
                    <a:pt x="1164" y="1688"/>
                    <a:pt x="1164" y="1688"/>
                  </a:cubicBezTo>
                  <a:cubicBezTo>
                    <a:pt x="1161" y="1687"/>
                    <a:pt x="1159" y="1687"/>
                    <a:pt x="1157" y="1687"/>
                  </a:cubicBezTo>
                  <a:cubicBezTo>
                    <a:pt x="1156" y="1686"/>
                    <a:pt x="1156" y="1686"/>
                    <a:pt x="1156" y="1686"/>
                  </a:cubicBezTo>
                  <a:cubicBezTo>
                    <a:pt x="1153" y="1686"/>
                    <a:pt x="1151" y="1685"/>
                    <a:pt x="1149" y="1684"/>
                  </a:cubicBezTo>
                  <a:cubicBezTo>
                    <a:pt x="1148" y="1684"/>
                    <a:pt x="1147" y="1683"/>
                    <a:pt x="1147" y="1683"/>
                  </a:cubicBezTo>
                  <a:cubicBezTo>
                    <a:pt x="1145" y="1683"/>
                    <a:pt x="1144" y="1682"/>
                    <a:pt x="1143" y="1681"/>
                  </a:cubicBezTo>
                  <a:cubicBezTo>
                    <a:pt x="1142" y="1681"/>
                    <a:pt x="1142" y="1681"/>
                    <a:pt x="1142" y="1681"/>
                  </a:cubicBezTo>
                  <a:cubicBezTo>
                    <a:pt x="1138" y="1679"/>
                    <a:pt x="1133" y="1676"/>
                    <a:pt x="1131" y="1673"/>
                  </a:cubicBezTo>
                  <a:close/>
                  <a:moveTo>
                    <a:pt x="1333" y="1839"/>
                  </a:moveTo>
                  <a:cubicBezTo>
                    <a:pt x="1331" y="1843"/>
                    <a:pt x="1328" y="1846"/>
                    <a:pt x="1324" y="1849"/>
                  </a:cubicBezTo>
                  <a:cubicBezTo>
                    <a:pt x="1320" y="1852"/>
                    <a:pt x="1315" y="1855"/>
                    <a:pt x="1309" y="1856"/>
                  </a:cubicBezTo>
                  <a:cubicBezTo>
                    <a:pt x="1303" y="1858"/>
                    <a:pt x="1297" y="1859"/>
                    <a:pt x="1290" y="1859"/>
                  </a:cubicBezTo>
                  <a:cubicBezTo>
                    <a:pt x="1271" y="1859"/>
                    <a:pt x="1271" y="1859"/>
                    <a:pt x="1271" y="1859"/>
                  </a:cubicBezTo>
                  <a:cubicBezTo>
                    <a:pt x="1270" y="1859"/>
                    <a:pt x="1270" y="1859"/>
                    <a:pt x="1270" y="1859"/>
                  </a:cubicBezTo>
                  <a:cubicBezTo>
                    <a:pt x="1244" y="1859"/>
                    <a:pt x="1219" y="1859"/>
                    <a:pt x="1193" y="1859"/>
                  </a:cubicBezTo>
                  <a:cubicBezTo>
                    <a:pt x="1190" y="1859"/>
                    <a:pt x="1187" y="1859"/>
                    <a:pt x="1184" y="1859"/>
                  </a:cubicBezTo>
                  <a:cubicBezTo>
                    <a:pt x="1183" y="1859"/>
                    <a:pt x="1183" y="1859"/>
                    <a:pt x="1182" y="1859"/>
                  </a:cubicBezTo>
                  <a:cubicBezTo>
                    <a:pt x="1179" y="1858"/>
                    <a:pt x="1177" y="1858"/>
                    <a:pt x="1174" y="1857"/>
                  </a:cubicBezTo>
                  <a:cubicBezTo>
                    <a:pt x="1174" y="1857"/>
                    <a:pt x="1174" y="1857"/>
                    <a:pt x="1173" y="1857"/>
                  </a:cubicBezTo>
                  <a:cubicBezTo>
                    <a:pt x="1161" y="1854"/>
                    <a:pt x="1150" y="1848"/>
                    <a:pt x="1144" y="1839"/>
                  </a:cubicBezTo>
                  <a:cubicBezTo>
                    <a:pt x="1143" y="1838"/>
                    <a:pt x="1142" y="1836"/>
                    <a:pt x="1142" y="1834"/>
                  </a:cubicBezTo>
                  <a:cubicBezTo>
                    <a:pt x="1141" y="1832"/>
                    <a:pt x="1141" y="1831"/>
                    <a:pt x="1141" y="1830"/>
                  </a:cubicBezTo>
                  <a:cubicBezTo>
                    <a:pt x="1140" y="1829"/>
                    <a:pt x="1140" y="1828"/>
                    <a:pt x="1140" y="1827"/>
                  </a:cubicBezTo>
                  <a:cubicBezTo>
                    <a:pt x="1140" y="1826"/>
                    <a:pt x="1140" y="1826"/>
                    <a:pt x="1140" y="1826"/>
                  </a:cubicBezTo>
                  <a:cubicBezTo>
                    <a:pt x="1139" y="1824"/>
                    <a:pt x="1139" y="1824"/>
                    <a:pt x="1139" y="1824"/>
                  </a:cubicBezTo>
                  <a:cubicBezTo>
                    <a:pt x="1138" y="1811"/>
                    <a:pt x="1137" y="1796"/>
                    <a:pt x="1135" y="1782"/>
                  </a:cubicBezTo>
                  <a:cubicBezTo>
                    <a:pt x="1135" y="1779"/>
                    <a:pt x="1135" y="1777"/>
                    <a:pt x="1135" y="1775"/>
                  </a:cubicBezTo>
                  <a:cubicBezTo>
                    <a:pt x="1134" y="1768"/>
                    <a:pt x="1134" y="1768"/>
                    <a:pt x="1134" y="1768"/>
                  </a:cubicBezTo>
                  <a:cubicBezTo>
                    <a:pt x="1134" y="1766"/>
                    <a:pt x="1134" y="1766"/>
                    <a:pt x="1134" y="1766"/>
                  </a:cubicBezTo>
                  <a:cubicBezTo>
                    <a:pt x="1134" y="1764"/>
                    <a:pt x="1134" y="1763"/>
                    <a:pt x="1135" y="1762"/>
                  </a:cubicBezTo>
                  <a:cubicBezTo>
                    <a:pt x="1135" y="1761"/>
                    <a:pt x="1135" y="1760"/>
                    <a:pt x="1135" y="1760"/>
                  </a:cubicBezTo>
                  <a:cubicBezTo>
                    <a:pt x="1137" y="1759"/>
                    <a:pt x="1137" y="1758"/>
                    <a:pt x="1137" y="1757"/>
                  </a:cubicBezTo>
                  <a:cubicBezTo>
                    <a:pt x="1138" y="1756"/>
                    <a:pt x="1138" y="1756"/>
                    <a:pt x="1138" y="1755"/>
                  </a:cubicBezTo>
                  <a:cubicBezTo>
                    <a:pt x="1139" y="1753"/>
                    <a:pt x="1140" y="1752"/>
                    <a:pt x="1141" y="1751"/>
                  </a:cubicBezTo>
                  <a:cubicBezTo>
                    <a:pt x="1142" y="1750"/>
                    <a:pt x="1143" y="1750"/>
                    <a:pt x="1143" y="1749"/>
                  </a:cubicBezTo>
                  <a:cubicBezTo>
                    <a:pt x="1144" y="1748"/>
                    <a:pt x="1145" y="1748"/>
                    <a:pt x="1146" y="1747"/>
                  </a:cubicBezTo>
                  <a:cubicBezTo>
                    <a:pt x="1147" y="1747"/>
                    <a:pt x="1147" y="1746"/>
                    <a:pt x="1147" y="1746"/>
                  </a:cubicBezTo>
                  <a:cubicBezTo>
                    <a:pt x="1148" y="1746"/>
                    <a:pt x="1148" y="1746"/>
                    <a:pt x="1148" y="1746"/>
                  </a:cubicBezTo>
                  <a:cubicBezTo>
                    <a:pt x="1150" y="1745"/>
                    <a:pt x="1151" y="1744"/>
                    <a:pt x="1153" y="1743"/>
                  </a:cubicBezTo>
                  <a:cubicBezTo>
                    <a:pt x="1154" y="1743"/>
                    <a:pt x="1154" y="1742"/>
                    <a:pt x="1154" y="1742"/>
                  </a:cubicBezTo>
                  <a:cubicBezTo>
                    <a:pt x="1155" y="1742"/>
                    <a:pt x="1155" y="1742"/>
                    <a:pt x="1155" y="1742"/>
                  </a:cubicBezTo>
                  <a:cubicBezTo>
                    <a:pt x="1156" y="1742"/>
                    <a:pt x="1156" y="1742"/>
                    <a:pt x="1157" y="1741"/>
                  </a:cubicBezTo>
                  <a:cubicBezTo>
                    <a:pt x="1158" y="1741"/>
                    <a:pt x="1160" y="1740"/>
                    <a:pt x="1161" y="1740"/>
                  </a:cubicBezTo>
                  <a:cubicBezTo>
                    <a:pt x="1162" y="1740"/>
                    <a:pt x="1163" y="1739"/>
                    <a:pt x="1164" y="1739"/>
                  </a:cubicBezTo>
                  <a:cubicBezTo>
                    <a:pt x="1165" y="1739"/>
                    <a:pt x="1166" y="1739"/>
                    <a:pt x="1166" y="1739"/>
                  </a:cubicBezTo>
                  <a:cubicBezTo>
                    <a:pt x="1170" y="1738"/>
                    <a:pt x="1173" y="1738"/>
                    <a:pt x="1176" y="1738"/>
                  </a:cubicBezTo>
                  <a:cubicBezTo>
                    <a:pt x="1177" y="1738"/>
                    <a:pt x="1177" y="1738"/>
                    <a:pt x="1177" y="1738"/>
                  </a:cubicBezTo>
                  <a:cubicBezTo>
                    <a:pt x="1178" y="1738"/>
                    <a:pt x="1179" y="1738"/>
                    <a:pt x="1180" y="1738"/>
                  </a:cubicBezTo>
                  <a:cubicBezTo>
                    <a:pt x="1184" y="1738"/>
                    <a:pt x="1184" y="1738"/>
                    <a:pt x="1184" y="1738"/>
                  </a:cubicBezTo>
                  <a:cubicBezTo>
                    <a:pt x="1189" y="1737"/>
                    <a:pt x="1193" y="1737"/>
                    <a:pt x="1198" y="1737"/>
                  </a:cubicBezTo>
                  <a:cubicBezTo>
                    <a:pt x="1202" y="1737"/>
                    <a:pt x="1206" y="1737"/>
                    <a:pt x="1209" y="1737"/>
                  </a:cubicBezTo>
                  <a:cubicBezTo>
                    <a:pt x="1246" y="1737"/>
                    <a:pt x="1246" y="1737"/>
                    <a:pt x="1246" y="1737"/>
                  </a:cubicBezTo>
                  <a:cubicBezTo>
                    <a:pt x="1256" y="1737"/>
                    <a:pt x="1267" y="1737"/>
                    <a:pt x="1276" y="1738"/>
                  </a:cubicBezTo>
                  <a:cubicBezTo>
                    <a:pt x="1278" y="1738"/>
                    <a:pt x="1279" y="1738"/>
                    <a:pt x="1281" y="1738"/>
                  </a:cubicBezTo>
                  <a:cubicBezTo>
                    <a:pt x="1282" y="1739"/>
                    <a:pt x="1283" y="1739"/>
                    <a:pt x="1284" y="1739"/>
                  </a:cubicBezTo>
                  <a:cubicBezTo>
                    <a:pt x="1284" y="1739"/>
                    <a:pt x="1285" y="1739"/>
                    <a:pt x="1286" y="1739"/>
                  </a:cubicBezTo>
                  <a:cubicBezTo>
                    <a:pt x="1286" y="1739"/>
                    <a:pt x="1287" y="1739"/>
                    <a:pt x="1287" y="1740"/>
                  </a:cubicBezTo>
                  <a:cubicBezTo>
                    <a:pt x="1288" y="1740"/>
                    <a:pt x="1288" y="1740"/>
                    <a:pt x="1290" y="1740"/>
                  </a:cubicBezTo>
                  <a:cubicBezTo>
                    <a:pt x="1291" y="1740"/>
                    <a:pt x="1293" y="1741"/>
                    <a:pt x="1295" y="1742"/>
                  </a:cubicBezTo>
                  <a:cubicBezTo>
                    <a:pt x="1296" y="1742"/>
                    <a:pt x="1297" y="1742"/>
                    <a:pt x="1298" y="1743"/>
                  </a:cubicBezTo>
                  <a:cubicBezTo>
                    <a:pt x="1299" y="1743"/>
                    <a:pt x="1299" y="1743"/>
                    <a:pt x="1300" y="1744"/>
                  </a:cubicBezTo>
                  <a:cubicBezTo>
                    <a:pt x="1302" y="1744"/>
                    <a:pt x="1303" y="1745"/>
                    <a:pt x="1304" y="1746"/>
                  </a:cubicBezTo>
                  <a:cubicBezTo>
                    <a:pt x="1309" y="1748"/>
                    <a:pt x="1313" y="1751"/>
                    <a:pt x="1316" y="1755"/>
                  </a:cubicBezTo>
                  <a:cubicBezTo>
                    <a:pt x="1320" y="1758"/>
                    <a:pt x="1322" y="1762"/>
                    <a:pt x="1323" y="1766"/>
                  </a:cubicBezTo>
                  <a:cubicBezTo>
                    <a:pt x="1328" y="1790"/>
                    <a:pt x="1328" y="1790"/>
                    <a:pt x="1328" y="1790"/>
                  </a:cubicBezTo>
                  <a:cubicBezTo>
                    <a:pt x="1329" y="1801"/>
                    <a:pt x="1331" y="1810"/>
                    <a:pt x="1333" y="1819"/>
                  </a:cubicBezTo>
                  <a:cubicBezTo>
                    <a:pt x="1334" y="1825"/>
                    <a:pt x="1334" y="1825"/>
                    <a:pt x="1334" y="1825"/>
                  </a:cubicBezTo>
                  <a:cubicBezTo>
                    <a:pt x="1335" y="1830"/>
                    <a:pt x="1335" y="1835"/>
                    <a:pt x="1333" y="1839"/>
                  </a:cubicBezTo>
                  <a:close/>
                  <a:moveTo>
                    <a:pt x="1493" y="1533"/>
                  </a:moveTo>
                  <a:cubicBezTo>
                    <a:pt x="1490" y="1531"/>
                    <a:pt x="1487" y="1528"/>
                    <a:pt x="1486" y="1525"/>
                  </a:cubicBezTo>
                  <a:cubicBezTo>
                    <a:pt x="1484" y="1520"/>
                    <a:pt x="1484" y="1520"/>
                    <a:pt x="1484" y="1520"/>
                  </a:cubicBezTo>
                  <a:cubicBezTo>
                    <a:pt x="1482" y="1513"/>
                    <a:pt x="1479" y="1506"/>
                    <a:pt x="1477" y="1498"/>
                  </a:cubicBezTo>
                  <a:cubicBezTo>
                    <a:pt x="1475" y="1494"/>
                    <a:pt x="1472" y="1489"/>
                    <a:pt x="1472" y="1484"/>
                  </a:cubicBezTo>
                  <a:cubicBezTo>
                    <a:pt x="1472" y="1484"/>
                    <a:pt x="1472" y="1483"/>
                    <a:pt x="1472" y="1482"/>
                  </a:cubicBezTo>
                  <a:cubicBezTo>
                    <a:pt x="1472" y="1481"/>
                    <a:pt x="1472" y="1481"/>
                    <a:pt x="1472" y="1481"/>
                  </a:cubicBezTo>
                  <a:cubicBezTo>
                    <a:pt x="1473" y="1480"/>
                    <a:pt x="1472" y="1480"/>
                    <a:pt x="1473" y="1479"/>
                  </a:cubicBezTo>
                  <a:cubicBezTo>
                    <a:pt x="1479" y="1465"/>
                    <a:pt x="1503" y="1467"/>
                    <a:pt x="1515" y="1467"/>
                  </a:cubicBezTo>
                  <a:cubicBezTo>
                    <a:pt x="1576" y="1466"/>
                    <a:pt x="1576" y="1466"/>
                    <a:pt x="1576" y="1466"/>
                  </a:cubicBezTo>
                  <a:cubicBezTo>
                    <a:pt x="1581" y="1466"/>
                    <a:pt x="1586" y="1467"/>
                    <a:pt x="1591" y="1468"/>
                  </a:cubicBezTo>
                  <a:cubicBezTo>
                    <a:pt x="1593" y="1468"/>
                    <a:pt x="1595" y="1468"/>
                    <a:pt x="1596" y="1470"/>
                  </a:cubicBezTo>
                  <a:cubicBezTo>
                    <a:pt x="1596" y="1470"/>
                    <a:pt x="1597" y="1470"/>
                    <a:pt x="1598" y="1470"/>
                  </a:cubicBezTo>
                  <a:cubicBezTo>
                    <a:pt x="1599" y="1470"/>
                    <a:pt x="1600" y="1471"/>
                    <a:pt x="1600" y="1471"/>
                  </a:cubicBezTo>
                  <a:cubicBezTo>
                    <a:pt x="1602" y="1471"/>
                    <a:pt x="1604" y="1472"/>
                    <a:pt x="1605" y="1473"/>
                  </a:cubicBezTo>
                  <a:cubicBezTo>
                    <a:pt x="1606" y="1473"/>
                    <a:pt x="1606" y="1473"/>
                    <a:pt x="1606" y="1473"/>
                  </a:cubicBezTo>
                  <a:cubicBezTo>
                    <a:pt x="1606" y="1473"/>
                    <a:pt x="1606" y="1473"/>
                    <a:pt x="1607" y="1473"/>
                  </a:cubicBezTo>
                  <a:cubicBezTo>
                    <a:pt x="1608" y="1474"/>
                    <a:pt x="1609" y="1474"/>
                    <a:pt x="1611" y="1475"/>
                  </a:cubicBezTo>
                  <a:cubicBezTo>
                    <a:pt x="1612" y="1476"/>
                    <a:pt x="1613" y="1476"/>
                    <a:pt x="1613" y="1476"/>
                  </a:cubicBezTo>
                  <a:cubicBezTo>
                    <a:pt x="1614" y="1477"/>
                    <a:pt x="1614" y="1477"/>
                    <a:pt x="1615" y="1477"/>
                  </a:cubicBezTo>
                  <a:cubicBezTo>
                    <a:pt x="1615" y="1478"/>
                    <a:pt x="1615" y="1478"/>
                    <a:pt x="1616" y="1478"/>
                  </a:cubicBezTo>
                  <a:cubicBezTo>
                    <a:pt x="1617" y="1479"/>
                    <a:pt x="1617" y="1479"/>
                    <a:pt x="1617" y="1479"/>
                  </a:cubicBezTo>
                  <a:cubicBezTo>
                    <a:pt x="1620" y="1481"/>
                    <a:pt x="1624" y="1484"/>
                    <a:pt x="1625" y="1487"/>
                  </a:cubicBezTo>
                  <a:cubicBezTo>
                    <a:pt x="1631" y="1495"/>
                    <a:pt x="1634" y="1506"/>
                    <a:pt x="1638" y="1514"/>
                  </a:cubicBezTo>
                  <a:cubicBezTo>
                    <a:pt x="1640" y="1519"/>
                    <a:pt x="1644" y="1523"/>
                    <a:pt x="1645" y="1528"/>
                  </a:cubicBezTo>
                  <a:cubicBezTo>
                    <a:pt x="1645" y="1529"/>
                    <a:pt x="1645" y="1529"/>
                    <a:pt x="1645" y="1529"/>
                  </a:cubicBezTo>
                  <a:cubicBezTo>
                    <a:pt x="1646" y="1539"/>
                    <a:pt x="1638" y="1543"/>
                    <a:pt x="1630" y="1545"/>
                  </a:cubicBezTo>
                  <a:cubicBezTo>
                    <a:pt x="1629" y="1545"/>
                    <a:pt x="1629" y="1545"/>
                    <a:pt x="1629" y="1546"/>
                  </a:cubicBezTo>
                  <a:cubicBezTo>
                    <a:pt x="1628" y="1546"/>
                    <a:pt x="1628" y="1546"/>
                    <a:pt x="1627" y="1546"/>
                  </a:cubicBezTo>
                  <a:cubicBezTo>
                    <a:pt x="1626" y="1546"/>
                    <a:pt x="1624" y="1546"/>
                    <a:pt x="1623" y="1547"/>
                  </a:cubicBezTo>
                  <a:cubicBezTo>
                    <a:pt x="1621" y="1547"/>
                    <a:pt x="1621" y="1547"/>
                    <a:pt x="1620" y="1547"/>
                  </a:cubicBezTo>
                  <a:cubicBezTo>
                    <a:pt x="1619" y="1547"/>
                    <a:pt x="1617" y="1547"/>
                    <a:pt x="1616" y="1547"/>
                  </a:cubicBezTo>
                  <a:cubicBezTo>
                    <a:pt x="1615" y="1547"/>
                    <a:pt x="1614" y="1547"/>
                    <a:pt x="1613" y="1547"/>
                  </a:cubicBezTo>
                  <a:cubicBezTo>
                    <a:pt x="1611" y="1547"/>
                    <a:pt x="1611" y="1547"/>
                    <a:pt x="1611" y="1547"/>
                  </a:cubicBezTo>
                  <a:cubicBezTo>
                    <a:pt x="1602" y="1547"/>
                    <a:pt x="1593" y="1547"/>
                    <a:pt x="1583" y="1547"/>
                  </a:cubicBezTo>
                  <a:cubicBezTo>
                    <a:pt x="1568" y="1547"/>
                    <a:pt x="1552" y="1547"/>
                    <a:pt x="1537" y="1547"/>
                  </a:cubicBezTo>
                  <a:cubicBezTo>
                    <a:pt x="1525" y="1547"/>
                    <a:pt x="1514" y="1546"/>
                    <a:pt x="1505" y="1541"/>
                  </a:cubicBezTo>
                  <a:cubicBezTo>
                    <a:pt x="1499" y="1539"/>
                    <a:pt x="1495" y="1537"/>
                    <a:pt x="1493" y="1533"/>
                  </a:cubicBezTo>
                  <a:close/>
                  <a:moveTo>
                    <a:pt x="1544" y="1672"/>
                  </a:moveTo>
                  <a:cubicBezTo>
                    <a:pt x="1541" y="1667"/>
                    <a:pt x="1538" y="1664"/>
                    <a:pt x="1537" y="1661"/>
                  </a:cubicBezTo>
                  <a:cubicBezTo>
                    <a:pt x="1528" y="1638"/>
                    <a:pt x="1528" y="1638"/>
                    <a:pt x="1528" y="1638"/>
                  </a:cubicBezTo>
                  <a:cubicBezTo>
                    <a:pt x="1525" y="1630"/>
                    <a:pt x="1523" y="1624"/>
                    <a:pt x="1520" y="1617"/>
                  </a:cubicBezTo>
                  <a:cubicBezTo>
                    <a:pt x="1519" y="1614"/>
                    <a:pt x="1519" y="1614"/>
                    <a:pt x="1519" y="1614"/>
                  </a:cubicBezTo>
                  <a:cubicBezTo>
                    <a:pt x="1518" y="1610"/>
                    <a:pt x="1518" y="1607"/>
                    <a:pt x="1519" y="1604"/>
                  </a:cubicBezTo>
                  <a:cubicBezTo>
                    <a:pt x="1520" y="1601"/>
                    <a:pt x="1521" y="1600"/>
                    <a:pt x="1523" y="1598"/>
                  </a:cubicBezTo>
                  <a:cubicBezTo>
                    <a:pt x="1523" y="1598"/>
                    <a:pt x="1523" y="1598"/>
                    <a:pt x="1524" y="1597"/>
                  </a:cubicBezTo>
                  <a:cubicBezTo>
                    <a:pt x="1525" y="1596"/>
                    <a:pt x="1525" y="1596"/>
                    <a:pt x="1525" y="1596"/>
                  </a:cubicBezTo>
                  <a:cubicBezTo>
                    <a:pt x="1528" y="1594"/>
                    <a:pt x="1533" y="1592"/>
                    <a:pt x="1537" y="1591"/>
                  </a:cubicBezTo>
                  <a:cubicBezTo>
                    <a:pt x="1541" y="1590"/>
                    <a:pt x="1545" y="1590"/>
                    <a:pt x="1549" y="1589"/>
                  </a:cubicBezTo>
                  <a:cubicBezTo>
                    <a:pt x="1566" y="1588"/>
                    <a:pt x="1583" y="1589"/>
                    <a:pt x="1591" y="1589"/>
                  </a:cubicBezTo>
                  <a:cubicBezTo>
                    <a:pt x="1620" y="1589"/>
                    <a:pt x="1671" y="1583"/>
                    <a:pt x="1688" y="1613"/>
                  </a:cubicBezTo>
                  <a:cubicBezTo>
                    <a:pt x="1688" y="1614"/>
                    <a:pt x="1688" y="1614"/>
                    <a:pt x="1688" y="1614"/>
                  </a:cubicBezTo>
                  <a:cubicBezTo>
                    <a:pt x="1694" y="1626"/>
                    <a:pt x="1700" y="1639"/>
                    <a:pt x="1706" y="1651"/>
                  </a:cubicBezTo>
                  <a:cubicBezTo>
                    <a:pt x="1708" y="1655"/>
                    <a:pt x="1711" y="1659"/>
                    <a:pt x="1712" y="1664"/>
                  </a:cubicBezTo>
                  <a:cubicBezTo>
                    <a:pt x="1712" y="1665"/>
                    <a:pt x="1712" y="1667"/>
                    <a:pt x="1712" y="1667"/>
                  </a:cubicBezTo>
                  <a:cubicBezTo>
                    <a:pt x="1712" y="1669"/>
                    <a:pt x="1712" y="1670"/>
                    <a:pt x="1712" y="1671"/>
                  </a:cubicBezTo>
                  <a:cubicBezTo>
                    <a:pt x="1712" y="1672"/>
                    <a:pt x="1712" y="1672"/>
                    <a:pt x="1712" y="1672"/>
                  </a:cubicBezTo>
                  <a:cubicBezTo>
                    <a:pt x="1712" y="1673"/>
                    <a:pt x="1711" y="1674"/>
                    <a:pt x="1710" y="1675"/>
                  </a:cubicBezTo>
                  <a:cubicBezTo>
                    <a:pt x="1710" y="1676"/>
                    <a:pt x="1710" y="1676"/>
                    <a:pt x="1710" y="1676"/>
                  </a:cubicBezTo>
                  <a:cubicBezTo>
                    <a:pt x="1709" y="1677"/>
                    <a:pt x="1708" y="1678"/>
                    <a:pt x="1707" y="1679"/>
                  </a:cubicBezTo>
                  <a:cubicBezTo>
                    <a:pt x="1706" y="1680"/>
                    <a:pt x="1706" y="1680"/>
                    <a:pt x="1706" y="1680"/>
                  </a:cubicBezTo>
                  <a:cubicBezTo>
                    <a:pt x="1705" y="1681"/>
                    <a:pt x="1704" y="1681"/>
                    <a:pt x="1704" y="1681"/>
                  </a:cubicBezTo>
                  <a:cubicBezTo>
                    <a:pt x="1701" y="1683"/>
                    <a:pt x="1699" y="1684"/>
                    <a:pt x="1695" y="1685"/>
                  </a:cubicBezTo>
                  <a:cubicBezTo>
                    <a:pt x="1695" y="1685"/>
                    <a:pt x="1694" y="1686"/>
                    <a:pt x="1693" y="1686"/>
                  </a:cubicBezTo>
                  <a:cubicBezTo>
                    <a:pt x="1691" y="1686"/>
                    <a:pt x="1690" y="1686"/>
                    <a:pt x="1689" y="1687"/>
                  </a:cubicBezTo>
                  <a:cubicBezTo>
                    <a:pt x="1688" y="1687"/>
                    <a:pt x="1688" y="1687"/>
                    <a:pt x="1687" y="1687"/>
                  </a:cubicBezTo>
                  <a:cubicBezTo>
                    <a:pt x="1686" y="1687"/>
                    <a:pt x="1686" y="1687"/>
                    <a:pt x="1686" y="1687"/>
                  </a:cubicBezTo>
                  <a:cubicBezTo>
                    <a:pt x="1656" y="1690"/>
                    <a:pt x="1624" y="1687"/>
                    <a:pt x="1593" y="1688"/>
                  </a:cubicBezTo>
                  <a:cubicBezTo>
                    <a:pt x="1589" y="1688"/>
                    <a:pt x="1586" y="1687"/>
                    <a:pt x="1583" y="1687"/>
                  </a:cubicBezTo>
                  <a:cubicBezTo>
                    <a:pt x="1572" y="1686"/>
                    <a:pt x="1560" y="1682"/>
                    <a:pt x="1551" y="1676"/>
                  </a:cubicBezTo>
                  <a:cubicBezTo>
                    <a:pt x="1548" y="1675"/>
                    <a:pt x="1546" y="1673"/>
                    <a:pt x="1544" y="1672"/>
                  </a:cubicBezTo>
                  <a:close/>
                  <a:moveTo>
                    <a:pt x="1795" y="1838"/>
                  </a:moveTo>
                  <a:cubicBezTo>
                    <a:pt x="1795" y="1839"/>
                    <a:pt x="1794" y="1839"/>
                    <a:pt x="1794" y="1840"/>
                  </a:cubicBezTo>
                  <a:cubicBezTo>
                    <a:pt x="1794" y="1841"/>
                    <a:pt x="1794" y="1841"/>
                    <a:pt x="1794" y="1842"/>
                  </a:cubicBezTo>
                  <a:cubicBezTo>
                    <a:pt x="1793" y="1843"/>
                    <a:pt x="1793" y="1844"/>
                    <a:pt x="1792" y="1845"/>
                  </a:cubicBezTo>
                  <a:cubicBezTo>
                    <a:pt x="1792" y="1845"/>
                    <a:pt x="1792" y="1845"/>
                    <a:pt x="1792" y="1846"/>
                  </a:cubicBezTo>
                  <a:cubicBezTo>
                    <a:pt x="1791" y="1846"/>
                    <a:pt x="1791" y="1847"/>
                    <a:pt x="1790" y="1847"/>
                  </a:cubicBezTo>
                  <a:cubicBezTo>
                    <a:pt x="1790" y="1847"/>
                    <a:pt x="1790" y="1848"/>
                    <a:pt x="1789" y="1848"/>
                  </a:cubicBezTo>
                  <a:cubicBezTo>
                    <a:pt x="1789" y="1848"/>
                    <a:pt x="1789" y="1848"/>
                    <a:pt x="1789" y="1849"/>
                  </a:cubicBezTo>
                  <a:cubicBezTo>
                    <a:pt x="1783" y="1854"/>
                    <a:pt x="1776" y="1856"/>
                    <a:pt x="1768" y="1857"/>
                  </a:cubicBezTo>
                  <a:cubicBezTo>
                    <a:pt x="1767" y="1857"/>
                    <a:pt x="1767" y="1857"/>
                    <a:pt x="1767" y="1857"/>
                  </a:cubicBezTo>
                  <a:cubicBezTo>
                    <a:pt x="1764" y="1858"/>
                    <a:pt x="1761" y="1858"/>
                    <a:pt x="1758" y="1858"/>
                  </a:cubicBezTo>
                  <a:cubicBezTo>
                    <a:pt x="1755" y="1858"/>
                    <a:pt x="1755" y="1858"/>
                    <a:pt x="1755" y="1858"/>
                  </a:cubicBezTo>
                  <a:cubicBezTo>
                    <a:pt x="1752" y="1858"/>
                    <a:pt x="1749" y="1858"/>
                    <a:pt x="1747" y="1858"/>
                  </a:cubicBezTo>
                  <a:cubicBezTo>
                    <a:pt x="1662" y="1858"/>
                    <a:pt x="1662" y="1858"/>
                    <a:pt x="1662" y="1858"/>
                  </a:cubicBezTo>
                  <a:cubicBezTo>
                    <a:pt x="1659" y="1858"/>
                    <a:pt x="1656" y="1858"/>
                    <a:pt x="1653" y="1858"/>
                  </a:cubicBezTo>
                  <a:cubicBezTo>
                    <a:pt x="1651" y="1857"/>
                    <a:pt x="1650" y="1857"/>
                    <a:pt x="1649" y="1857"/>
                  </a:cubicBezTo>
                  <a:cubicBezTo>
                    <a:pt x="1632" y="1855"/>
                    <a:pt x="1611" y="1847"/>
                    <a:pt x="1602" y="1831"/>
                  </a:cubicBezTo>
                  <a:cubicBezTo>
                    <a:pt x="1600" y="1829"/>
                    <a:pt x="1599" y="1827"/>
                    <a:pt x="1598" y="1825"/>
                  </a:cubicBezTo>
                  <a:cubicBezTo>
                    <a:pt x="1598" y="1824"/>
                    <a:pt x="1598" y="1824"/>
                    <a:pt x="1598" y="1824"/>
                  </a:cubicBezTo>
                  <a:cubicBezTo>
                    <a:pt x="1594" y="1812"/>
                    <a:pt x="1588" y="1801"/>
                    <a:pt x="1584" y="1788"/>
                  </a:cubicBezTo>
                  <a:cubicBezTo>
                    <a:pt x="1582" y="1782"/>
                    <a:pt x="1578" y="1774"/>
                    <a:pt x="1576" y="1766"/>
                  </a:cubicBezTo>
                  <a:cubicBezTo>
                    <a:pt x="1576" y="1765"/>
                    <a:pt x="1576" y="1765"/>
                    <a:pt x="1576" y="1765"/>
                  </a:cubicBezTo>
                  <a:cubicBezTo>
                    <a:pt x="1576" y="1765"/>
                    <a:pt x="1575" y="1764"/>
                    <a:pt x="1575" y="1763"/>
                  </a:cubicBezTo>
                  <a:cubicBezTo>
                    <a:pt x="1575" y="1760"/>
                    <a:pt x="1575" y="1757"/>
                    <a:pt x="1575" y="1754"/>
                  </a:cubicBezTo>
                  <a:cubicBezTo>
                    <a:pt x="1576" y="1752"/>
                    <a:pt x="1577" y="1751"/>
                    <a:pt x="1578" y="1749"/>
                  </a:cubicBezTo>
                  <a:cubicBezTo>
                    <a:pt x="1583" y="1741"/>
                    <a:pt x="1593" y="1738"/>
                    <a:pt x="1603" y="1737"/>
                  </a:cubicBezTo>
                  <a:cubicBezTo>
                    <a:pt x="1603" y="1737"/>
                    <a:pt x="1603" y="1737"/>
                    <a:pt x="1604" y="1737"/>
                  </a:cubicBezTo>
                  <a:cubicBezTo>
                    <a:pt x="1606" y="1737"/>
                    <a:pt x="1608" y="1737"/>
                    <a:pt x="1611" y="1737"/>
                  </a:cubicBezTo>
                  <a:cubicBezTo>
                    <a:pt x="1612" y="1736"/>
                    <a:pt x="1612" y="1736"/>
                    <a:pt x="1612" y="1736"/>
                  </a:cubicBezTo>
                  <a:cubicBezTo>
                    <a:pt x="1618" y="1736"/>
                    <a:pt x="1618" y="1736"/>
                    <a:pt x="1618" y="1736"/>
                  </a:cubicBezTo>
                  <a:cubicBezTo>
                    <a:pt x="1619" y="1736"/>
                    <a:pt x="1620" y="1736"/>
                    <a:pt x="1623" y="1736"/>
                  </a:cubicBezTo>
                  <a:cubicBezTo>
                    <a:pt x="1648" y="1736"/>
                    <a:pt x="1674" y="1736"/>
                    <a:pt x="1701" y="1736"/>
                  </a:cubicBezTo>
                  <a:cubicBezTo>
                    <a:pt x="1704" y="1736"/>
                    <a:pt x="1707" y="1736"/>
                    <a:pt x="1710" y="1737"/>
                  </a:cubicBezTo>
                  <a:cubicBezTo>
                    <a:pt x="1711" y="1737"/>
                    <a:pt x="1711" y="1737"/>
                    <a:pt x="1711" y="1737"/>
                  </a:cubicBezTo>
                  <a:cubicBezTo>
                    <a:pt x="1729" y="1739"/>
                    <a:pt x="1749" y="1746"/>
                    <a:pt x="1759" y="1759"/>
                  </a:cubicBezTo>
                  <a:cubicBezTo>
                    <a:pt x="1761" y="1761"/>
                    <a:pt x="1762" y="1763"/>
                    <a:pt x="1763" y="1765"/>
                  </a:cubicBezTo>
                  <a:cubicBezTo>
                    <a:pt x="1766" y="1771"/>
                    <a:pt x="1766" y="1771"/>
                    <a:pt x="1766" y="1771"/>
                  </a:cubicBezTo>
                  <a:cubicBezTo>
                    <a:pt x="1771" y="1781"/>
                    <a:pt x="1777" y="1791"/>
                    <a:pt x="1782" y="1803"/>
                  </a:cubicBezTo>
                  <a:cubicBezTo>
                    <a:pt x="1785" y="1809"/>
                    <a:pt x="1791" y="1817"/>
                    <a:pt x="1793" y="1826"/>
                  </a:cubicBezTo>
                  <a:cubicBezTo>
                    <a:pt x="1795" y="1830"/>
                    <a:pt x="1796" y="1834"/>
                    <a:pt x="1795" y="1838"/>
                  </a:cubicBezTo>
                  <a:close/>
                  <a:moveTo>
                    <a:pt x="1809" y="1671"/>
                  </a:moveTo>
                  <a:cubicBezTo>
                    <a:pt x="1805" y="1667"/>
                    <a:pt x="1801" y="1663"/>
                    <a:pt x="1799" y="1660"/>
                  </a:cubicBezTo>
                  <a:cubicBezTo>
                    <a:pt x="1797" y="1657"/>
                    <a:pt x="1797" y="1657"/>
                    <a:pt x="1797" y="1657"/>
                  </a:cubicBezTo>
                  <a:cubicBezTo>
                    <a:pt x="1790" y="1644"/>
                    <a:pt x="1783" y="1631"/>
                    <a:pt x="1776" y="1618"/>
                  </a:cubicBezTo>
                  <a:cubicBezTo>
                    <a:pt x="1772" y="1613"/>
                    <a:pt x="1772" y="1613"/>
                    <a:pt x="1772" y="1613"/>
                  </a:cubicBezTo>
                  <a:cubicBezTo>
                    <a:pt x="1770" y="1610"/>
                    <a:pt x="1770" y="1607"/>
                    <a:pt x="1770" y="1604"/>
                  </a:cubicBezTo>
                  <a:cubicBezTo>
                    <a:pt x="1771" y="1600"/>
                    <a:pt x="1772" y="1598"/>
                    <a:pt x="1776" y="1595"/>
                  </a:cubicBezTo>
                  <a:cubicBezTo>
                    <a:pt x="1779" y="1593"/>
                    <a:pt x="1782" y="1592"/>
                    <a:pt x="1786" y="1590"/>
                  </a:cubicBezTo>
                  <a:cubicBezTo>
                    <a:pt x="1791" y="1589"/>
                    <a:pt x="1796" y="1589"/>
                    <a:pt x="1802" y="1589"/>
                  </a:cubicBezTo>
                  <a:cubicBezTo>
                    <a:pt x="1803" y="1589"/>
                    <a:pt x="1803" y="1589"/>
                    <a:pt x="1803" y="1589"/>
                  </a:cubicBezTo>
                  <a:cubicBezTo>
                    <a:pt x="1816" y="1588"/>
                    <a:pt x="1830" y="1588"/>
                    <a:pt x="1838" y="1588"/>
                  </a:cubicBezTo>
                  <a:cubicBezTo>
                    <a:pt x="1870" y="1588"/>
                    <a:pt x="1920" y="1582"/>
                    <a:pt x="1941" y="1613"/>
                  </a:cubicBezTo>
                  <a:cubicBezTo>
                    <a:pt x="1948" y="1622"/>
                    <a:pt x="1954" y="1632"/>
                    <a:pt x="1962" y="1643"/>
                  </a:cubicBezTo>
                  <a:cubicBezTo>
                    <a:pt x="1965" y="1648"/>
                    <a:pt x="1971" y="1655"/>
                    <a:pt x="1974" y="1661"/>
                  </a:cubicBezTo>
                  <a:cubicBezTo>
                    <a:pt x="1976" y="1664"/>
                    <a:pt x="1977" y="1667"/>
                    <a:pt x="1977" y="1671"/>
                  </a:cubicBezTo>
                  <a:cubicBezTo>
                    <a:pt x="1977" y="1672"/>
                    <a:pt x="1976" y="1674"/>
                    <a:pt x="1975" y="1676"/>
                  </a:cubicBezTo>
                  <a:cubicBezTo>
                    <a:pt x="1975" y="1677"/>
                    <a:pt x="1974" y="1678"/>
                    <a:pt x="1973" y="1679"/>
                  </a:cubicBezTo>
                  <a:cubicBezTo>
                    <a:pt x="1972" y="1680"/>
                    <a:pt x="1972" y="1680"/>
                    <a:pt x="1971" y="1681"/>
                  </a:cubicBezTo>
                  <a:cubicBezTo>
                    <a:pt x="1970" y="1681"/>
                    <a:pt x="1970" y="1681"/>
                    <a:pt x="1970" y="1681"/>
                  </a:cubicBezTo>
                  <a:cubicBezTo>
                    <a:pt x="1969" y="1682"/>
                    <a:pt x="1968" y="1682"/>
                    <a:pt x="1967" y="1683"/>
                  </a:cubicBezTo>
                  <a:cubicBezTo>
                    <a:pt x="1966" y="1683"/>
                    <a:pt x="1964" y="1684"/>
                    <a:pt x="1963" y="1684"/>
                  </a:cubicBezTo>
                  <a:cubicBezTo>
                    <a:pt x="1963" y="1685"/>
                    <a:pt x="1963" y="1685"/>
                    <a:pt x="1963" y="1685"/>
                  </a:cubicBezTo>
                  <a:cubicBezTo>
                    <a:pt x="1962" y="1685"/>
                    <a:pt x="1962" y="1685"/>
                    <a:pt x="1962" y="1685"/>
                  </a:cubicBezTo>
                  <a:cubicBezTo>
                    <a:pt x="1947" y="1689"/>
                    <a:pt x="1925" y="1687"/>
                    <a:pt x="1911" y="1687"/>
                  </a:cubicBezTo>
                  <a:cubicBezTo>
                    <a:pt x="1894" y="1687"/>
                    <a:pt x="1877" y="1687"/>
                    <a:pt x="1860" y="1687"/>
                  </a:cubicBezTo>
                  <a:cubicBezTo>
                    <a:pt x="1845" y="1687"/>
                    <a:pt x="1827" y="1683"/>
                    <a:pt x="1814" y="1675"/>
                  </a:cubicBezTo>
                  <a:cubicBezTo>
                    <a:pt x="1812" y="1673"/>
                    <a:pt x="1811" y="1672"/>
                    <a:pt x="1809" y="1671"/>
                  </a:cubicBezTo>
                  <a:close/>
                  <a:moveTo>
                    <a:pt x="2088" y="1847"/>
                  </a:moveTo>
                  <a:cubicBezTo>
                    <a:pt x="2088" y="1847"/>
                    <a:pt x="2088" y="1847"/>
                    <a:pt x="2087" y="1847"/>
                  </a:cubicBezTo>
                  <a:cubicBezTo>
                    <a:pt x="2085" y="1850"/>
                    <a:pt x="2081" y="1853"/>
                    <a:pt x="2075" y="1854"/>
                  </a:cubicBezTo>
                  <a:cubicBezTo>
                    <a:pt x="2071" y="1856"/>
                    <a:pt x="2065" y="1857"/>
                    <a:pt x="2058" y="1857"/>
                  </a:cubicBezTo>
                  <a:cubicBezTo>
                    <a:pt x="2051" y="1857"/>
                    <a:pt x="2051" y="1857"/>
                    <a:pt x="2051" y="1857"/>
                  </a:cubicBezTo>
                  <a:cubicBezTo>
                    <a:pt x="2022" y="1857"/>
                    <a:pt x="1992" y="1857"/>
                    <a:pt x="1962" y="1857"/>
                  </a:cubicBezTo>
                  <a:cubicBezTo>
                    <a:pt x="1959" y="1857"/>
                    <a:pt x="1954" y="1857"/>
                    <a:pt x="1951" y="1857"/>
                  </a:cubicBezTo>
                  <a:cubicBezTo>
                    <a:pt x="1931" y="1855"/>
                    <a:pt x="1909" y="1846"/>
                    <a:pt x="1896" y="1830"/>
                  </a:cubicBezTo>
                  <a:cubicBezTo>
                    <a:pt x="1894" y="1828"/>
                    <a:pt x="1892" y="1826"/>
                    <a:pt x="1891" y="1824"/>
                  </a:cubicBezTo>
                  <a:cubicBezTo>
                    <a:pt x="1885" y="1813"/>
                    <a:pt x="1878" y="1802"/>
                    <a:pt x="1872" y="1790"/>
                  </a:cubicBezTo>
                  <a:cubicBezTo>
                    <a:pt x="1868" y="1782"/>
                    <a:pt x="1858" y="1770"/>
                    <a:pt x="1856" y="1759"/>
                  </a:cubicBezTo>
                  <a:cubicBezTo>
                    <a:pt x="1855" y="1758"/>
                    <a:pt x="1855" y="1757"/>
                    <a:pt x="1855" y="1756"/>
                  </a:cubicBezTo>
                  <a:cubicBezTo>
                    <a:pt x="1854" y="1746"/>
                    <a:pt x="1862" y="1741"/>
                    <a:pt x="1872" y="1738"/>
                  </a:cubicBezTo>
                  <a:cubicBezTo>
                    <a:pt x="1873" y="1738"/>
                    <a:pt x="1873" y="1738"/>
                    <a:pt x="1873" y="1738"/>
                  </a:cubicBezTo>
                  <a:cubicBezTo>
                    <a:pt x="1874" y="1738"/>
                    <a:pt x="1874" y="1738"/>
                    <a:pt x="1875" y="1737"/>
                  </a:cubicBezTo>
                  <a:cubicBezTo>
                    <a:pt x="1879" y="1736"/>
                    <a:pt x="1884" y="1736"/>
                    <a:pt x="1889" y="1736"/>
                  </a:cubicBezTo>
                  <a:cubicBezTo>
                    <a:pt x="1948" y="1736"/>
                    <a:pt x="1948" y="1736"/>
                    <a:pt x="1948" y="1736"/>
                  </a:cubicBezTo>
                  <a:cubicBezTo>
                    <a:pt x="1958" y="1736"/>
                    <a:pt x="1968" y="1736"/>
                    <a:pt x="1977" y="1736"/>
                  </a:cubicBezTo>
                  <a:cubicBezTo>
                    <a:pt x="1978" y="1736"/>
                    <a:pt x="1978" y="1736"/>
                    <a:pt x="1979" y="1736"/>
                  </a:cubicBezTo>
                  <a:cubicBezTo>
                    <a:pt x="1981" y="1736"/>
                    <a:pt x="1984" y="1736"/>
                    <a:pt x="1986" y="1736"/>
                  </a:cubicBezTo>
                  <a:cubicBezTo>
                    <a:pt x="1988" y="1736"/>
                    <a:pt x="1988" y="1736"/>
                    <a:pt x="1989" y="1736"/>
                  </a:cubicBezTo>
                  <a:cubicBezTo>
                    <a:pt x="2007" y="1738"/>
                    <a:pt x="2027" y="1745"/>
                    <a:pt x="2039" y="1758"/>
                  </a:cubicBezTo>
                  <a:cubicBezTo>
                    <a:pt x="2040" y="1758"/>
                    <a:pt x="2041" y="1759"/>
                    <a:pt x="2042" y="1760"/>
                  </a:cubicBezTo>
                  <a:cubicBezTo>
                    <a:pt x="2042" y="1761"/>
                    <a:pt x="2043" y="1761"/>
                    <a:pt x="2043" y="1762"/>
                  </a:cubicBezTo>
                  <a:cubicBezTo>
                    <a:pt x="2044" y="1763"/>
                    <a:pt x="2044" y="1763"/>
                    <a:pt x="2045" y="1764"/>
                  </a:cubicBezTo>
                  <a:cubicBezTo>
                    <a:pt x="2048" y="1766"/>
                    <a:pt x="2048" y="1766"/>
                    <a:pt x="2048" y="1766"/>
                  </a:cubicBezTo>
                  <a:cubicBezTo>
                    <a:pt x="2053" y="1775"/>
                    <a:pt x="2058" y="1783"/>
                    <a:pt x="2064" y="1791"/>
                  </a:cubicBezTo>
                  <a:cubicBezTo>
                    <a:pt x="2071" y="1803"/>
                    <a:pt x="2082" y="1814"/>
                    <a:pt x="2088" y="1827"/>
                  </a:cubicBezTo>
                  <a:cubicBezTo>
                    <a:pt x="2089" y="1828"/>
                    <a:pt x="2089" y="1828"/>
                    <a:pt x="2089" y="1829"/>
                  </a:cubicBezTo>
                  <a:cubicBezTo>
                    <a:pt x="2090" y="1830"/>
                    <a:pt x="2090" y="1830"/>
                    <a:pt x="2090" y="1830"/>
                  </a:cubicBezTo>
                  <a:cubicBezTo>
                    <a:pt x="2092" y="1838"/>
                    <a:pt x="2091" y="1843"/>
                    <a:pt x="2088" y="18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95" name="Group 94"/>
          <p:cNvGrpSpPr/>
          <p:nvPr/>
        </p:nvGrpSpPr>
        <p:grpSpPr>
          <a:xfrm>
            <a:off x="1433850" y="1970088"/>
            <a:ext cx="1785173" cy="727195"/>
            <a:chOff x="8720847" y="2857678"/>
            <a:chExt cx="2760033" cy="1124306"/>
          </a:xfrm>
          <a:effectLst>
            <a:outerShdw blurRad="76200" dir="18900000" sy="23000" kx="-1200000" algn="bl" rotWithShape="0">
              <a:prstClr val="black">
                <a:alpha val="20000"/>
              </a:prstClr>
            </a:outerShdw>
          </a:effectLst>
        </p:grpSpPr>
        <p:grpSp>
          <p:nvGrpSpPr>
            <p:cNvPr id="96" name="Group 95"/>
            <p:cNvGrpSpPr/>
            <p:nvPr/>
          </p:nvGrpSpPr>
          <p:grpSpPr>
            <a:xfrm>
              <a:off x="8720847" y="2857678"/>
              <a:ext cx="2760033" cy="1124306"/>
              <a:chOff x="8072519" y="-542301"/>
              <a:chExt cx="2760033" cy="1124306"/>
            </a:xfrm>
          </p:grpSpPr>
          <p:sp>
            <p:nvSpPr>
              <p:cNvPr id="98" name="Rectangle 97"/>
              <p:cNvSpPr/>
              <p:nvPr/>
            </p:nvSpPr>
            <p:spPr bwMode="auto">
              <a:xfrm>
                <a:off x="8072519" y="-542301"/>
                <a:ext cx="2760033" cy="843751"/>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smtClean="0">
                  <a:gradFill>
                    <a:gsLst>
                      <a:gs pos="0">
                        <a:srgbClr val="FFFFFF"/>
                      </a:gs>
                      <a:gs pos="100000">
                        <a:srgbClr val="FFFFFF"/>
                      </a:gs>
                    </a:gsLst>
                    <a:lin ang="5400000" scaled="0"/>
                  </a:gradFill>
                </a:endParaRPr>
              </a:p>
            </p:txBody>
          </p:sp>
          <p:sp>
            <p:nvSpPr>
              <p:cNvPr id="99" name="Isosceles Triangle 98"/>
              <p:cNvSpPr/>
              <p:nvPr/>
            </p:nvSpPr>
            <p:spPr bwMode="auto">
              <a:xfrm rot="5400000">
                <a:off x="7866930" y="64918"/>
                <a:ext cx="722676" cy="311498"/>
              </a:xfrm>
              <a:prstGeom prst="triangle">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smtClean="0">
                  <a:gradFill>
                    <a:gsLst>
                      <a:gs pos="0">
                        <a:srgbClr val="FFFFFF"/>
                      </a:gs>
                      <a:gs pos="100000">
                        <a:srgbClr val="FFFFFF"/>
                      </a:gs>
                    </a:gsLst>
                    <a:lin ang="5400000" scaled="0"/>
                  </a:gradFill>
                </a:endParaRPr>
              </a:p>
            </p:txBody>
          </p:sp>
        </p:grpSp>
        <p:sp>
          <p:nvSpPr>
            <p:cNvPr id="97" name="TextBox 96"/>
            <p:cNvSpPr txBox="1"/>
            <p:nvPr/>
          </p:nvSpPr>
          <p:spPr>
            <a:xfrm>
              <a:off x="8950852" y="3088179"/>
              <a:ext cx="2195847" cy="428264"/>
            </a:xfrm>
            <a:prstGeom prst="rect">
              <a:avLst/>
            </a:prstGeom>
            <a:noFill/>
          </p:spPr>
          <p:txBody>
            <a:bodyPr wrap="none" lIns="0" tIns="0" rIns="0" bIns="0" rtlCol="0">
              <a:spAutoFit/>
            </a:bodyPr>
            <a:lstStyle/>
            <a:p>
              <a:pPr>
                <a:lnSpc>
                  <a:spcPct val="90000"/>
                </a:lnSpc>
                <a:spcBef>
                  <a:spcPct val="20000"/>
                </a:spcBef>
                <a:buSzPct val="80000"/>
              </a:pPr>
              <a:r>
                <a:rPr lang="en-US" sz="2000" dirty="0">
                  <a:solidFill>
                    <a:schemeClr val="bg1">
                      <a:alpha val="99000"/>
                    </a:schemeClr>
                  </a:solidFill>
                </a:rPr>
                <a:t>I Need Data!</a:t>
              </a:r>
            </a:p>
          </p:txBody>
        </p:sp>
      </p:grpSp>
      <p:graphicFrame>
        <p:nvGraphicFramePr>
          <p:cNvPr id="10" name="Object 9" hidden="1"/>
          <p:cNvGraphicFramePr>
            <a:graphicFrameLocks noChangeAspect="1"/>
          </p:cNvGraphicFramePr>
          <p:nvPr>
            <p:custDataLst>
              <p:tags r:id="rId12"/>
            </p:custDataLst>
            <p:extLst>
              <p:ext uri="{D42A27DB-BD31-4B8C-83A1-F6EECF244321}">
                <p14:modId xmlns:p14="http://schemas.microsoft.com/office/powerpoint/2010/main" val="466239386"/>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6150" name="think-cell Slide" r:id="rId18" imgW="270" imgH="270" progId="TCLayout.ActiveDocument.1">
                  <p:embed/>
                </p:oleObj>
              </mc:Choice>
              <mc:Fallback>
                <p:oleObj name="think-cell Slide" r:id="rId18" imgW="270" imgH="270" progId="TCLayout.ActiveDocument.1">
                  <p:embed/>
                  <p:pic>
                    <p:nvPicPr>
                      <p:cNvPr id="0" name=""/>
                      <p:cNvPicPr/>
                      <p:nvPr/>
                    </p:nvPicPr>
                    <p:blipFill>
                      <a:blip r:embed="rId19"/>
                      <a:stretch>
                        <a:fillRect/>
                      </a:stretch>
                    </p:blipFill>
                    <p:spPr>
                      <a:xfrm>
                        <a:off x="0" y="0"/>
                        <a:ext cx="158750" cy="158750"/>
                      </a:xfrm>
                      <a:prstGeom prst="rect">
                        <a:avLst/>
                      </a:prstGeom>
                    </p:spPr>
                  </p:pic>
                </p:oleObj>
              </mc:Fallback>
            </mc:AlternateContent>
          </a:graphicData>
        </a:graphic>
      </p:graphicFrame>
      <p:sp>
        <p:nvSpPr>
          <p:cNvPr id="27" name="Rectangle 26"/>
          <p:cNvSpPr/>
          <p:nvPr/>
        </p:nvSpPr>
        <p:spPr bwMode="auto">
          <a:xfrm>
            <a:off x="0" y="0"/>
            <a:ext cx="12188825" cy="6858000"/>
          </a:xfrm>
          <a:prstGeom prst="rect">
            <a:avLst/>
          </a:prstGeom>
          <a:solidFill>
            <a:schemeClr val="bg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8" name="Rectangle 27"/>
          <p:cNvSpPr/>
          <p:nvPr/>
        </p:nvSpPr>
        <p:spPr bwMode="auto">
          <a:xfrm>
            <a:off x="3830015" y="1126050"/>
            <a:ext cx="4528794" cy="448955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91440" rIns="91436" bIns="45718" numCol="1" rtlCol="0" anchor="t" anchorCtr="0" compatLnSpc="1">
            <a:prstTxWarp prst="textNoShape">
              <a:avLst/>
            </a:prstTxWarp>
          </a:bodyPr>
          <a:lstStyle/>
          <a:p>
            <a:pPr algn="ctr" defTabSz="914099" fontAlgn="base">
              <a:spcBef>
                <a:spcPct val="0"/>
              </a:spcBef>
              <a:spcAft>
                <a:spcPct val="0"/>
              </a:spcAft>
            </a:pPr>
            <a:r>
              <a:rPr lang="en-US" sz="2800" b="1" cap="all" dirty="0" smtClean="0">
                <a:ln>
                  <a:solidFill>
                    <a:schemeClr val="bg1">
                      <a:alpha val="0"/>
                    </a:schemeClr>
                  </a:solidFill>
                </a:ln>
                <a:gradFill>
                  <a:gsLst>
                    <a:gs pos="0">
                      <a:srgbClr val="FFFFFF"/>
                    </a:gs>
                    <a:gs pos="100000">
                      <a:srgbClr val="FFFFFF"/>
                    </a:gs>
                  </a:gsLst>
                  <a:lin ang="5400000" scaled="0"/>
                </a:gradFill>
                <a:latin typeface="Segoe UI Light" pitchFamily="34" charset="0"/>
              </a:rPr>
              <a:t>Data</a:t>
            </a:r>
          </a:p>
        </p:txBody>
      </p:sp>
      <p:sp>
        <p:nvSpPr>
          <p:cNvPr id="29" name="Rectangle 28"/>
          <p:cNvSpPr/>
          <p:nvPr/>
        </p:nvSpPr>
        <p:spPr bwMode="auto">
          <a:xfrm>
            <a:off x="4042691" y="2004194"/>
            <a:ext cx="2244826" cy="737752"/>
          </a:xfrm>
          <a:prstGeom prst="rect">
            <a:avLst/>
          </a:prstGeom>
          <a:solidFill>
            <a:schemeClr val="bg1">
              <a:lumMod val="95000"/>
            </a:schemeClr>
          </a:solidFill>
          <a:ln w="19050">
            <a:no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45720" tIns="182880" rIns="45720" bIns="182880" numCol="1" rtlCol="0" anchor="ctr" anchorCtr="0" compatLnSpc="1">
            <a:prstTxWarp prst="textNoShape">
              <a:avLst/>
            </a:prstTxWarp>
          </a:bodyPr>
          <a:lstStyle/>
          <a:p>
            <a:pPr algn="ctr" defTabSz="914099" fontAlgn="base">
              <a:spcBef>
                <a:spcPts val="1200"/>
              </a:spcBef>
              <a:spcAft>
                <a:spcPct val="0"/>
              </a:spcAft>
            </a:pPr>
            <a:r>
              <a:rPr lang="en-US" dirty="0">
                <a:ln>
                  <a:solidFill>
                    <a:schemeClr val="bg1">
                      <a:alpha val="0"/>
                    </a:schemeClr>
                  </a:solidFill>
                </a:ln>
                <a:solidFill>
                  <a:srgbClr val="595959"/>
                </a:solidFill>
              </a:rPr>
              <a:t>Marketplace</a:t>
            </a:r>
          </a:p>
        </p:txBody>
      </p:sp>
      <p:sp>
        <p:nvSpPr>
          <p:cNvPr id="30" name="Rectangle 29"/>
          <p:cNvSpPr/>
          <p:nvPr/>
        </p:nvSpPr>
        <p:spPr bwMode="auto">
          <a:xfrm>
            <a:off x="4042691" y="2893260"/>
            <a:ext cx="2244826" cy="737752"/>
          </a:xfrm>
          <a:prstGeom prst="rect">
            <a:avLst/>
          </a:prstGeom>
          <a:solidFill>
            <a:schemeClr val="bg1">
              <a:lumMod val="95000"/>
            </a:schemeClr>
          </a:solidFill>
          <a:ln w="19050">
            <a:no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45720" tIns="182880" rIns="45720" bIns="182880" numCol="1" rtlCol="0" anchor="ctr" anchorCtr="0" compatLnSpc="1">
            <a:prstTxWarp prst="textNoShape">
              <a:avLst/>
            </a:prstTxWarp>
          </a:bodyPr>
          <a:lstStyle/>
          <a:p>
            <a:pPr algn="ctr" defTabSz="914099" fontAlgn="base">
              <a:spcBef>
                <a:spcPts val="1200"/>
              </a:spcBef>
              <a:spcAft>
                <a:spcPct val="0"/>
              </a:spcAft>
            </a:pPr>
            <a:r>
              <a:rPr lang="en-US" dirty="0">
                <a:ln>
                  <a:solidFill>
                    <a:schemeClr val="bg1">
                      <a:alpha val="0"/>
                    </a:schemeClr>
                  </a:solidFill>
                </a:ln>
                <a:solidFill>
                  <a:srgbClr val="595959"/>
                </a:solidFill>
              </a:rPr>
              <a:t>Standard Data </a:t>
            </a:r>
            <a:r>
              <a:rPr lang="en-US" dirty="0" smtClean="0">
                <a:ln>
                  <a:solidFill>
                    <a:schemeClr val="bg1">
                      <a:alpha val="0"/>
                    </a:schemeClr>
                  </a:solidFill>
                </a:ln>
                <a:solidFill>
                  <a:srgbClr val="595959"/>
                </a:solidFill>
              </a:rPr>
              <a:t/>
            </a:r>
            <a:br>
              <a:rPr lang="en-US" dirty="0" smtClean="0">
                <a:ln>
                  <a:solidFill>
                    <a:schemeClr val="bg1">
                      <a:alpha val="0"/>
                    </a:schemeClr>
                  </a:solidFill>
                </a:ln>
                <a:solidFill>
                  <a:srgbClr val="595959"/>
                </a:solidFill>
              </a:rPr>
            </a:br>
            <a:r>
              <a:rPr lang="en-US" dirty="0" smtClean="0">
                <a:ln>
                  <a:solidFill>
                    <a:schemeClr val="bg1">
                      <a:alpha val="0"/>
                    </a:schemeClr>
                  </a:solidFill>
                </a:ln>
                <a:solidFill>
                  <a:srgbClr val="595959"/>
                </a:solidFill>
              </a:rPr>
              <a:t>Access </a:t>
            </a:r>
            <a:r>
              <a:rPr lang="en-US" dirty="0">
                <a:ln>
                  <a:solidFill>
                    <a:schemeClr val="bg1">
                      <a:alpha val="0"/>
                    </a:schemeClr>
                  </a:solidFill>
                </a:ln>
                <a:solidFill>
                  <a:srgbClr val="595959"/>
                </a:solidFill>
              </a:rPr>
              <a:t>(</a:t>
            </a:r>
            <a:r>
              <a:rPr lang="en-US" dirty="0" err="1">
                <a:ln>
                  <a:solidFill>
                    <a:schemeClr val="bg1">
                      <a:alpha val="0"/>
                    </a:schemeClr>
                  </a:solidFill>
                </a:ln>
                <a:solidFill>
                  <a:srgbClr val="595959"/>
                </a:solidFill>
              </a:rPr>
              <a:t>OData</a:t>
            </a:r>
            <a:r>
              <a:rPr lang="en-US" dirty="0">
                <a:ln>
                  <a:solidFill>
                    <a:schemeClr val="bg1">
                      <a:alpha val="0"/>
                    </a:schemeClr>
                  </a:solidFill>
                </a:ln>
                <a:solidFill>
                  <a:srgbClr val="595959"/>
                </a:solidFill>
              </a:rPr>
              <a:t>)</a:t>
            </a:r>
          </a:p>
        </p:txBody>
      </p:sp>
      <p:sp>
        <p:nvSpPr>
          <p:cNvPr id="31" name="Rectangle 30"/>
          <p:cNvSpPr/>
          <p:nvPr/>
        </p:nvSpPr>
        <p:spPr bwMode="auto">
          <a:xfrm>
            <a:off x="4042691" y="3782326"/>
            <a:ext cx="2244826" cy="737752"/>
          </a:xfrm>
          <a:prstGeom prst="rect">
            <a:avLst/>
          </a:prstGeom>
          <a:solidFill>
            <a:schemeClr val="bg1">
              <a:lumMod val="95000"/>
            </a:schemeClr>
          </a:solidFill>
          <a:ln w="19050">
            <a:no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45720" tIns="182880" rIns="45720" bIns="182880" numCol="1" rtlCol="0" anchor="ctr" anchorCtr="0" compatLnSpc="1">
            <a:prstTxWarp prst="textNoShape">
              <a:avLst/>
            </a:prstTxWarp>
          </a:bodyPr>
          <a:lstStyle/>
          <a:p>
            <a:pPr algn="ctr" defTabSz="914099" fontAlgn="base">
              <a:spcBef>
                <a:spcPts val="1200"/>
              </a:spcBef>
              <a:spcAft>
                <a:spcPct val="0"/>
              </a:spcAft>
            </a:pPr>
            <a:r>
              <a:rPr lang="en-US" dirty="0">
                <a:ln>
                  <a:solidFill>
                    <a:schemeClr val="bg1">
                      <a:alpha val="0"/>
                    </a:schemeClr>
                  </a:solidFill>
                </a:ln>
                <a:solidFill>
                  <a:srgbClr val="595959"/>
                </a:solidFill>
              </a:rPr>
              <a:t>Billing</a:t>
            </a:r>
          </a:p>
        </p:txBody>
      </p:sp>
      <p:sp>
        <p:nvSpPr>
          <p:cNvPr id="32" name="Rectangle 31"/>
          <p:cNvSpPr/>
          <p:nvPr/>
        </p:nvSpPr>
        <p:spPr bwMode="auto">
          <a:xfrm>
            <a:off x="4042691" y="4671392"/>
            <a:ext cx="2244826" cy="737752"/>
          </a:xfrm>
          <a:prstGeom prst="rect">
            <a:avLst/>
          </a:prstGeom>
          <a:solidFill>
            <a:schemeClr val="bg1">
              <a:lumMod val="95000"/>
            </a:schemeClr>
          </a:solidFill>
          <a:ln w="19050">
            <a:no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45720" tIns="182880" rIns="45720" bIns="182880" numCol="1" rtlCol="0" anchor="ctr" anchorCtr="0" compatLnSpc="1">
            <a:prstTxWarp prst="textNoShape">
              <a:avLst/>
            </a:prstTxWarp>
          </a:bodyPr>
          <a:lstStyle/>
          <a:p>
            <a:pPr algn="ctr" defTabSz="914099" fontAlgn="base">
              <a:spcBef>
                <a:spcPts val="1200"/>
              </a:spcBef>
              <a:spcAft>
                <a:spcPct val="0"/>
              </a:spcAft>
            </a:pPr>
            <a:r>
              <a:rPr lang="en-US" dirty="0">
                <a:ln>
                  <a:solidFill>
                    <a:schemeClr val="bg1">
                      <a:alpha val="0"/>
                    </a:schemeClr>
                  </a:solidFill>
                </a:ln>
                <a:solidFill>
                  <a:srgbClr val="595959"/>
                </a:solidFill>
              </a:rPr>
              <a:t>Visualization</a:t>
            </a:r>
          </a:p>
        </p:txBody>
      </p:sp>
      <p:sp>
        <p:nvSpPr>
          <p:cNvPr id="33" name="Rectangle 32"/>
          <p:cNvSpPr/>
          <p:nvPr/>
        </p:nvSpPr>
        <p:spPr bwMode="auto">
          <a:xfrm rot="5400000">
            <a:off x="5565155" y="2835851"/>
            <a:ext cx="3412633" cy="1749323"/>
          </a:xfrm>
          <a:prstGeom prst="rect">
            <a:avLst/>
          </a:prstGeom>
          <a:solidFill>
            <a:schemeClr val="accent1">
              <a:lumMod val="40000"/>
              <a:lumOff val="60000"/>
            </a:schemeClr>
          </a:solidFill>
          <a:ln w="19050">
            <a:no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vert270" wrap="square" lIns="45720" tIns="182880" rIns="45720" bIns="182880" numCol="1" rtlCol="0" anchor="ctr" anchorCtr="0" compatLnSpc="1">
            <a:prstTxWarp prst="textNoShape">
              <a:avLst/>
            </a:prstTxWarp>
          </a:bodyPr>
          <a:lstStyle/>
          <a:p>
            <a:pPr defTabSz="914099" fontAlgn="base">
              <a:spcBef>
                <a:spcPts val="1200"/>
              </a:spcBef>
              <a:spcAft>
                <a:spcPct val="0"/>
              </a:spcAft>
            </a:pPr>
            <a:r>
              <a:rPr lang="en-US" sz="2000" dirty="0">
                <a:ln>
                  <a:solidFill>
                    <a:schemeClr val="bg1">
                      <a:alpha val="0"/>
                    </a:schemeClr>
                  </a:solidFill>
                </a:ln>
                <a:solidFill>
                  <a:srgbClr val="595959"/>
                </a:solidFill>
              </a:rPr>
              <a:t>Services for</a:t>
            </a:r>
            <a:br>
              <a:rPr lang="en-US" sz="2000" dirty="0">
                <a:ln>
                  <a:solidFill>
                    <a:schemeClr val="bg1">
                      <a:alpha val="0"/>
                    </a:schemeClr>
                  </a:solidFill>
                </a:ln>
                <a:solidFill>
                  <a:srgbClr val="595959"/>
                </a:solidFill>
              </a:rPr>
            </a:br>
            <a:r>
              <a:rPr lang="en-US" sz="2000" dirty="0">
                <a:ln>
                  <a:solidFill>
                    <a:schemeClr val="bg1">
                      <a:alpha val="0"/>
                    </a:schemeClr>
                  </a:solidFill>
                </a:ln>
                <a:solidFill>
                  <a:srgbClr val="595959"/>
                </a:solidFill>
              </a:rPr>
              <a:t>Content Providers</a:t>
            </a:r>
          </a:p>
        </p:txBody>
      </p:sp>
    </p:spTree>
    <p:extLst>
      <p:ext uri="{BB962C8B-B14F-4D97-AF65-F5344CB8AC3E}">
        <p14:creationId xmlns:p14="http://schemas.microsoft.com/office/powerpoint/2010/main" val="3025327107"/>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Windows Azure Marketplace for Data</a:t>
            </a:r>
          </a:p>
        </p:txBody>
      </p:sp>
      <p:sp>
        <p:nvSpPr>
          <p:cNvPr id="4" name="Rectangle 3"/>
          <p:cNvSpPr/>
          <p:nvPr/>
        </p:nvSpPr>
        <p:spPr bwMode="auto">
          <a:xfrm>
            <a:off x="519113" y="2227262"/>
            <a:ext cx="3474720" cy="3362841"/>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91436" bIns="91440" numCol="1" rtlCol="0" anchor="b" anchorCtr="0" compatLnSpc="1">
            <a:prstTxWarp prst="textNoShape">
              <a:avLst/>
            </a:prstTxWarp>
          </a:bodyPr>
          <a:lstStyle/>
          <a:p>
            <a:pPr lvl="0">
              <a:lnSpc>
                <a:spcPct val="90000"/>
              </a:lnSpc>
              <a:spcBef>
                <a:spcPts val="1200"/>
              </a:spcBef>
              <a:buSzPct val="80000"/>
            </a:pPr>
            <a:r>
              <a:rPr lang="en-US" b="1" dirty="0">
                <a:solidFill>
                  <a:schemeClr val="bg1">
                    <a:alpha val="99000"/>
                  </a:schemeClr>
                </a:solidFill>
              </a:rPr>
              <a:t>Global reach</a:t>
            </a:r>
          </a:p>
          <a:p>
            <a:pPr lvl="0">
              <a:lnSpc>
                <a:spcPct val="90000"/>
              </a:lnSpc>
              <a:spcBef>
                <a:spcPts val="1200"/>
              </a:spcBef>
              <a:buSzPct val="80000"/>
            </a:pPr>
            <a:r>
              <a:rPr lang="en-US" b="1" dirty="0">
                <a:solidFill>
                  <a:schemeClr val="bg1">
                    <a:alpha val="99000"/>
                  </a:schemeClr>
                </a:solidFill>
              </a:rPr>
              <a:t>Unified billing </a:t>
            </a:r>
            <a:r>
              <a:rPr lang="en-US" dirty="0">
                <a:solidFill>
                  <a:schemeClr val="bg1">
                    <a:alpha val="99000"/>
                  </a:schemeClr>
                </a:solidFill>
              </a:rPr>
              <a:t>&amp; provisioning platform</a:t>
            </a:r>
          </a:p>
          <a:p>
            <a:pPr lvl="0">
              <a:lnSpc>
                <a:spcPct val="90000"/>
              </a:lnSpc>
              <a:spcBef>
                <a:spcPts val="1200"/>
              </a:spcBef>
              <a:buSzPct val="80000"/>
            </a:pPr>
            <a:r>
              <a:rPr lang="en-US" dirty="0">
                <a:solidFill>
                  <a:schemeClr val="bg1">
                    <a:alpha val="99000"/>
                  </a:schemeClr>
                </a:solidFill>
              </a:rPr>
              <a:t>Easy content onboarding</a:t>
            </a:r>
          </a:p>
          <a:p>
            <a:pPr lvl="0">
              <a:lnSpc>
                <a:spcPct val="90000"/>
              </a:lnSpc>
              <a:spcBef>
                <a:spcPts val="1200"/>
              </a:spcBef>
              <a:buSzPct val="80000"/>
            </a:pPr>
            <a:r>
              <a:rPr lang="en-US" dirty="0">
                <a:solidFill>
                  <a:schemeClr val="bg1">
                    <a:alpha val="99000"/>
                  </a:schemeClr>
                </a:solidFill>
              </a:rPr>
              <a:t>Data </a:t>
            </a:r>
            <a:r>
              <a:rPr lang="en-US" b="1" dirty="0" smtClean="0">
                <a:solidFill>
                  <a:schemeClr val="bg1">
                    <a:alpha val="99000"/>
                  </a:schemeClr>
                </a:solidFill>
              </a:rPr>
              <a:t>security</a:t>
            </a:r>
            <a:r>
              <a:rPr lang="en-US" dirty="0" smtClean="0">
                <a:solidFill>
                  <a:schemeClr val="bg1">
                    <a:alpha val="99000"/>
                  </a:schemeClr>
                </a:solidFill>
              </a:rPr>
              <a:t>/authorization </a:t>
            </a:r>
            <a:r>
              <a:rPr lang="en-US" dirty="0">
                <a:solidFill>
                  <a:schemeClr val="bg1">
                    <a:alpha val="99000"/>
                  </a:schemeClr>
                </a:solidFill>
              </a:rPr>
              <a:t>model</a:t>
            </a:r>
          </a:p>
          <a:p>
            <a:pPr lvl="0">
              <a:lnSpc>
                <a:spcPct val="90000"/>
              </a:lnSpc>
              <a:spcBef>
                <a:spcPts val="1200"/>
              </a:spcBef>
              <a:buSzPct val="80000"/>
            </a:pPr>
            <a:r>
              <a:rPr lang="en-US" b="1" dirty="0">
                <a:solidFill>
                  <a:schemeClr val="bg1">
                    <a:alpha val="99000"/>
                  </a:schemeClr>
                </a:solidFill>
              </a:rPr>
              <a:t>Flexible</a:t>
            </a:r>
            <a:r>
              <a:rPr lang="en-US" dirty="0">
                <a:solidFill>
                  <a:schemeClr val="bg1">
                    <a:alpha val="99000"/>
                  </a:schemeClr>
                </a:solidFill>
              </a:rPr>
              <a:t> pricing, auditing, logging</a:t>
            </a:r>
          </a:p>
        </p:txBody>
      </p:sp>
      <p:sp>
        <p:nvSpPr>
          <p:cNvPr id="7" name="Rectangle 6"/>
          <p:cNvSpPr/>
          <p:nvPr/>
        </p:nvSpPr>
        <p:spPr bwMode="auto">
          <a:xfrm>
            <a:off x="4356259" y="2227262"/>
            <a:ext cx="3474720" cy="3362841"/>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91436" bIns="91440" numCol="1" rtlCol="0" anchor="b" anchorCtr="0" compatLnSpc="1">
            <a:prstTxWarp prst="textNoShape">
              <a:avLst/>
            </a:prstTxWarp>
          </a:bodyPr>
          <a:lstStyle/>
          <a:p>
            <a:pPr lvl="0">
              <a:lnSpc>
                <a:spcPct val="90000"/>
              </a:lnSpc>
              <a:spcBef>
                <a:spcPts val="1200"/>
              </a:spcBef>
              <a:buSzPct val="80000"/>
            </a:pPr>
            <a:r>
              <a:rPr lang="en-US" dirty="0">
                <a:solidFill>
                  <a:schemeClr val="bg1">
                    <a:alpha val="99000"/>
                  </a:schemeClr>
                </a:solidFill>
              </a:rPr>
              <a:t>Consistent, flexible , context optimized  APIs – </a:t>
            </a:r>
            <a:r>
              <a:rPr lang="en-US" b="1" dirty="0" err="1">
                <a:solidFill>
                  <a:schemeClr val="bg1">
                    <a:alpha val="99000"/>
                  </a:schemeClr>
                </a:solidFill>
              </a:rPr>
              <a:t>OData</a:t>
            </a:r>
            <a:endParaRPr lang="en-US" b="1" dirty="0">
              <a:solidFill>
                <a:schemeClr val="bg1">
                  <a:alpha val="99000"/>
                </a:schemeClr>
              </a:solidFill>
            </a:endParaRPr>
          </a:p>
          <a:p>
            <a:pPr lvl="0">
              <a:lnSpc>
                <a:spcPct val="90000"/>
              </a:lnSpc>
              <a:spcBef>
                <a:spcPts val="1200"/>
              </a:spcBef>
              <a:buSzPct val="80000"/>
            </a:pPr>
            <a:r>
              <a:rPr lang="en-US" dirty="0">
                <a:solidFill>
                  <a:schemeClr val="bg1">
                    <a:alpha val="99000"/>
                  </a:schemeClr>
                </a:solidFill>
              </a:rPr>
              <a:t>Single Contract – One Stop shop for data and insight</a:t>
            </a:r>
          </a:p>
          <a:p>
            <a:pPr lvl="0">
              <a:lnSpc>
                <a:spcPct val="90000"/>
              </a:lnSpc>
              <a:spcBef>
                <a:spcPts val="1200"/>
              </a:spcBef>
              <a:buSzPct val="80000"/>
            </a:pPr>
            <a:r>
              <a:rPr lang="en-US" b="1" dirty="0">
                <a:solidFill>
                  <a:schemeClr val="bg1">
                    <a:alpha val="99000"/>
                  </a:schemeClr>
                </a:solidFill>
              </a:rPr>
              <a:t>Easy access  </a:t>
            </a:r>
            <a:r>
              <a:rPr lang="en-US" dirty="0">
                <a:solidFill>
                  <a:schemeClr val="bg1">
                    <a:alpha val="99000"/>
                  </a:schemeClr>
                </a:solidFill>
              </a:rPr>
              <a:t>to premium data</a:t>
            </a:r>
          </a:p>
          <a:p>
            <a:pPr lvl="0">
              <a:lnSpc>
                <a:spcPct val="90000"/>
              </a:lnSpc>
              <a:spcBef>
                <a:spcPts val="1200"/>
              </a:spcBef>
              <a:buSzPct val="80000"/>
            </a:pPr>
            <a:r>
              <a:rPr lang="en-US" b="1" dirty="0">
                <a:solidFill>
                  <a:schemeClr val="bg1">
                    <a:alpha val="99000"/>
                  </a:schemeClr>
                </a:solidFill>
              </a:rPr>
              <a:t>Unified billing </a:t>
            </a:r>
            <a:r>
              <a:rPr lang="en-US" dirty="0">
                <a:solidFill>
                  <a:schemeClr val="bg1">
                    <a:alpha val="99000"/>
                  </a:schemeClr>
                </a:solidFill>
              </a:rPr>
              <a:t>and provisioning  platform</a:t>
            </a:r>
          </a:p>
        </p:txBody>
      </p:sp>
      <p:sp>
        <p:nvSpPr>
          <p:cNvPr id="8" name="Rectangle 7"/>
          <p:cNvSpPr/>
          <p:nvPr/>
        </p:nvSpPr>
        <p:spPr bwMode="auto">
          <a:xfrm>
            <a:off x="8193405" y="2227262"/>
            <a:ext cx="3474720" cy="3362841"/>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45718" rIns="91436" bIns="91440" numCol="1" rtlCol="0" anchor="b" anchorCtr="0" compatLnSpc="1">
            <a:prstTxWarp prst="textNoShape">
              <a:avLst/>
            </a:prstTxWarp>
          </a:bodyPr>
          <a:lstStyle/>
          <a:p>
            <a:pPr lvl="0">
              <a:lnSpc>
                <a:spcPct val="90000"/>
              </a:lnSpc>
              <a:spcBef>
                <a:spcPts val="1200"/>
              </a:spcBef>
              <a:buSzPct val="80000"/>
            </a:pPr>
            <a:r>
              <a:rPr lang="en-US" b="1" dirty="0">
                <a:solidFill>
                  <a:schemeClr val="bg1">
                    <a:alpha val="99000"/>
                  </a:schemeClr>
                </a:solidFill>
              </a:rPr>
              <a:t>Easy  discovery</a:t>
            </a:r>
          </a:p>
          <a:p>
            <a:pPr lvl="0">
              <a:lnSpc>
                <a:spcPct val="90000"/>
              </a:lnSpc>
              <a:spcBef>
                <a:spcPts val="1200"/>
              </a:spcBef>
              <a:buSzPct val="80000"/>
            </a:pPr>
            <a:r>
              <a:rPr lang="en-US" dirty="0">
                <a:solidFill>
                  <a:schemeClr val="bg1">
                    <a:alpha val="99000"/>
                  </a:schemeClr>
                </a:solidFill>
              </a:rPr>
              <a:t>Rich Apps to consume Data </a:t>
            </a:r>
          </a:p>
          <a:p>
            <a:pPr lvl="0">
              <a:lnSpc>
                <a:spcPct val="90000"/>
              </a:lnSpc>
              <a:spcBef>
                <a:spcPts val="1200"/>
              </a:spcBef>
              <a:buSzPct val="80000"/>
            </a:pPr>
            <a:r>
              <a:rPr lang="en-US" dirty="0">
                <a:solidFill>
                  <a:schemeClr val="bg1">
                    <a:alpha val="99000"/>
                  </a:schemeClr>
                </a:solidFill>
              </a:rPr>
              <a:t>Microsoft Office, Dynamics, Bing + 3rd party ISV Applications</a:t>
            </a:r>
          </a:p>
          <a:p>
            <a:pPr lvl="0">
              <a:lnSpc>
                <a:spcPct val="90000"/>
              </a:lnSpc>
              <a:spcBef>
                <a:spcPts val="1200"/>
              </a:spcBef>
              <a:buSzPct val="80000"/>
            </a:pPr>
            <a:r>
              <a:rPr lang="en-US" dirty="0">
                <a:solidFill>
                  <a:schemeClr val="bg1">
                    <a:alpha val="99000"/>
                  </a:schemeClr>
                </a:solidFill>
              </a:rPr>
              <a:t>Ability to </a:t>
            </a:r>
            <a:r>
              <a:rPr lang="en-US" b="1" dirty="0">
                <a:solidFill>
                  <a:schemeClr val="bg1">
                    <a:alpha val="99000"/>
                  </a:schemeClr>
                </a:solidFill>
              </a:rPr>
              <a:t>mash up public and private data</a:t>
            </a:r>
          </a:p>
          <a:p>
            <a:pPr lvl="0">
              <a:lnSpc>
                <a:spcPct val="90000"/>
              </a:lnSpc>
              <a:spcBef>
                <a:spcPts val="1200"/>
              </a:spcBef>
              <a:buSzPct val="80000"/>
            </a:pPr>
            <a:r>
              <a:rPr lang="en-US" dirty="0">
                <a:solidFill>
                  <a:schemeClr val="bg1">
                    <a:alpha val="99000"/>
                  </a:schemeClr>
                </a:solidFill>
              </a:rPr>
              <a:t>Flexible pricing – pay as you go</a:t>
            </a:r>
          </a:p>
        </p:txBody>
      </p:sp>
      <p:sp>
        <p:nvSpPr>
          <p:cNvPr id="9" name="Freeform 89"/>
          <p:cNvSpPr>
            <a:spLocks noEditPoints="1"/>
          </p:cNvSpPr>
          <p:nvPr/>
        </p:nvSpPr>
        <p:spPr bwMode="black">
          <a:xfrm>
            <a:off x="6744684" y="2402426"/>
            <a:ext cx="914400" cy="640080"/>
          </a:xfrm>
          <a:custGeom>
            <a:avLst/>
            <a:gdLst>
              <a:gd name="T0" fmla="*/ 350 w 3153"/>
              <a:gd name="T1" fmla="*/ 935 h 2031"/>
              <a:gd name="T2" fmla="*/ 788 w 3153"/>
              <a:gd name="T3" fmla="*/ 0 h 2031"/>
              <a:gd name="T4" fmla="*/ 2918 w 3153"/>
              <a:gd name="T5" fmla="*/ 1882 h 2031"/>
              <a:gd name="T6" fmla="*/ 2403 w 3153"/>
              <a:gd name="T7" fmla="*/ 1493 h 2031"/>
              <a:gd name="T8" fmla="*/ 2244 w 3153"/>
              <a:gd name="T9" fmla="*/ 1424 h 2031"/>
              <a:gd name="T10" fmla="*/ 2391 w 3153"/>
              <a:gd name="T11" fmla="*/ 1458 h 2031"/>
              <a:gd name="T12" fmla="*/ 1437 w 3153"/>
              <a:gd name="T13" fmla="*/ 1486 h 2031"/>
              <a:gd name="T14" fmla="*/ 1460 w 3153"/>
              <a:gd name="T15" fmla="*/ 1427 h 2031"/>
              <a:gd name="T16" fmla="*/ 1588 w 3153"/>
              <a:gd name="T17" fmla="*/ 1440 h 2031"/>
              <a:gd name="T18" fmla="*/ 1563 w 3153"/>
              <a:gd name="T19" fmla="*/ 1636 h 2031"/>
              <a:gd name="T20" fmla="*/ 1421 w 3153"/>
              <a:gd name="T21" fmla="*/ 1612 h 2031"/>
              <a:gd name="T22" fmla="*/ 1170 w 3153"/>
              <a:gd name="T23" fmla="*/ 1604 h 2031"/>
              <a:gd name="T24" fmla="*/ 1340 w 3153"/>
              <a:gd name="T25" fmla="*/ 1589 h 2031"/>
              <a:gd name="T26" fmla="*/ 1175 w 3153"/>
              <a:gd name="T27" fmla="*/ 1631 h 2031"/>
              <a:gd name="T28" fmla="*/ 1228 w 3153"/>
              <a:gd name="T29" fmla="*/ 1433 h 2031"/>
              <a:gd name="T30" fmla="*/ 1366 w 3153"/>
              <a:gd name="T31" fmla="*/ 1441 h 2031"/>
              <a:gd name="T32" fmla="*/ 916 w 3153"/>
              <a:gd name="T33" fmla="*/ 1607 h 2031"/>
              <a:gd name="T34" fmla="*/ 1099 w 3153"/>
              <a:gd name="T35" fmla="*/ 1564 h 2031"/>
              <a:gd name="T36" fmla="*/ 911 w 3153"/>
              <a:gd name="T37" fmla="*/ 1624 h 2031"/>
              <a:gd name="T38" fmla="*/ 832 w 3153"/>
              <a:gd name="T39" fmla="*/ 1503 h 2031"/>
              <a:gd name="T40" fmla="*/ 922 w 3153"/>
              <a:gd name="T41" fmla="*/ 1437 h 2031"/>
              <a:gd name="T42" fmla="*/ 999 w 3153"/>
              <a:gd name="T43" fmla="*/ 1440 h 2031"/>
              <a:gd name="T44" fmla="*/ 1143 w 3153"/>
              <a:gd name="T45" fmla="*/ 1436 h 2031"/>
              <a:gd name="T46" fmla="*/ 1113 w 3153"/>
              <a:gd name="T47" fmla="*/ 1496 h 2031"/>
              <a:gd name="T48" fmla="*/ 692 w 3153"/>
              <a:gd name="T49" fmla="*/ 1804 h 2031"/>
              <a:gd name="T50" fmla="*/ 574 w 3153"/>
              <a:gd name="T51" fmla="*/ 1739 h 2031"/>
              <a:gd name="T52" fmla="*/ 656 w 3153"/>
              <a:gd name="T53" fmla="*/ 1687 h 2031"/>
              <a:gd name="T54" fmla="*/ 823 w 3153"/>
              <a:gd name="T55" fmla="*/ 1619 h 2031"/>
              <a:gd name="T56" fmla="*/ 669 w 3153"/>
              <a:gd name="T57" fmla="*/ 1638 h 2031"/>
              <a:gd name="T58" fmla="*/ 713 w 3153"/>
              <a:gd name="T59" fmla="*/ 1551 h 2031"/>
              <a:gd name="T60" fmla="*/ 828 w 3153"/>
              <a:gd name="T61" fmla="*/ 1613 h 2031"/>
              <a:gd name="T62" fmla="*/ 1570 w 3153"/>
              <a:gd name="T63" fmla="*/ 1798 h 2031"/>
              <a:gd name="T64" fmla="*/ 850 w 3153"/>
              <a:gd name="T65" fmla="*/ 1803 h 2031"/>
              <a:gd name="T66" fmla="*/ 882 w 3153"/>
              <a:gd name="T67" fmla="*/ 1698 h 2031"/>
              <a:gd name="T68" fmla="*/ 1563 w 3153"/>
              <a:gd name="T69" fmla="*/ 1687 h 2031"/>
              <a:gd name="T70" fmla="*/ 1670 w 3153"/>
              <a:gd name="T71" fmla="*/ 1489 h 2031"/>
              <a:gd name="T72" fmla="*/ 1693 w 3153"/>
              <a:gd name="T73" fmla="*/ 1424 h 2031"/>
              <a:gd name="T74" fmla="*/ 1793 w 3153"/>
              <a:gd name="T75" fmla="*/ 1500 h 2031"/>
              <a:gd name="T76" fmla="*/ 1675 w 3153"/>
              <a:gd name="T77" fmla="*/ 1612 h 2031"/>
              <a:gd name="T78" fmla="*/ 1843 w 3153"/>
              <a:gd name="T79" fmla="*/ 1621 h 2031"/>
              <a:gd name="T80" fmla="*/ 1804 w 3153"/>
              <a:gd name="T81" fmla="*/ 1637 h 2031"/>
              <a:gd name="T82" fmla="*/ 1866 w 3153"/>
              <a:gd name="T83" fmla="*/ 1793 h 2031"/>
              <a:gd name="T84" fmla="*/ 1690 w 3153"/>
              <a:gd name="T85" fmla="*/ 1778 h 2031"/>
              <a:gd name="T86" fmla="*/ 1686 w 3153"/>
              <a:gd name="T87" fmla="*/ 1702 h 2031"/>
              <a:gd name="T88" fmla="*/ 1724 w 3153"/>
              <a:gd name="T89" fmla="*/ 1685 h 2031"/>
              <a:gd name="T90" fmla="*/ 1843 w 3153"/>
              <a:gd name="T91" fmla="*/ 1691 h 2031"/>
              <a:gd name="T92" fmla="*/ 2009 w 3153"/>
              <a:gd name="T93" fmla="*/ 1439 h 2031"/>
              <a:gd name="T94" fmla="*/ 2140 w 3153"/>
              <a:gd name="T95" fmla="*/ 1428 h 2031"/>
              <a:gd name="T96" fmla="*/ 2161 w 3153"/>
              <a:gd name="T97" fmla="*/ 1499 h 2031"/>
              <a:gd name="T98" fmla="*/ 2064 w 3153"/>
              <a:gd name="T99" fmla="*/ 1588 h 2031"/>
              <a:gd name="T100" fmla="*/ 2218 w 3153"/>
              <a:gd name="T101" fmla="*/ 1565 h 2031"/>
              <a:gd name="T102" fmla="*/ 2225 w 3153"/>
              <a:gd name="T103" fmla="*/ 1634 h 2031"/>
              <a:gd name="T104" fmla="*/ 2319 w 3153"/>
              <a:gd name="T105" fmla="*/ 1790 h 2031"/>
              <a:gd name="T106" fmla="*/ 2131 w 3153"/>
              <a:gd name="T107" fmla="*/ 1770 h 2031"/>
              <a:gd name="T108" fmla="*/ 2145 w 3153"/>
              <a:gd name="T109" fmla="*/ 1683 h 2031"/>
              <a:gd name="T110" fmla="*/ 2340 w 3153"/>
              <a:gd name="T111" fmla="*/ 1624 h 2031"/>
              <a:gd name="T112" fmla="*/ 2463 w 3153"/>
              <a:gd name="T113" fmla="*/ 1564 h 2031"/>
              <a:gd name="T114" fmla="*/ 2434 w 3153"/>
              <a:gd name="T115" fmla="*/ 1636 h 2031"/>
              <a:gd name="T116" fmla="*/ 2415 w 3153"/>
              <a:gd name="T117" fmla="*/ 1769 h 2031"/>
              <a:gd name="T118" fmla="*/ 2500 w 3153"/>
              <a:gd name="T119" fmla="*/ 1683 h 2031"/>
              <a:gd name="T120" fmla="*/ 2605 w 3153"/>
              <a:gd name="T121" fmla="*/ 1791 h 20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153" h="2031">
                <a:moveTo>
                  <a:pt x="448" y="830"/>
                </a:moveTo>
                <a:cubicBezTo>
                  <a:pt x="368" y="755"/>
                  <a:pt x="368" y="615"/>
                  <a:pt x="448" y="539"/>
                </a:cubicBezTo>
                <a:cubicBezTo>
                  <a:pt x="393" y="549"/>
                  <a:pt x="339" y="610"/>
                  <a:pt x="339" y="685"/>
                </a:cubicBezTo>
                <a:cubicBezTo>
                  <a:pt x="339" y="759"/>
                  <a:pt x="393" y="820"/>
                  <a:pt x="448" y="830"/>
                </a:cubicBezTo>
                <a:close/>
                <a:moveTo>
                  <a:pt x="2814" y="685"/>
                </a:moveTo>
                <a:cubicBezTo>
                  <a:pt x="2815" y="610"/>
                  <a:pt x="2761" y="549"/>
                  <a:pt x="2706" y="539"/>
                </a:cubicBezTo>
                <a:cubicBezTo>
                  <a:pt x="2786" y="615"/>
                  <a:pt x="2786" y="755"/>
                  <a:pt x="2706" y="830"/>
                </a:cubicBezTo>
                <a:cubicBezTo>
                  <a:pt x="2761" y="820"/>
                  <a:pt x="2815" y="759"/>
                  <a:pt x="2814" y="685"/>
                </a:cubicBezTo>
                <a:close/>
                <a:moveTo>
                  <a:pt x="2804" y="935"/>
                </a:moveTo>
                <a:cubicBezTo>
                  <a:pt x="2886" y="904"/>
                  <a:pt x="2970" y="808"/>
                  <a:pt x="2969" y="685"/>
                </a:cubicBezTo>
                <a:cubicBezTo>
                  <a:pt x="2970" y="561"/>
                  <a:pt x="2886" y="465"/>
                  <a:pt x="2804" y="434"/>
                </a:cubicBezTo>
                <a:cubicBezTo>
                  <a:pt x="2871" y="501"/>
                  <a:pt x="2915" y="591"/>
                  <a:pt x="2914" y="685"/>
                </a:cubicBezTo>
                <a:cubicBezTo>
                  <a:pt x="2915" y="778"/>
                  <a:pt x="2871" y="868"/>
                  <a:pt x="2804" y="935"/>
                </a:cubicBezTo>
                <a:close/>
                <a:moveTo>
                  <a:pt x="350" y="935"/>
                </a:moveTo>
                <a:cubicBezTo>
                  <a:pt x="282" y="868"/>
                  <a:pt x="239" y="778"/>
                  <a:pt x="239" y="685"/>
                </a:cubicBezTo>
                <a:cubicBezTo>
                  <a:pt x="239" y="591"/>
                  <a:pt x="282" y="501"/>
                  <a:pt x="350" y="434"/>
                </a:cubicBezTo>
                <a:cubicBezTo>
                  <a:pt x="267" y="465"/>
                  <a:pt x="183" y="561"/>
                  <a:pt x="184" y="685"/>
                </a:cubicBezTo>
                <a:cubicBezTo>
                  <a:pt x="183" y="808"/>
                  <a:pt x="267" y="904"/>
                  <a:pt x="350" y="935"/>
                </a:cubicBezTo>
                <a:close/>
                <a:moveTo>
                  <a:pt x="2877" y="1804"/>
                </a:moveTo>
                <a:cubicBezTo>
                  <a:pt x="2844" y="1765"/>
                  <a:pt x="2811" y="1726"/>
                  <a:pt x="2778" y="1687"/>
                </a:cubicBezTo>
                <a:cubicBezTo>
                  <a:pt x="2705" y="1601"/>
                  <a:pt x="2633" y="1516"/>
                  <a:pt x="2560" y="1430"/>
                </a:cubicBezTo>
                <a:cubicBezTo>
                  <a:pt x="2557" y="1426"/>
                  <a:pt x="2553" y="1421"/>
                  <a:pt x="2549" y="1417"/>
                </a:cubicBezTo>
                <a:cubicBezTo>
                  <a:pt x="2534" y="1399"/>
                  <a:pt x="2511" y="1389"/>
                  <a:pt x="2489" y="1381"/>
                </a:cubicBezTo>
                <a:cubicBezTo>
                  <a:pt x="2466" y="1373"/>
                  <a:pt x="2441" y="1368"/>
                  <a:pt x="2416" y="1367"/>
                </a:cubicBezTo>
                <a:cubicBezTo>
                  <a:pt x="2503" y="1344"/>
                  <a:pt x="2567" y="1266"/>
                  <a:pt x="2567" y="1172"/>
                </a:cubicBezTo>
                <a:cubicBezTo>
                  <a:pt x="2567" y="202"/>
                  <a:pt x="2567" y="202"/>
                  <a:pt x="2567" y="202"/>
                </a:cubicBezTo>
                <a:cubicBezTo>
                  <a:pt x="2567" y="90"/>
                  <a:pt x="2476" y="0"/>
                  <a:pt x="2365" y="0"/>
                </a:cubicBezTo>
                <a:cubicBezTo>
                  <a:pt x="788" y="0"/>
                  <a:pt x="788" y="0"/>
                  <a:pt x="788" y="0"/>
                </a:cubicBezTo>
                <a:cubicBezTo>
                  <a:pt x="677" y="0"/>
                  <a:pt x="586" y="90"/>
                  <a:pt x="586" y="202"/>
                </a:cubicBezTo>
                <a:cubicBezTo>
                  <a:pt x="586" y="1172"/>
                  <a:pt x="586" y="1172"/>
                  <a:pt x="586" y="1172"/>
                </a:cubicBezTo>
                <a:cubicBezTo>
                  <a:pt x="586" y="1266"/>
                  <a:pt x="651" y="1345"/>
                  <a:pt x="738" y="1368"/>
                </a:cubicBezTo>
                <a:cubicBezTo>
                  <a:pt x="689" y="1370"/>
                  <a:pt x="633" y="1388"/>
                  <a:pt x="600" y="1426"/>
                </a:cubicBezTo>
                <a:cubicBezTo>
                  <a:pt x="575" y="1457"/>
                  <a:pt x="549" y="1487"/>
                  <a:pt x="524" y="1518"/>
                </a:cubicBezTo>
                <a:cubicBezTo>
                  <a:pt x="446" y="1610"/>
                  <a:pt x="368" y="1703"/>
                  <a:pt x="290" y="1796"/>
                </a:cubicBezTo>
                <a:cubicBezTo>
                  <a:pt x="271" y="1819"/>
                  <a:pt x="235" y="1852"/>
                  <a:pt x="235" y="1884"/>
                </a:cubicBezTo>
                <a:cubicBezTo>
                  <a:pt x="235" y="1971"/>
                  <a:pt x="235" y="1971"/>
                  <a:pt x="235" y="1971"/>
                </a:cubicBezTo>
                <a:cubicBezTo>
                  <a:pt x="236" y="1982"/>
                  <a:pt x="238" y="1993"/>
                  <a:pt x="244" y="2002"/>
                </a:cubicBezTo>
                <a:cubicBezTo>
                  <a:pt x="264" y="2030"/>
                  <a:pt x="304" y="2031"/>
                  <a:pt x="336" y="2031"/>
                </a:cubicBezTo>
                <a:cubicBezTo>
                  <a:pt x="380" y="2031"/>
                  <a:pt x="2688" y="2031"/>
                  <a:pt x="2758" y="2031"/>
                </a:cubicBezTo>
                <a:cubicBezTo>
                  <a:pt x="2792" y="2031"/>
                  <a:pt x="2831" y="2027"/>
                  <a:pt x="2865" y="2020"/>
                </a:cubicBezTo>
                <a:cubicBezTo>
                  <a:pt x="2888" y="2016"/>
                  <a:pt x="2915" y="2003"/>
                  <a:pt x="2918" y="1976"/>
                </a:cubicBezTo>
                <a:cubicBezTo>
                  <a:pt x="2918" y="1882"/>
                  <a:pt x="2918" y="1882"/>
                  <a:pt x="2918" y="1882"/>
                </a:cubicBezTo>
                <a:cubicBezTo>
                  <a:pt x="2921" y="1861"/>
                  <a:pt x="2909" y="1841"/>
                  <a:pt x="2896" y="1826"/>
                </a:cubicBezTo>
                <a:cubicBezTo>
                  <a:pt x="2889" y="1818"/>
                  <a:pt x="2883" y="1811"/>
                  <a:pt x="2877" y="1804"/>
                </a:cubicBezTo>
                <a:close/>
                <a:moveTo>
                  <a:pt x="705" y="1159"/>
                </a:moveTo>
                <a:cubicBezTo>
                  <a:pt x="705" y="215"/>
                  <a:pt x="705" y="215"/>
                  <a:pt x="705" y="215"/>
                </a:cubicBezTo>
                <a:cubicBezTo>
                  <a:pt x="705" y="157"/>
                  <a:pt x="752" y="111"/>
                  <a:pt x="809" y="111"/>
                </a:cubicBezTo>
                <a:cubicBezTo>
                  <a:pt x="2344" y="111"/>
                  <a:pt x="2344" y="111"/>
                  <a:pt x="2344" y="111"/>
                </a:cubicBezTo>
                <a:cubicBezTo>
                  <a:pt x="2401" y="111"/>
                  <a:pt x="2448" y="157"/>
                  <a:pt x="2448" y="215"/>
                </a:cubicBezTo>
                <a:cubicBezTo>
                  <a:pt x="2448" y="1159"/>
                  <a:pt x="2448" y="1159"/>
                  <a:pt x="2448" y="1159"/>
                </a:cubicBezTo>
                <a:cubicBezTo>
                  <a:pt x="2448" y="1216"/>
                  <a:pt x="2401" y="1263"/>
                  <a:pt x="2344" y="1263"/>
                </a:cubicBezTo>
                <a:cubicBezTo>
                  <a:pt x="809" y="1263"/>
                  <a:pt x="809" y="1263"/>
                  <a:pt x="809" y="1263"/>
                </a:cubicBezTo>
                <a:cubicBezTo>
                  <a:pt x="752" y="1263"/>
                  <a:pt x="705" y="1216"/>
                  <a:pt x="705" y="1159"/>
                </a:cubicBezTo>
                <a:close/>
                <a:moveTo>
                  <a:pt x="2407" y="1487"/>
                </a:moveTo>
                <a:cubicBezTo>
                  <a:pt x="2407" y="1489"/>
                  <a:pt x="2406" y="1491"/>
                  <a:pt x="2404" y="1493"/>
                </a:cubicBezTo>
                <a:cubicBezTo>
                  <a:pt x="2404" y="1493"/>
                  <a:pt x="2403" y="1493"/>
                  <a:pt x="2403" y="1493"/>
                </a:cubicBezTo>
                <a:cubicBezTo>
                  <a:pt x="2403" y="1493"/>
                  <a:pt x="2403" y="1493"/>
                  <a:pt x="2403" y="1493"/>
                </a:cubicBezTo>
                <a:cubicBezTo>
                  <a:pt x="2403" y="1494"/>
                  <a:pt x="2403" y="1494"/>
                  <a:pt x="2402" y="1494"/>
                </a:cubicBezTo>
                <a:cubicBezTo>
                  <a:pt x="2402" y="1494"/>
                  <a:pt x="2402" y="1494"/>
                  <a:pt x="2401" y="1495"/>
                </a:cubicBezTo>
                <a:cubicBezTo>
                  <a:pt x="2401" y="1495"/>
                  <a:pt x="2400" y="1495"/>
                  <a:pt x="2400" y="1496"/>
                </a:cubicBezTo>
                <a:cubicBezTo>
                  <a:pt x="2399" y="1496"/>
                  <a:pt x="2399" y="1496"/>
                  <a:pt x="2398" y="1496"/>
                </a:cubicBezTo>
                <a:cubicBezTo>
                  <a:pt x="2388" y="1501"/>
                  <a:pt x="2374" y="1500"/>
                  <a:pt x="2362" y="1500"/>
                </a:cubicBezTo>
                <a:cubicBezTo>
                  <a:pt x="2304" y="1500"/>
                  <a:pt x="2304" y="1500"/>
                  <a:pt x="2304" y="1500"/>
                </a:cubicBezTo>
                <a:cubicBezTo>
                  <a:pt x="2293" y="1500"/>
                  <a:pt x="2281" y="1498"/>
                  <a:pt x="2271" y="1493"/>
                </a:cubicBezTo>
                <a:cubicBezTo>
                  <a:pt x="2267" y="1491"/>
                  <a:pt x="2263" y="1489"/>
                  <a:pt x="2260" y="1487"/>
                </a:cubicBezTo>
                <a:cubicBezTo>
                  <a:pt x="2257" y="1484"/>
                  <a:pt x="2254" y="1482"/>
                  <a:pt x="2252" y="1479"/>
                </a:cubicBezTo>
                <a:cubicBezTo>
                  <a:pt x="2250" y="1474"/>
                  <a:pt x="2250" y="1474"/>
                  <a:pt x="2250" y="1474"/>
                </a:cubicBezTo>
                <a:cubicBezTo>
                  <a:pt x="2244" y="1463"/>
                  <a:pt x="2236" y="1453"/>
                  <a:pt x="2231" y="1441"/>
                </a:cubicBezTo>
                <a:cubicBezTo>
                  <a:pt x="2227" y="1433"/>
                  <a:pt x="2231" y="1429"/>
                  <a:pt x="2238" y="1426"/>
                </a:cubicBezTo>
                <a:cubicBezTo>
                  <a:pt x="2240" y="1425"/>
                  <a:pt x="2242" y="1424"/>
                  <a:pt x="2244" y="1424"/>
                </a:cubicBezTo>
                <a:cubicBezTo>
                  <a:pt x="2248" y="1423"/>
                  <a:pt x="2253" y="1422"/>
                  <a:pt x="2258" y="1422"/>
                </a:cubicBezTo>
                <a:cubicBezTo>
                  <a:pt x="2266" y="1422"/>
                  <a:pt x="2266" y="1422"/>
                  <a:pt x="2266" y="1422"/>
                </a:cubicBezTo>
                <a:cubicBezTo>
                  <a:pt x="2266" y="1422"/>
                  <a:pt x="2266" y="1422"/>
                  <a:pt x="2266" y="1422"/>
                </a:cubicBezTo>
                <a:cubicBezTo>
                  <a:pt x="2282" y="1422"/>
                  <a:pt x="2297" y="1422"/>
                  <a:pt x="2312" y="1422"/>
                </a:cubicBezTo>
                <a:cubicBezTo>
                  <a:pt x="2313" y="1422"/>
                  <a:pt x="2313" y="1422"/>
                  <a:pt x="2313" y="1422"/>
                </a:cubicBezTo>
                <a:cubicBezTo>
                  <a:pt x="2328" y="1422"/>
                  <a:pt x="2328" y="1422"/>
                  <a:pt x="2328" y="1422"/>
                </a:cubicBezTo>
                <a:cubicBezTo>
                  <a:pt x="2333" y="1422"/>
                  <a:pt x="2339" y="1422"/>
                  <a:pt x="2344" y="1423"/>
                </a:cubicBezTo>
                <a:cubicBezTo>
                  <a:pt x="2347" y="1424"/>
                  <a:pt x="2351" y="1425"/>
                  <a:pt x="2354" y="1426"/>
                </a:cubicBezTo>
                <a:cubicBezTo>
                  <a:pt x="2355" y="1426"/>
                  <a:pt x="2355" y="1426"/>
                  <a:pt x="2356" y="1426"/>
                </a:cubicBezTo>
                <a:cubicBezTo>
                  <a:pt x="2356" y="1427"/>
                  <a:pt x="2356" y="1427"/>
                  <a:pt x="2357" y="1427"/>
                </a:cubicBezTo>
                <a:cubicBezTo>
                  <a:pt x="2357" y="1427"/>
                  <a:pt x="2358" y="1427"/>
                  <a:pt x="2358" y="1427"/>
                </a:cubicBezTo>
                <a:cubicBezTo>
                  <a:pt x="2363" y="1429"/>
                  <a:pt x="2367" y="1431"/>
                  <a:pt x="2371" y="1433"/>
                </a:cubicBezTo>
                <a:cubicBezTo>
                  <a:pt x="2374" y="1436"/>
                  <a:pt x="2377" y="1438"/>
                  <a:pt x="2379" y="1441"/>
                </a:cubicBezTo>
                <a:cubicBezTo>
                  <a:pt x="2391" y="1458"/>
                  <a:pt x="2391" y="1458"/>
                  <a:pt x="2391" y="1458"/>
                </a:cubicBezTo>
                <a:cubicBezTo>
                  <a:pt x="2394" y="1463"/>
                  <a:pt x="2401" y="1471"/>
                  <a:pt x="2404" y="1478"/>
                </a:cubicBezTo>
                <a:cubicBezTo>
                  <a:pt x="2404" y="1478"/>
                  <a:pt x="2404" y="1478"/>
                  <a:pt x="2404" y="1478"/>
                </a:cubicBezTo>
                <a:cubicBezTo>
                  <a:pt x="2406" y="1481"/>
                  <a:pt x="2407" y="1484"/>
                  <a:pt x="2407" y="1487"/>
                </a:cubicBezTo>
                <a:close/>
                <a:moveTo>
                  <a:pt x="1589" y="1480"/>
                </a:moveTo>
                <a:cubicBezTo>
                  <a:pt x="1589" y="1483"/>
                  <a:pt x="1588" y="1485"/>
                  <a:pt x="1587" y="1487"/>
                </a:cubicBezTo>
                <a:cubicBezTo>
                  <a:pt x="1576" y="1507"/>
                  <a:pt x="1525" y="1502"/>
                  <a:pt x="1507" y="1502"/>
                </a:cubicBezTo>
                <a:cubicBezTo>
                  <a:pt x="1496" y="1502"/>
                  <a:pt x="1485" y="1502"/>
                  <a:pt x="1474" y="1502"/>
                </a:cubicBezTo>
                <a:cubicBezTo>
                  <a:pt x="1464" y="1502"/>
                  <a:pt x="1451" y="1500"/>
                  <a:pt x="1442" y="1493"/>
                </a:cubicBezTo>
                <a:cubicBezTo>
                  <a:pt x="1442" y="1493"/>
                  <a:pt x="1441" y="1492"/>
                  <a:pt x="1441" y="1492"/>
                </a:cubicBezTo>
                <a:cubicBezTo>
                  <a:pt x="1441" y="1492"/>
                  <a:pt x="1440" y="1491"/>
                  <a:pt x="1440" y="1491"/>
                </a:cubicBezTo>
                <a:cubicBezTo>
                  <a:pt x="1439" y="1490"/>
                  <a:pt x="1439" y="1490"/>
                  <a:pt x="1439" y="1489"/>
                </a:cubicBezTo>
                <a:cubicBezTo>
                  <a:pt x="1439" y="1489"/>
                  <a:pt x="1439" y="1489"/>
                  <a:pt x="1438" y="1489"/>
                </a:cubicBezTo>
                <a:cubicBezTo>
                  <a:pt x="1438" y="1489"/>
                  <a:pt x="1438" y="1489"/>
                  <a:pt x="1438" y="1489"/>
                </a:cubicBezTo>
                <a:cubicBezTo>
                  <a:pt x="1438" y="1488"/>
                  <a:pt x="1437" y="1487"/>
                  <a:pt x="1437" y="1486"/>
                </a:cubicBezTo>
                <a:cubicBezTo>
                  <a:pt x="1436" y="1484"/>
                  <a:pt x="1436" y="1483"/>
                  <a:pt x="1436" y="1481"/>
                </a:cubicBezTo>
                <a:cubicBezTo>
                  <a:pt x="1436" y="1479"/>
                  <a:pt x="1436" y="1479"/>
                  <a:pt x="1436" y="1479"/>
                </a:cubicBezTo>
                <a:cubicBezTo>
                  <a:pt x="1437" y="1477"/>
                  <a:pt x="1437" y="1474"/>
                  <a:pt x="1437" y="1472"/>
                </a:cubicBezTo>
                <a:cubicBezTo>
                  <a:pt x="1437" y="1471"/>
                  <a:pt x="1437" y="1471"/>
                  <a:pt x="1437" y="1471"/>
                </a:cubicBezTo>
                <a:cubicBezTo>
                  <a:pt x="1438" y="1463"/>
                  <a:pt x="1438" y="1454"/>
                  <a:pt x="1440" y="1446"/>
                </a:cubicBezTo>
                <a:cubicBezTo>
                  <a:pt x="1440" y="1443"/>
                  <a:pt x="1440" y="1443"/>
                  <a:pt x="1440" y="1443"/>
                </a:cubicBezTo>
                <a:cubicBezTo>
                  <a:pt x="1441" y="1441"/>
                  <a:pt x="1442" y="1438"/>
                  <a:pt x="1444" y="1436"/>
                </a:cubicBezTo>
                <a:cubicBezTo>
                  <a:pt x="1446" y="1434"/>
                  <a:pt x="1448" y="1433"/>
                  <a:pt x="1450" y="1431"/>
                </a:cubicBezTo>
                <a:cubicBezTo>
                  <a:pt x="1450" y="1431"/>
                  <a:pt x="1450" y="1431"/>
                  <a:pt x="1450" y="1431"/>
                </a:cubicBezTo>
                <a:cubicBezTo>
                  <a:pt x="1451" y="1431"/>
                  <a:pt x="1451" y="1430"/>
                  <a:pt x="1452" y="1430"/>
                </a:cubicBezTo>
                <a:cubicBezTo>
                  <a:pt x="1452" y="1430"/>
                  <a:pt x="1453" y="1430"/>
                  <a:pt x="1453" y="1429"/>
                </a:cubicBezTo>
                <a:cubicBezTo>
                  <a:pt x="1453" y="1429"/>
                  <a:pt x="1454" y="1429"/>
                  <a:pt x="1454" y="1429"/>
                </a:cubicBezTo>
                <a:cubicBezTo>
                  <a:pt x="1455" y="1428"/>
                  <a:pt x="1457" y="1428"/>
                  <a:pt x="1458" y="1427"/>
                </a:cubicBezTo>
                <a:cubicBezTo>
                  <a:pt x="1459" y="1427"/>
                  <a:pt x="1459" y="1427"/>
                  <a:pt x="1460" y="1427"/>
                </a:cubicBezTo>
                <a:cubicBezTo>
                  <a:pt x="1461" y="1426"/>
                  <a:pt x="1463" y="1426"/>
                  <a:pt x="1464" y="1426"/>
                </a:cubicBezTo>
                <a:cubicBezTo>
                  <a:pt x="1465" y="1426"/>
                  <a:pt x="1465" y="1425"/>
                  <a:pt x="1466" y="1425"/>
                </a:cubicBezTo>
                <a:cubicBezTo>
                  <a:pt x="1466" y="1425"/>
                  <a:pt x="1466" y="1425"/>
                  <a:pt x="1466" y="1425"/>
                </a:cubicBezTo>
                <a:cubicBezTo>
                  <a:pt x="1467" y="1425"/>
                  <a:pt x="1468" y="1425"/>
                  <a:pt x="1468" y="1425"/>
                </a:cubicBezTo>
                <a:cubicBezTo>
                  <a:pt x="1472" y="1424"/>
                  <a:pt x="1476" y="1424"/>
                  <a:pt x="1480" y="1424"/>
                </a:cubicBezTo>
                <a:cubicBezTo>
                  <a:pt x="1483" y="1424"/>
                  <a:pt x="1483" y="1424"/>
                  <a:pt x="1483" y="1424"/>
                </a:cubicBezTo>
                <a:cubicBezTo>
                  <a:pt x="1487" y="1424"/>
                  <a:pt x="1492" y="1424"/>
                  <a:pt x="1496" y="1424"/>
                </a:cubicBezTo>
                <a:cubicBezTo>
                  <a:pt x="1550" y="1424"/>
                  <a:pt x="1550" y="1424"/>
                  <a:pt x="1550" y="1424"/>
                </a:cubicBezTo>
                <a:cubicBezTo>
                  <a:pt x="1551" y="1424"/>
                  <a:pt x="1552" y="1424"/>
                  <a:pt x="1554" y="1424"/>
                </a:cubicBezTo>
                <a:cubicBezTo>
                  <a:pt x="1554" y="1424"/>
                  <a:pt x="1555" y="1424"/>
                  <a:pt x="1555" y="1424"/>
                </a:cubicBezTo>
                <a:cubicBezTo>
                  <a:pt x="1556" y="1424"/>
                  <a:pt x="1558" y="1424"/>
                  <a:pt x="1559" y="1424"/>
                </a:cubicBezTo>
                <a:cubicBezTo>
                  <a:pt x="1570" y="1425"/>
                  <a:pt x="1582" y="1428"/>
                  <a:pt x="1586" y="1438"/>
                </a:cubicBezTo>
                <a:cubicBezTo>
                  <a:pt x="1587" y="1438"/>
                  <a:pt x="1587" y="1439"/>
                  <a:pt x="1587" y="1440"/>
                </a:cubicBezTo>
                <a:cubicBezTo>
                  <a:pt x="1588" y="1440"/>
                  <a:pt x="1588" y="1440"/>
                  <a:pt x="1588" y="1440"/>
                </a:cubicBezTo>
                <a:cubicBezTo>
                  <a:pt x="1591" y="1452"/>
                  <a:pt x="1588" y="1466"/>
                  <a:pt x="1589" y="1478"/>
                </a:cubicBezTo>
                <a:lnTo>
                  <a:pt x="1589" y="1480"/>
                </a:lnTo>
                <a:close/>
                <a:moveTo>
                  <a:pt x="1511" y="1543"/>
                </a:moveTo>
                <a:cubicBezTo>
                  <a:pt x="1531" y="1543"/>
                  <a:pt x="1577" y="1537"/>
                  <a:pt x="1588" y="1559"/>
                </a:cubicBezTo>
                <a:cubicBezTo>
                  <a:pt x="1589" y="1561"/>
                  <a:pt x="1590" y="1563"/>
                  <a:pt x="1590" y="1566"/>
                </a:cubicBezTo>
                <a:cubicBezTo>
                  <a:pt x="1590" y="1589"/>
                  <a:pt x="1590" y="1589"/>
                  <a:pt x="1590" y="1589"/>
                </a:cubicBezTo>
                <a:cubicBezTo>
                  <a:pt x="1590" y="1595"/>
                  <a:pt x="1590" y="1602"/>
                  <a:pt x="1590" y="1609"/>
                </a:cubicBezTo>
                <a:cubicBezTo>
                  <a:pt x="1590" y="1609"/>
                  <a:pt x="1590" y="1609"/>
                  <a:pt x="1590" y="1609"/>
                </a:cubicBezTo>
                <a:cubicBezTo>
                  <a:pt x="1590" y="1612"/>
                  <a:pt x="1590" y="1612"/>
                  <a:pt x="1590" y="1612"/>
                </a:cubicBezTo>
                <a:cubicBezTo>
                  <a:pt x="1590" y="1615"/>
                  <a:pt x="1589" y="1619"/>
                  <a:pt x="1587" y="1622"/>
                </a:cubicBezTo>
                <a:cubicBezTo>
                  <a:pt x="1587" y="1622"/>
                  <a:pt x="1586" y="1623"/>
                  <a:pt x="1586" y="1623"/>
                </a:cubicBezTo>
                <a:cubicBezTo>
                  <a:pt x="1585" y="1624"/>
                  <a:pt x="1584" y="1625"/>
                  <a:pt x="1583" y="1626"/>
                </a:cubicBezTo>
                <a:cubicBezTo>
                  <a:pt x="1583" y="1626"/>
                  <a:pt x="1583" y="1626"/>
                  <a:pt x="1583" y="1626"/>
                </a:cubicBezTo>
                <a:cubicBezTo>
                  <a:pt x="1578" y="1631"/>
                  <a:pt x="1571" y="1634"/>
                  <a:pt x="1563" y="1636"/>
                </a:cubicBezTo>
                <a:cubicBezTo>
                  <a:pt x="1563" y="1636"/>
                  <a:pt x="1563" y="1636"/>
                  <a:pt x="1563" y="1636"/>
                </a:cubicBezTo>
                <a:cubicBezTo>
                  <a:pt x="1563" y="1636"/>
                  <a:pt x="1563" y="1636"/>
                  <a:pt x="1563" y="1636"/>
                </a:cubicBezTo>
                <a:cubicBezTo>
                  <a:pt x="1560" y="1637"/>
                  <a:pt x="1558" y="1637"/>
                  <a:pt x="1556" y="1637"/>
                </a:cubicBezTo>
                <a:cubicBezTo>
                  <a:pt x="1555" y="1637"/>
                  <a:pt x="1554" y="1637"/>
                  <a:pt x="1554" y="1638"/>
                </a:cubicBezTo>
                <a:cubicBezTo>
                  <a:pt x="1551" y="1638"/>
                  <a:pt x="1548" y="1638"/>
                  <a:pt x="1546" y="1638"/>
                </a:cubicBezTo>
                <a:cubicBezTo>
                  <a:pt x="1546" y="1638"/>
                  <a:pt x="1546" y="1638"/>
                  <a:pt x="1546" y="1638"/>
                </a:cubicBezTo>
                <a:cubicBezTo>
                  <a:pt x="1463" y="1638"/>
                  <a:pt x="1463" y="1638"/>
                  <a:pt x="1463" y="1638"/>
                </a:cubicBezTo>
                <a:cubicBezTo>
                  <a:pt x="1453" y="1638"/>
                  <a:pt x="1441" y="1636"/>
                  <a:pt x="1432" y="1631"/>
                </a:cubicBezTo>
                <a:cubicBezTo>
                  <a:pt x="1432" y="1631"/>
                  <a:pt x="1432" y="1631"/>
                  <a:pt x="1432" y="1631"/>
                </a:cubicBezTo>
                <a:cubicBezTo>
                  <a:pt x="1432" y="1631"/>
                  <a:pt x="1432" y="1630"/>
                  <a:pt x="1432" y="1630"/>
                </a:cubicBezTo>
                <a:cubicBezTo>
                  <a:pt x="1431" y="1629"/>
                  <a:pt x="1429" y="1628"/>
                  <a:pt x="1427" y="1627"/>
                </a:cubicBezTo>
                <a:cubicBezTo>
                  <a:pt x="1426" y="1626"/>
                  <a:pt x="1425" y="1624"/>
                  <a:pt x="1424" y="1623"/>
                </a:cubicBezTo>
                <a:cubicBezTo>
                  <a:pt x="1424" y="1623"/>
                  <a:pt x="1424" y="1623"/>
                  <a:pt x="1424" y="1622"/>
                </a:cubicBezTo>
                <a:cubicBezTo>
                  <a:pt x="1422" y="1619"/>
                  <a:pt x="1421" y="1616"/>
                  <a:pt x="1421" y="1612"/>
                </a:cubicBezTo>
                <a:cubicBezTo>
                  <a:pt x="1422" y="1606"/>
                  <a:pt x="1422" y="1606"/>
                  <a:pt x="1422" y="1606"/>
                </a:cubicBezTo>
                <a:cubicBezTo>
                  <a:pt x="1422" y="1606"/>
                  <a:pt x="1422" y="1606"/>
                  <a:pt x="1422" y="1606"/>
                </a:cubicBezTo>
                <a:cubicBezTo>
                  <a:pt x="1424" y="1593"/>
                  <a:pt x="1425" y="1580"/>
                  <a:pt x="1427" y="1567"/>
                </a:cubicBezTo>
                <a:cubicBezTo>
                  <a:pt x="1427" y="1566"/>
                  <a:pt x="1427" y="1566"/>
                  <a:pt x="1427" y="1566"/>
                </a:cubicBezTo>
                <a:cubicBezTo>
                  <a:pt x="1427" y="1566"/>
                  <a:pt x="1427" y="1566"/>
                  <a:pt x="1427" y="1565"/>
                </a:cubicBezTo>
                <a:cubicBezTo>
                  <a:pt x="1432" y="1536"/>
                  <a:pt x="1490" y="1543"/>
                  <a:pt x="1511" y="1543"/>
                </a:cubicBezTo>
                <a:close/>
                <a:moveTo>
                  <a:pt x="1175" y="1631"/>
                </a:moveTo>
                <a:cubicBezTo>
                  <a:pt x="1173" y="1630"/>
                  <a:pt x="1172" y="1629"/>
                  <a:pt x="1170" y="1627"/>
                </a:cubicBezTo>
                <a:cubicBezTo>
                  <a:pt x="1169" y="1626"/>
                  <a:pt x="1169" y="1625"/>
                  <a:pt x="1168" y="1624"/>
                </a:cubicBezTo>
                <a:cubicBezTo>
                  <a:pt x="1168" y="1623"/>
                  <a:pt x="1168" y="1623"/>
                  <a:pt x="1168" y="1623"/>
                </a:cubicBezTo>
                <a:cubicBezTo>
                  <a:pt x="1166" y="1620"/>
                  <a:pt x="1166" y="1616"/>
                  <a:pt x="1167" y="1613"/>
                </a:cubicBezTo>
                <a:cubicBezTo>
                  <a:pt x="1169" y="1607"/>
                  <a:pt x="1169" y="1607"/>
                  <a:pt x="1169" y="1607"/>
                </a:cubicBezTo>
                <a:cubicBezTo>
                  <a:pt x="1169" y="1607"/>
                  <a:pt x="1169" y="1607"/>
                  <a:pt x="1169" y="1607"/>
                </a:cubicBezTo>
                <a:cubicBezTo>
                  <a:pt x="1169" y="1606"/>
                  <a:pt x="1169" y="1605"/>
                  <a:pt x="1170" y="1604"/>
                </a:cubicBezTo>
                <a:cubicBezTo>
                  <a:pt x="1181" y="1567"/>
                  <a:pt x="1181" y="1567"/>
                  <a:pt x="1181" y="1567"/>
                </a:cubicBezTo>
                <a:cubicBezTo>
                  <a:pt x="1181" y="1566"/>
                  <a:pt x="1181" y="1566"/>
                  <a:pt x="1182" y="1565"/>
                </a:cubicBezTo>
                <a:cubicBezTo>
                  <a:pt x="1193" y="1537"/>
                  <a:pt x="1244" y="1543"/>
                  <a:pt x="1268" y="1543"/>
                </a:cubicBezTo>
                <a:cubicBezTo>
                  <a:pt x="1278" y="1543"/>
                  <a:pt x="1297" y="1542"/>
                  <a:pt x="1314" y="1543"/>
                </a:cubicBezTo>
                <a:cubicBezTo>
                  <a:pt x="1317" y="1544"/>
                  <a:pt x="1320" y="1544"/>
                  <a:pt x="1323" y="1545"/>
                </a:cubicBezTo>
                <a:cubicBezTo>
                  <a:pt x="1323" y="1545"/>
                  <a:pt x="1323" y="1545"/>
                  <a:pt x="1324" y="1545"/>
                </a:cubicBezTo>
                <a:cubicBezTo>
                  <a:pt x="1332" y="1547"/>
                  <a:pt x="1339" y="1551"/>
                  <a:pt x="1342" y="1556"/>
                </a:cubicBezTo>
                <a:cubicBezTo>
                  <a:pt x="1342" y="1557"/>
                  <a:pt x="1342" y="1557"/>
                  <a:pt x="1343" y="1557"/>
                </a:cubicBezTo>
                <a:cubicBezTo>
                  <a:pt x="1343" y="1558"/>
                  <a:pt x="1343" y="1558"/>
                  <a:pt x="1343" y="1558"/>
                </a:cubicBezTo>
                <a:cubicBezTo>
                  <a:pt x="1343" y="1558"/>
                  <a:pt x="1343" y="1559"/>
                  <a:pt x="1343" y="1559"/>
                </a:cubicBezTo>
                <a:cubicBezTo>
                  <a:pt x="1344" y="1561"/>
                  <a:pt x="1345" y="1564"/>
                  <a:pt x="1344" y="1567"/>
                </a:cubicBezTo>
                <a:cubicBezTo>
                  <a:pt x="1344" y="1569"/>
                  <a:pt x="1344" y="1569"/>
                  <a:pt x="1344" y="1569"/>
                </a:cubicBezTo>
                <a:cubicBezTo>
                  <a:pt x="1344" y="1569"/>
                  <a:pt x="1344" y="1569"/>
                  <a:pt x="1344" y="1569"/>
                </a:cubicBezTo>
                <a:cubicBezTo>
                  <a:pt x="1343" y="1576"/>
                  <a:pt x="1341" y="1583"/>
                  <a:pt x="1340" y="1589"/>
                </a:cubicBezTo>
                <a:cubicBezTo>
                  <a:pt x="1336" y="1612"/>
                  <a:pt x="1336" y="1612"/>
                  <a:pt x="1336" y="1612"/>
                </a:cubicBezTo>
                <a:cubicBezTo>
                  <a:pt x="1336" y="1616"/>
                  <a:pt x="1334" y="1619"/>
                  <a:pt x="1331" y="1622"/>
                </a:cubicBezTo>
                <a:cubicBezTo>
                  <a:pt x="1331" y="1623"/>
                  <a:pt x="1330" y="1623"/>
                  <a:pt x="1330" y="1623"/>
                </a:cubicBezTo>
                <a:cubicBezTo>
                  <a:pt x="1330" y="1624"/>
                  <a:pt x="1329" y="1624"/>
                  <a:pt x="1329" y="1624"/>
                </a:cubicBezTo>
                <a:cubicBezTo>
                  <a:pt x="1328" y="1625"/>
                  <a:pt x="1327" y="1626"/>
                  <a:pt x="1326" y="1627"/>
                </a:cubicBezTo>
                <a:cubicBezTo>
                  <a:pt x="1320" y="1632"/>
                  <a:pt x="1312" y="1635"/>
                  <a:pt x="1305" y="1636"/>
                </a:cubicBezTo>
                <a:cubicBezTo>
                  <a:pt x="1305" y="1637"/>
                  <a:pt x="1305" y="1637"/>
                  <a:pt x="1305" y="1637"/>
                </a:cubicBezTo>
                <a:cubicBezTo>
                  <a:pt x="1304" y="1637"/>
                  <a:pt x="1304" y="1637"/>
                  <a:pt x="1304" y="1637"/>
                </a:cubicBezTo>
                <a:cubicBezTo>
                  <a:pt x="1302" y="1637"/>
                  <a:pt x="1300" y="1638"/>
                  <a:pt x="1297" y="1638"/>
                </a:cubicBezTo>
                <a:cubicBezTo>
                  <a:pt x="1297" y="1638"/>
                  <a:pt x="1296" y="1638"/>
                  <a:pt x="1295" y="1638"/>
                </a:cubicBezTo>
                <a:cubicBezTo>
                  <a:pt x="1292" y="1638"/>
                  <a:pt x="1290" y="1639"/>
                  <a:pt x="1287" y="1639"/>
                </a:cubicBezTo>
                <a:cubicBezTo>
                  <a:pt x="1287" y="1639"/>
                  <a:pt x="1287" y="1639"/>
                  <a:pt x="1287" y="1639"/>
                </a:cubicBezTo>
                <a:cubicBezTo>
                  <a:pt x="1204" y="1639"/>
                  <a:pt x="1204" y="1639"/>
                  <a:pt x="1204" y="1639"/>
                </a:cubicBezTo>
                <a:cubicBezTo>
                  <a:pt x="1194" y="1639"/>
                  <a:pt x="1183" y="1637"/>
                  <a:pt x="1175" y="1631"/>
                </a:cubicBezTo>
                <a:cubicBezTo>
                  <a:pt x="1175" y="1631"/>
                  <a:pt x="1175" y="1631"/>
                  <a:pt x="1175" y="1631"/>
                </a:cubicBezTo>
                <a:close/>
                <a:moveTo>
                  <a:pt x="1278" y="1502"/>
                </a:moveTo>
                <a:cubicBezTo>
                  <a:pt x="1266" y="1502"/>
                  <a:pt x="1253" y="1502"/>
                  <a:pt x="1241" y="1502"/>
                </a:cubicBezTo>
                <a:cubicBezTo>
                  <a:pt x="1230" y="1502"/>
                  <a:pt x="1213" y="1500"/>
                  <a:pt x="1207" y="1489"/>
                </a:cubicBezTo>
                <a:cubicBezTo>
                  <a:pt x="1207" y="1488"/>
                  <a:pt x="1207" y="1487"/>
                  <a:pt x="1207" y="1486"/>
                </a:cubicBezTo>
                <a:cubicBezTo>
                  <a:pt x="1206" y="1486"/>
                  <a:pt x="1206" y="1485"/>
                  <a:pt x="1206" y="1484"/>
                </a:cubicBezTo>
                <a:cubicBezTo>
                  <a:pt x="1206" y="1483"/>
                  <a:pt x="1207" y="1482"/>
                  <a:pt x="1207" y="1481"/>
                </a:cubicBezTo>
                <a:cubicBezTo>
                  <a:pt x="1207" y="1481"/>
                  <a:pt x="1207" y="1481"/>
                  <a:pt x="1207" y="1481"/>
                </a:cubicBezTo>
                <a:cubicBezTo>
                  <a:pt x="1207" y="1481"/>
                  <a:pt x="1207" y="1481"/>
                  <a:pt x="1207" y="1481"/>
                </a:cubicBezTo>
                <a:cubicBezTo>
                  <a:pt x="1207" y="1478"/>
                  <a:pt x="1209" y="1474"/>
                  <a:pt x="1210" y="1472"/>
                </a:cubicBezTo>
                <a:cubicBezTo>
                  <a:pt x="1212" y="1463"/>
                  <a:pt x="1214" y="1453"/>
                  <a:pt x="1218" y="1445"/>
                </a:cubicBezTo>
                <a:cubicBezTo>
                  <a:pt x="1218" y="1444"/>
                  <a:pt x="1218" y="1444"/>
                  <a:pt x="1218" y="1444"/>
                </a:cubicBezTo>
                <a:cubicBezTo>
                  <a:pt x="1219" y="1441"/>
                  <a:pt x="1221" y="1438"/>
                  <a:pt x="1223" y="1436"/>
                </a:cubicBezTo>
                <a:cubicBezTo>
                  <a:pt x="1225" y="1435"/>
                  <a:pt x="1226" y="1434"/>
                  <a:pt x="1228" y="1433"/>
                </a:cubicBezTo>
                <a:cubicBezTo>
                  <a:pt x="1233" y="1429"/>
                  <a:pt x="1239" y="1427"/>
                  <a:pt x="1245" y="1426"/>
                </a:cubicBezTo>
                <a:cubicBezTo>
                  <a:pt x="1246" y="1426"/>
                  <a:pt x="1246" y="1426"/>
                  <a:pt x="1247" y="1426"/>
                </a:cubicBezTo>
                <a:cubicBezTo>
                  <a:pt x="1251" y="1425"/>
                  <a:pt x="1257" y="1424"/>
                  <a:pt x="1262" y="1424"/>
                </a:cubicBezTo>
                <a:cubicBezTo>
                  <a:pt x="1269" y="1424"/>
                  <a:pt x="1269" y="1424"/>
                  <a:pt x="1269" y="1424"/>
                </a:cubicBezTo>
                <a:cubicBezTo>
                  <a:pt x="1271" y="1424"/>
                  <a:pt x="1274" y="1424"/>
                  <a:pt x="1276" y="1424"/>
                </a:cubicBezTo>
                <a:cubicBezTo>
                  <a:pt x="1291" y="1424"/>
                  <a:pt x="1307" y="1424"/>
                  <a:pt x="1322" y="1424"/>
                </a:cubicBezTo>
                <a:cubicBezTo>
                  <a:pt x="1324" y="1424"/>
                  <a:pt x="1326" y="1424"/>
                  <a:pt x="1329" y="1424"/>
                </a:cubicBezTo>
                <a:cubicBezTo>
                  <a:pt x="1331" y="1424"/>
                  <a:pt x="1331" y="1424"/>
                  <a:pt x="1331" y="1424"/>
                </a:cubicBezTo>
                <a:cubicBezTo>
                  <a:pt x="1332" y="1424"/>
                  <a:pt x="1332" y="1424"/>
                  <a:pt x="1333" y="1424"/>
                </a:cubicBezTo>
                <a:cubicBezTo>
                  <a:pt x="1335" y="1424"/>
                  <a:pt x="1337" y="1424"/>
                  <a:pt x="1339" y="1425"/>
                </a:cubicBezTo>
                <a:cubicBezTo>
                  <a:pt x="1339" y="1425"/>
                  <a:pt x="1339" y="1425"/>
                  <a:pt x="1339" y="1425"/>
                </a:cubicBezTo>
                <a:cubicBezTo>
                  <a:pt x="1351" y="1426"/>
                  <a:pt x="1364" y="1429"/>
                  <a:pt x="1366" y="1439"/>
                </a:cubicBezTo>
                <a:cubicBezTo>
                  <a:pt x="1366" y="1439"/>
                  <a:pt x="1366" y="1440"/>
                  <a:pt x="1366" y="1440"/>
                </a:cubicBezTo>
                <a:cubicBezTo>
                  <a:pt x="1366" y="1440"/>
                  <a:pt x="1366" y="1440"/>
                  <a:pt x="1366" y="1441"/>
                </a:cubicBezTo>
                <a:cubicBezTo>
                  <a:pt x="1367" y="1452"/>
                  <a:pt x="1362" y="1467"/>
                  <a:pt x="1360" y="1478"/>
                </a:cubicBezTo>
                <a:cubicBezTo>
                  <a:pt x="1360" y="1478"/>
                  <a:pt x="1360" y="1478"/>
                  <a:pt x="1360" y="1478"/>
                </a:cubicBezTo>
                <a:cubicBezTo>
                  <a:pt x="1359" y="1481"/>
                  <a:pt x="1359" y="1481"/>
                  <a:pt x="1359" y="1481"/>
                </a:cubicBezTo>
                <a:cubicBezTo>
                  <a:pt x="1359" y="1483"/>
                  <a:pt x="1358" y="1485"/>
                  <a:pt x="1356" y="1487"/>
                </a:cubicBezTo>
                <a:cubicBezTo>
                  <a:pt x="1356" y="1488"/>
                  <a:pt x="1355" y="1488"/>
                  <a:pt x="1355" y="1489"/>
                </a:cubicBezTo>
                <a:cubicBezTo>
                  <a:pt x="1355" y="1489"/>
                  <a:pt x="1355" y="1489"/>
                  <a:pt x="1355" y="1489"/>
                </a:cubicBezTo>
                <a:cubicBezTo>
                  <a:pt x="1355" y="1489"/>
                  <a:pt x="1355" y="1489"/>
                  <a:pt x="1354" y="1489"/>
                </a:cubicBezTo>
                <a:cubicBezTo>
                  <a:pt x="1339" y="1507"/>
                  <a:pt x="1298" y="1502"/>
                  <a:pt x="1278" y="1502"/>
                </a:cubicBezTo>
                <a:close/>
                <a:moveTo>
                  <a:pt x="911" y="1620"/>
                </a:moveTo>
                <a:cubicBezTo>
                  <a:pt x="911" y="1619"/>
                  <a:pt x="911" y="1618"/>
                  <a:pt x="911" y="1618"/>
                </a:cubicBezTo>
                <a:cubicBezTo>
                  <a:pt x="912" y="1616"/>
                  <a:pt x="912" y="1615"/>
                  <a:pt x="913" y="1614"/>
                </a:cubicBezTo>
                <a:cubicBezTo>
                  <a:pt x="913" y="1614"/>
                  <a:pt x="913" y="1614"/>
                  <a:pt x="913" y="1613"/>
                </a:cubicBezTo>
                <a:cubicBezTo>
                  <a:pt x="913" y="1612"/>
                  <a:pt x="913" y="1612"/>
                  <a:pt x="913" y="1612"/>
                </a:cubicBezTo>
                <a:cubicBezTo>
                  <a:pt x="914" y="1611"/>
                  <a:pt x="915" y="1609"/>
                  <a:pt x="916" y="1607"/>
                </a:cubicBezTo>
                <a:cubicBezTo>
                  <a:pt x="922" y="1594"/>
                  <a:pt x="928" y="1582"/>
                  <a:pt x="935" y="1569"/>
                </a:cubicBezTo>
                <a:cubicBezTo>
                  <a:pt x="935" y="1569"/>
                  <a:pt x="935" y="1569"/>
                  <a:pt x="935" y="1569"/>
                </a:cubicBezTo>
                <a:cubicBezTo>
                  <a:pt x="935" y="1568"/>
                  <a:pt x="935" y="1568"/>
                  <a:pt x="935" y="1568"/>
                </a:cubicBezTo>
                <a:cubicBezTo>
                  <a:pt x="936" y="1567"/>
                  <a:pt x="936" y="1566"/>
                  <a:pt x="937" y="1566"/>
                </a:cubicBezTo>
                <a:cubicBezTo>
                  <a:pt x="937" y="1565"/>
                  <a:pt x="938" y="1564"/>
                  <a:pt x="938" y="1563"/>
                </a:cubicBezTo>
                <a:cubicBezTo>
                  <a:pt x="938" y="1563"/>
                  <a:pt x="938" y="1563"/>
                  <a:pt x="939" y="1563"/>
                </a:cubicBezTo>
                <a:cubicBezTo>
                  <a:pt x="956" y="1539"/>
                  <a:pt x="997" y="1544"/>
                  <a:pt x="1023" y="1544"/>
                </a:cubicBezTo>
                <a:cubicBezTo>
                  <a:pt x="1023" y="1544"/>
                  <a:pt x="1023" y="1544"/>
                  <a:pt x="1023" y="1544"/>
                </a:cubicBezTo>
                <a:cubicBezTo>
                  <a:pt x="1030" y="1544"/>
                  <a:pt x="1049" y="1542"/>
                  <a:pt x="1066" y="1544"/>
                </a:cubicBezTo>
                <a:cubicBezTo>
                  <a:pt x="1071" y="1544"/>
                  <a:pt x="1077" y="1544"/>
                  <a:pt x="1081" y="1545"/>
                </a:cubicBezTo>
                <a:cubicBezTo>
                  <a:pt x="1084" y="1546"/>
                  <a:pt x="1087" y="1547"/>
                  <a:pt x="1089" y="1548"/>
                </a:cubicBezTo>
                <a:cubicBezTo>
                  <a:pt x="1095" y="1551"/>
                  <a:pt x="1099" y="1556"/>
                  <a:pt x="1099" y="1562"/>
                </a:cubicBezTo>
                <a:cubicBezTo>
                  <a:pt x="1099" y="1562"/>
                  <a:pt x="1099" y="1562"/>
                  <a:pt x="1099" y="1562"/>
                </a:cubicBezTo>
                <a:cubicBezTo>
                  <a:pt x="1099" y="1563"/>
                  <a:pt x="1099" y="1563"/>
                  <a:pt x="1099" y="1564"/>
                </a:cubicBezTo>
                <a:cubicBezTo>
                  <a:pt x="1099" y="1565"/>
                  <a:pt x="1099" y="1566"/>
                  <a:pt x="1099" y="1567"/>
                </a:cubicBezTo>
                <a:cubicBezTo>
                  <a:pt x="1082" y="1613"/>
                  <a:pt x="1082" y="1613"/>
                  <a:pt x="1082" y="1613"/>
                </a:cubicBezTo>
                <a:cubicBezTo>
                  <a:pt x="1081" y="1617"/>
                  <a:pt x="1078" y="1620"/>
                  <a:pt x="1075" y="1623"/>
                </a:cubicBezTo>
                <a:cubicBezTo>
                  <a:pt x="1071" y="1626"/>
                  <a:pt x="1067" y="1629"/>
                  <a:pt x="1062" y="1631"/>
                </a:cubicBezTo>
                <a:cubicBezTo>
                  <a:pt x="1062" y="1632"/>
                  <a:pt x="1061" y="1632"/>
                  <a:pt x="1061" y="1632"/>
                </a:cubicBezTo>
                <a:cubicBezTo>
                  <a:pt x="1054" y="1635"/>
                  <a:pt x="1047" y="1637"/>
                  <a:pt x="1039" y="1639"/>
                </a:cubicBezTo>
                <a:cubicBezTo>
                  <a:pt x="1038" y="1639"/>
                  <a:pt x="1038" y="1639"/>
                  <a:pt x="1038" y="1639"/>
                </a:cubicBezTo>
                <a:cubicBezTo>
                  <a:pt x="1036" y="1639"/>
                  <a:pt x="1035" y="1639"/>
                  <a:pt x="1034" y="1639"/>
                </a:cubicBezTo>
                <a:cubicBezTo>
                  <a:pt x="1020" y="1640"/>
                  <a:pt x="1005" y="1639"/>
                  <a:pt x="990" y="1639"/>
                </a:cubicBezTo>
                <a:cubicBezTo>
                  <a:pt x="975" y="1639"/>
                  <a:pt x="960" y="1640"/>
                  <a:pt x="945" y="1640"/>
                </a:cubicBezTo>
                <a:cubicBezTo>
                  <a:pt x="935" y="1640"/>
                  <a:pt x="920" y="1638"/>
                  <a:pt x="914" y="1628"/>
                </a:cubicBezTo>
                <a:cubicBezTo>
                  <a:pt x="913" y="1628"/>
                  <a:pt x="913" y="1628"/>
                  <a:pt x="913" y="1627"/>
                </a:cubicBezTo>
                <a:cubicBezTo>
                  <a:pt x="913" y="1627"/>
                  <a:pt x="912" y="1626"/>
                  <a:pt x="912" y="1626"/>
                </a:cubicBezTo>
                <a:cubicBezTo>
                  <a:pt x="912" y="1625"/>
                  <a:pt x="912" y="1624"/>
                  <a:pt x="911" y="1624"/>
                </a:cubicBezTo>
                <a:cubicBezTo>
                  <a:pt x="911" y="1624"/>
                  <a:pt x="911" y="1624"/>
                  <a:pt x="911" y="1624"/>
                </a:cubicBezTo>
                <a:cubicBezTo>
                  <a:pt x="911" y="1623"/>
                  <a:pt x="911" y="1623"/>
                  <a:pt x="911" y="1623"/>
                </a:cubicBezTo>
                <a:cubicBezTo>
                  <a:pt x="911" y="1622"/>
                  <a:pt x="911" y="1621"/>
                  <a:pt x="911" y="1620"/>
                </a:cubicBezTo>
                <a:close/>
                <a:moveTo>
                  <a:pt x="910" y="1465"/>
                </a:moveTo>
                <a:cubicBezTo>
                  <a:pt x="910" y="1465"/>
                  <a:pt x="910" y="1465"/>
                  <a:pt x="910" y="1465"/>
                </a:cubicBezTo>
                <a:cubicBezTo>
                  <a:pt x="900" y="1482"/>
                  <a:pt x="900" y="1482"/>
                  <a:pt x="900" y="1482"/>
                </a:cubicBezTo>
                <a:cubicBezTo>
                  <a:pt x="899" y="1485"/>
                  <a:pt x="896" y="1488"/>
                  <a:pt x="893" y="1490"/>
                </a:cubicBezTo>
                <a:cubicBezTo>
                  <a:pt x="889" y="1493"/>
                  <a:pt x="885" y="1495"/>
                  <a:pt x="880" y="1497"/>
                </a:cubicBezTo>
                <a:cubicBezTo>
                  <a:pt x="879" y="1497"/>
                  <a:pt x="878" y="1498"/>
                  <a:pt x="876" y="1498"/>
                </a:cubicBezTo>
                <a:cubicBezTo>
                  <a:pt x="876" y="1499"/>
                  <a:pt x="875" y="1499"/>
                  <a:pt x="874" y="1499"/>
                </a:cubicBezTo>
                <a:cubicBezTo>
                  <a:pt x="874" y="1499"/>
                  <a:pt x="874" y="1499"/>
                  <a:pt x="874" y="1499"/>
                </a:cubicBezTo>
                <a:cubicBezTo>
                  <a:pt x="871" y="1500"/>
                  <a:pt x="868" y="1501"/>
                  <a:pt x="865" y="1502"/>
                </a:cubicBezTo>
                <a:cubicBezTo>
                  <a:pt x="859" y="1503"/>
                  <a:pt x="854" y="1503"/>
                  <a:pt x="848" y="1503"/>
                </a:cubicBezTo>
                <a:cubicBezTo>
                  <a:pt x="832" y="1503"/>
                  <a:pt x="832" y="1503"/>
                  <a:pt x="832" y="1503"/>
                </a:cubicBezTo>
                <a:cubicBezTo>
                  <a:pt x="832" y="1503"/>
                  <a:pt x="832" y="1503"/>
                  <a:pt x="832" y="1503"/>
                </a:cubicBezTo>
                <a:cubicBezTo>
                  <a:pt x="812" y="1503"/>
                  <a:pt x="793" y="1504"/>
                  <a:pt x="774" y="1504"/>
                </a:cubicBezTo>
                <a:cubicBezTo>
                  <a:pt x="765" y="1504"/>
                  <a:pt x="747" y="1502"/>
                  <a:pt x="745" y="1491"/>
                </a:cubicBezTo>
                <a:cubicBezTo>
                  <a:pt x="745" y="1489"/>
                  <a:pt x="745" y="1488"/>
                  <a:pt x="746" y="1486"/>
                </a:cubicBezTo>
                <a:cubicBezTo>
                  <a:pt x="747" y="1482"/>
                  <a:pt x="751" y="1478"/>
                  <a:pt x="753" y="1475"/>
                </a:cubicBezTo>
                <a:cubicBezTo>
                  <a:pt x="760" y="1464"/>
                  <a:pt x="766" y="1452"/>
                  <a:pt x="775" y="1443"/>
                </a:cubicBezTo>
                <a:cubicBezTo>
                  <a:pt x="775" y="1442"/>
                  <a:pt x="776" y="1442"/>
                  <a:pt x="776" y="1441"/>
                </a:cubicBezTo>
                <a:cubicBezTo>
                  <a:pt x="776" y="1441"/>
                  <a:pt x="777" y="1441"/>
                  <a:pt x="777" y="1441"/>
                </a:cubicBezTo>
                <a:cubicBezTo>
                  <a:pt x="799" y="1419"/>
                  <a:pt x="845" y="1425"/>
                  <a:pt x="873" y="1425"/>
                </a:cubicBezTo>
                <a:cubicBezTo>
                  <a:pt x="886" y="1425"/>
                  <a:pt x="901" y="1423"/>
                  <a:pt x="913" y="1428"/>
                </a:cubicBezTo>
                <a:cubicBezTo>
                  <a:pt x="913" y="1428"/>
                  <a:pt x="913" y="1428"/>
                  <a:pt x="913" y="1428"/>
                </a:cubicBezTo>
                <a:cubicBezTo>
                  <a:pt x="915" y="1429"/>
                  <a:pt x="916" y="1430"/>
                  <a:pt x="917" y="1430"/>
                </a:cubicBezTo>
                <a:cubicBezTo>
                  <a:pt x="917" y="1430"/>
                  <a:pt x="917" y="1431"/>
                  <a:pt x="918" y="1431"/>
                </a:cubicBezTo>
                <a:cubicBezTo>
                  <a:pt x="920" y="1432"/>
                  <a:pt x="922" y="1435"/>
                  <a:pt x="922" y="1437"/>
                </a:cubicBezTo>
                <a:cubicBezTo>
                  <a:pt x="923" y="1439"/>
                  <a:pt x="923" y="1442"/>
                  <a:pt x="921" y="1444"/>
                </a:cubicBezTo>
                <a:cubicBezTo>
                  <a:pt x="920" y="1446"/>
                  <a:pt x="920" y="1446"/>
                  <a:pt x="920" y="1446"/>
                </a:cubicBezTo>
                <a:cubicBezTo>
                  <a:pt x="918" y="1452"/>
                  <a:pt x="913" y="1460"/>
                  <a:pt x="910" y="1465"/>
                </a:cubicBezTo>
                <a:close/>
                <a:moveTo>
                  <a:pt x="1095" y="1502"/>
                </a:moveTo>
                <a:cubicBezTo>
                  <a:pt x="1093" y="1502"/>
                  <a:pt x="1091" y="1502"/>
                  <a:pt x="1089" y="1502"/>
                </a:cubicBezTo>
                <a:cubicBezTo>
                  <a:pt x="1089" y="1502"/>
                  <a:pt x="1089" y="1503"/>
                  <a:pt x="1088" y="1503"/>
                </a:cubicBezTo>
                <a:cubicBezTo>
                  <a:pt x="1077" y="1504"/>
                  <a:pt x="1066" y="1503"/>
                  <a:pt x="1054" y="1503"/>
                </a:cubicBezTo>
                <a:cubicBezTo>
                  <a:pt x="1007" y="1503"/>
                  <a:pt x="1007" y="1503"/>
                  <a:pt x="1007" y="1503"/>
                </a:cubicBezTo>
                <a:cubicBezTo>
                  <a:pt x="997" y="1503"/>
                  <a:pt x="980" y="1501"/>
                  <a:pt x="976" y="1490"/>
                </a:cubicBezTo>
                <a:cubicBezTo>
                  <a:pt x="976" y="1489"/>
                  <a:pt x="976" y="1488"/>
                  <a:pt x="976" y="1487"/>
                </a:cubicBezTo>
                <a:cubicBezTo>
                  <a:pt x="976" y="1486"/>
                  <a:pt x="976" y="1486"/>
                  <a:pt x="976" y="1485"/>
                </a:cubicBezTo>
                <a:cubicBezTo>
                  <a:pt x="977" y="1481"/>
                  <a:pt x="980" y="1477"/>
                  <a:pt x="982" y="1473"/>
                </a:cubicBezTo>
                <a:cubicBezTo>
                  <a:pt x="986" y="1463"/>
                  <a:pt x="990" y="1449"/>
                  <a:pt x="998" y="1441"/>
                </a:cubicBezTo>
                <a:cubicBezTo>
                  <a:pt x="998" y="1440"/>
                  <a:pt x="999" y="1440"/>
                  <a:pt x="999" y="1440"/>
                </a:cubicBezTo>
                <a:cubicBezTo>
                  <a:pt x="1000" y="1439"/>
                  <a:pt x="1000" y="1439"/>
                  <a:pt x="1000" y="1438"/>
                </a:cubicBezTo>
                <a:cubicBezTo>
                  <a:pt x="1001" y="1438"/>
                  <a:pt x="1001" y="1438"/>
                  <a:pt x="1001" y="1438"/>
                </a:cubicBezTo>
                <a:cubicBezTo>
                  <a:pt x="1002" y="1437"/>
                  <a:pt x="1002" y="1437"/>
                  <a:pt x="1002" y="1437"/>
                </a:cubicBezTo>
                <a:cubicBezTo>
                  <a:pt x="1003" y="1436"/>
                  <a:pt x="1003" y="1436"/>
                  <a:pt x="1003" y="1436"/>
                </a:cubicBezTo>
                <a:cubicBezTo>
                  <a:pt x="1010" y="1431"/>
                  <a:pt x="1018" y="1428"/>
                  <a:pt x="1027" y="1427"/>
                </a:cubicBezTo>
                <a:cubicBezTo>
                  <a:pt x="1027" y="1427"/>
                  <a:pt x="1027" y="1426"/>
                  <a:pt x="1028" y="1426"/>
                </a:cubicBezTo>
                <a:cubicBezTo>
                  <a:pt x="1033" y="1425"/>
                  <a:pt x="1038" y="1425"/>
                  <a:pt x="1043" y="1425"/>
                </a:cubicBezTo>
                <a:cubicBezTo>
                  <a:pt x="1072" y="1425"/>
                  <a:pt x="1072" y="1425"/>
                  <a:pt x="1072" y="1425"/>
                </a:cubicBezTo>
                <a:cubicBezTo>
                  <a:pt x="1081" y="1425"/>
                  <a:pt x="1090" y="1425"/>
                  <a:pt x="1099" y="1425"/>
                </a:cubicBezTo>
                <a:cubicBezTo>
                  <a:pt x="1112" y="1425"/>
                  <a:pt x="1130" y="1423"/>
                  <a:pt x="1140" y="1432"/>
                </a:cubicBezTo>
                <a:cubicBezTo>
                  <a:pt x="1140" y="1433"/>
                  <a:pt x="1141" y="1433"/>
                  <a:pt x="1141" y="1434"/>
                </a:cubicBezTo>
                <a:cubicBezTo>
                  <a:pt x="1142" y="1434"/>
                  <a:pt x="1142" y="1434"/>
                  <a:pt x="1142" y="1434"/>
                </a:cubicBezTo>
                <a:cubicBezTo>
                  <a:pt x="1142" y="1434"/>
                  <a:pt x="1142" y="1435"/>
                  <a:pt x="1142" y="1435"/>
                </a:cubicBezTo>
                <a:cubicBezTo>
                  <a:pt x="1143" y="1435"/>
                  <a:pt x="1143" y="1436"/>
                  <a:pt x="1143" y="1436"/>
                </a:cubicBezTo>
                <a:cubicBezTo>
                  <a:pt x="1144" y="1438"/>
                  <a:pt x="1144" y="1440"/>
                  <a:pt x="1144" y="1442"/>
                </a:cubicBezTo>
                <a:cubicBezTo>
                  <a:pt x="1143" y="1452"/>
                  <a:pt x="1135" y="1467"/>
                  <a:pt x="1133" y="1473"/>
                </a:cubicBezTo>
                <a:cubicBezTo>
                  <a:pt x="1133" y="1474"/>
                  <a:pt x="1133" y="1474"/>
                  <a:pt x="1133" y="1474"/>
                </a:cubicBezTo>
                <a:cubicBezTo>
                  <a:pt x="1132" y="1476"/>
                  <a:pt x="1131" y="1478"/>
                  <a:pt x="1130" y="1480"/>
                </a:cubicBezTo>
                <a:cubicBezTo>
                  <a:pt x="1130" y="1481"/>
                  <a:pt x="1130" y="1481"/>
                  <a:pt x="1130" y="1481"/>
                </a:cubicBezTo>
                <a:cubicBezTo>
                  <a:pt x="1130" y="1482"/>
                  <a:pt x="1129" y="1483"/>
                  <a:pt x="1129" y="1483"/>
                </a:cubicBezTo>
                <a:cubicBezTo>
                  <a:pt x="1129" y="1484"/>
                  <a:pt x="1128" y="1484"/>
                  <a:pt x="1128" y="1485"/>
                </a:cubicBezTo>
                <a:cubicBezTo>
                  <a:pt x="1128" y="1485"/>
                  <a:pt x="1127" y="1486"/>
                  <a:pt x="1127" y="1487"/>
                </a:cubicBezTo>
                <a:cubicBezTo>
                  <a:pt x="1126" y="1487"/>
                  <a:pt x="1126" y="1487"/>
                  <a:pt x="1126" y="1488"/>
                </a:cubicBezTo>
                <a:cubicBezTo>
                  <a:pt x="1125" y="1488"/>
                  <a:pt x="1125" y="1488"/>
                  <a:pt x="1125" y="1488"/>
                </a:cubicBezTo>
                <a:cubicBezTo>
                  <a:pt x="1124" y="1489"/>
                  <a:pt x="1124" y="1489"/>
                  <a:pt x="1124" y="1490"/>
                </a:cubicBezTo>
                <a:cubicBezTo>
                  <a:pt x="1122" y="1491"/>
                  <a:pt x="1121" y="1492"/>
                  <a:pt x="1119" y="1493"/>
                </a:cubicBezTo>
                <a:cubicBezTo>
                  <a:pt x="1117" y="1494"/>
                  <a:pt x="1115" y="1495"/>
                  <a:pt x="1114" y="1496"/>
                </a:cubicBezTo>
                <a:cubicBezTo>
                  <a:pt x="1113" y="1496"/>
                  <a:pt x="1113" y="1496"/>
                  <a:pt x="1113" y="1496"/>
                </a:cubicBezTo>
                <a:cubicBezTo>
                  <a:pt x="1112" y="1497"/>
                  <a:pt x="1112" y="1497"/>
                  <a:pt x="1112" y="1497"/>
                </a:cubicBezTo>
                <a:cubicBezTo>
                  <a:pt x="1106" y="1499"/>
                  <a:pt x="1100" y="1501"/>
                  <a:pt x="1095" y="1502"/>
                </a:cubicBezTo>
                <a:close/>
                <a:moveTo>
                  <a:pt x="773" y="1710"/>
                </a:moveTo>
                <a:cubicBezTo>
                  <a:pt x="773" y="1710"/>
                  <a:pt x="773" y="1710"/>
                  <a:pt x="773" y="1710"/>
                </a:cubicBezTo>
                <a:cubicBezTo>
                  <a:pt x="771" y="1721"/>
                  <a:pt x="762" y="1732"/>
                  <a:pt x="756" y="1742"/>
                </a:cubicBezTo>
                <a:cubicBezTo>
                  <a:pt x="756" y="1742"/>
                  <a:pt x="756" y="1742"/>
                  <a:pt x="756" y="1742"/>
                </a:cubicBezTo>
                <a:cubicBezTo>
                  <a:pt x="750" y="1753"/>
                  <a:pt x="744" y="1767"/>
                  <a:pt x="736" y="1777"/>
                </a:cubicBezTo>
                <a:cubicBezTo>
                  <a:pt x="735" y="1778"/>
                  <a:pt x="735" y="1779"/>
                  <a:pt x="734" y="1781"/>
                </a:cubicBezTo>
                <a:cubicBezTo>
                  <a:pt x="734" y="1781"/>
                  <a:pt x="733" y="1781"/>
                  <a:pt x="733" y="1781"/>
                </a:cubicBezTo>
                <a:cubicBezTo>
                  <a:pt x="732" y="1782"/>
                  <a:pt x="731" y="1783"/>
                  <a:pt x="730" y="1784"/>
                </a:cubicBezTo>
                <a:cubicBezTo>
                  <a:pt x="729" y="1785"/>
                  <a:pt x="729" y="1785"/>
                  <a:pt x="728" y="1786"/>
                </a:cubicBezTo>
                <a:cubicBezTo>
                  <a:pt x="728" y="1786"/>
                  <a:pt x="728" y="1786"/>
                  <a:pt x="728" y="1786"/>
                </a:cubicBezTo>
                <a:cubicBezTo>
                  <a:pt x="719" y="1794"/>
                  <a:pt x="708" y="1799"/>
                  <a:pt x="696" y="1802"/>
                </a:cubicBezTo>
                <a:cubicBezTo>
                  <a:pt x="695" y="1803"/>
                  <a:pt x="693" y="1803"/>
                  <a:pt x="692" y="1804"/>
                </a:cubicBezTo>
                <a:cubicBezTo>
                  <a:pt x="685" y="1805"/>
                  <a:pt x="678" y="1806"/>
                  <a:pt x="671" y="1806"/>
                </a:cubicBezTo>
                <a:cubicBezTo>
                  <a:pt x="665" y="1806"/>
                  <a:pt x="665" y="1806"/>
                  <a:pt x="665" y="1806"/>
                </a:cubicBezTo>
                <a:cubicBezTo>
                  <a:pt x="665" y="1806"/>
                  <a:pt x="665" y="1806"/>
                  <a:pt x="665" y="1806"/>
                </a:cubicBezTo>
                <a:cubicBezTo>
                  <a:pt x="636" y="1806"/>
                  <a:pt x="607" y="1807"/>
                  <a:pt x="578" y="1807"/>
                </a:cubicBezTo>
                <a:cubicBezTo>
                  <a:pt x="575" y="1807"/>
                  <a:pt x="573" y="1806"/>
                  <a:pt x="571" y="1806"/>
                </a:cubicBezTo>
                <a:cubicBezTo>
                  <a:pt x="567" y="1806"/>
                  <a:pt x="563" y="1805"/>
                  <a:pt x="560" y="1804"/>
                </a:cubicBezTo>
                <a:cubicBezTo>
                  <a:pt x="555" y="1802"/>
                  <a:pt x="551" y="1800"/>
                  <a:pt x="549" y="1797"/>
                </a:cubicBezTo>
                <a:cubicBezTo>
                  <a:pt x="546" y="1794"/>
                  <a:pt x="545" y="1790"/>
                  <a:pt x="545" y="1786"/>
                </a:cubicBezTo>
                <a:cubicBezTo>
                  <a:pt x="545" y="1783"/>
                  <a:pt x="546" y="1780"/>
                  <a:pt x="548" y="1777"/>
                </a:cubicBezTo>
                <a:cubicBezTo>
                  <a:pt x="548" y="1776"/>
                  <a:pt x="549" y="1776"/>
                  <a:pt x="549" y="1776"/>
                </a:cubicBezTo>
                <a:cubicBezTo>
                  <a:pt x="549" y="1775"/>
                  <a:pt x="549" y="1774"/>
                  <a:pt x="550" y="1774"/>
                </a:cubicBezTo>
                <a:cubicBezTo>
                  <a:pt x="551" y="1772"/>
                  <a:pt x="551" y="1772"/>
                  <a:pt x="551" y="1772"/>
                </a:cubicBezTo>
                <a:cubicBezTo>
                  <a:pt x="551" y="1772"/>
                  <a:pt x="551" y="1772"/>
                  <a:pt x="551" y="1772"/>
                </a:cubicBezTo>
                <a:cubicBezTo>
                  <a:pt x="558" y="1761"/>
                  <a:pt x="566" y="1750"/>
                  <a:pt x="574" y="1739"/>
                </a:cubicBezTo>
                <a:cubicBezTo>
                  <a:pt x="579" y="1730"/>
                  <a:pt x="585" y="1720"/>
                  <a:pt x="592" y="1713"/>
                </a:cubicBezTo>
                <a:cubicBezTo>
                  <a:pt x="593" y="1712"/>
                  <a:pt x="593" y="1711"/>
                  <a:pt x="594" y="1710"/>
                </a:cubicBezTo>
                <a:cubicBezTo>
                  <a:pt x="594" y="1710"/>
                  <a:pt x="595" y="1710"/>
                  <a:pt x="595" y="1710"/>
                </a:cubicBezTo>
                <a:cubicBezTo>
                  <a:pt x="596" y="1708"/>
                  <a:pt x="598" y="1707"/>
                  <a:pt x="600" y="1705"/>
                </a:cubicBezTo>
                <a:cubicBezTo>
                  <a:pt x="600" y="1705"/>
                  <a:pt x="600" y="1705"/>
                  <a:pt x="600" y="1705"/>
                </a:cubicBezTo>
                <a:cubicBezTo>
                  <a:pt x="600" y="1705"/>
                  <a:pt x="600" y="1705"/>
                  <a:pt x="600" y="1705"/>
                </a:cubicBezTo>
                <a:cubicBezTo>
                  <a:pt x="610" y="1697"/>
                  <a:pt x="622" y="1692"/>
                  <a:pt x="635" y="1690"/>
                </a:cubicBezTo>
                <a:cubicBezTo>
                  <a:pt x="635" y="1690"/>
                  <a:pt x="635" y="1690"/>
                  <a:pt x="635" y="1690"/>
                </a:cubicBezTo>
                <a:cubicBezTo>
                  <a:pt x="636" y="1690"/>
                  <a:pt x="636" y="1690"/>
                  <a:pt x="636" y="1690"/>
                </a:cubicBezTo>
                <a:cubicBezTo>
                  <a:pt x="638" y="1689"/>
                  <a:pt x="640" y="1689"/>
                  <a:pt x="643" y="1688"/>
                </a:cubicBezTo>
                <a:cubicBezTo>
                  <a:pt x="644" y="1688"/>
                  <a:pt x="646" y="1688"/>
                  <a:pt x="647" y="1688"/>
                </a:cubicBezTo>
                <a:cubicBezTo>
                  <a:pt x="649" y="1688"/>
                  <a:pt x="650" y="1688"/>
                  <a:pt x="652" y="1688"/>
                </a:cubicBezTo>
                <a:cubicBezTo>
                  <a:pt x="653" y="1687"/>
                  <a:pt x="654" y="1687"/>
                  <a:pt x="655" y="1687"/>
                </a:cubicBezTo>
                <a:cubicBezTo>
                  <a:pt x="656" y="1687"/>
                  <a:pt x="656" y="1687"/>
                  <a:pt x="656" y="1687"/>
                </a:cubicBezTo>
                <a:cubicBezTo>
                  <a:pt x="656" y="1687"/>
                  <a:pt x="656" y="1687"/>
                  <a:pt x="656" y="1687"/>
                </a:cubicBezTo>
                <a:cubicBezTo>
                  <a:pt x="683" y="1687"/>
                  <a:pt x="709" y="1687"/>
                  <a:pt x="736" y="1687"/>
                </a:cubicBezTo>
                <a:cubicBezTo>
                  <a:pt x="736" y="1687"/>
                  <a:pt x="736" y="1687"/>
                  <a:pt x="736" y="1687"/>
                </a:cubicBezTo>
                <a:cubicBezTo>
                  <a:pt x="740" y="1687"/>
                  <a:pt x="740" y="1687"/>
                  <a:pt x="740" y="1687"/>
                </a:cubicBezTo>
                <a:cubicBezTo>
                  <a:pt x="747" y="1687"/>
                  <a:pt x="753" y="1688"/>
                  <a:pt x="757" y="1689"/>
                </a:cubicBezTo>
                <a:cubicBezTo>
                  <a:pt x="759" y="1690"/>
                  <a:pt x="760" y="1690"/>
                  <a:pt x="761" y="1691"/>
                </a:cubicBezTo>
                <a:cubicBezTo>
                  <a:pt x="761" y="1691"/>
                  <a:pt x="762" y="1691"/>
                  <a:pt x="763" y="1691"/>
                </a:cubicBezTo>
                <a:cubicBezTo>
                  <a:pt x="763" y="1692"/>
                  <a:pt x="763" y="1692"/>
                  <a:pt x="764" y="1692"/>
                </a:cubicBezTo>
                <a:cubicBezTo>
                  <a:pt x="771" y="1695"/>
                  <a:pt x="775" y="1701"/>
                  <a:pt x="773" y="1710"/>
                </a:cubicBezTo>
                <a:close/>
                <a:moveTo>
                  <a:pt x="828" y="1613"/>
                </a:moveTo>
                <a:cubicBezTo>
                  <a:pt x="827" y="1614"/>
                  <a:pt x="827" y="1614"/>
                  <a:pt x="827" y="1614"/>
                </a:cubicBezTo>
                <a:cubicBezTo>
                  <a:pt x="827" y="1614"/>
                  <a:pt x="827" y="1614"/>
                  <a:pt x="827" y="1614"/>
                </a:cubicBezTo>
                <a:cubicBezTo>
                  <a:pt x="826" y="1616"/>
                  <a:pt x="825" y="1617"/>
                  <a:pt x="824" y="1619"/>
                </a:cubicBezTo>
                <a:cubicBezTo>
                  <a:pt x="824" y="1619"/>
                  <a:pt x="824" y="1619"/>
                  <a:pt x="823" y="1619"/>
                </a:cubicBezTo>
                <a:cubicBezTo>
                  <a:pt x="817" y="1627"/>
                  <a:pt x="807" y="1632"/>
                  <a:pt x="797" y="1635"/>
                </a:cubicBezTo>
                <a:cubicBezTo>
                  <a:pt x="797" y="1635"/>
                  <a:pt x="797" y="1635"/>
                  <a:pt x="797" y="1635"/>
                </a:cubicBezTo>
                <a:cubicBezTo>
                  <a:pt x="795" y="1636"/>
                  <a:pt x="794" y="1636"/>
                  <a:pt x="792" y="1636"/>
                </a:cubicBezTo>
                <a:cubicBezTo>
                  <a:pt x="791" y="1637"/>
                  <a:pt x="790" y="1637"/>
                  <a:pt x="789" y="1637"/>
                </a:cubicBezTo>
                <a:cubicBezTo>
                  <a:pt x="788" y="1637"/>
                  <a:pt x="788" y="1638"/>
                  <a:pt x="787" y="1638"/>
                </a:cubicBezTo>
                <a:cubicBezTo>
                  <a:pt x="781" y="1639"/>
                  <a:pt x="774" y="1640"/>
                  <a:pt x="768" y="1640"/>
                </a:cubicBezTo>
                <a:cubicBezTo>
                  <a:pt x="767" y="1640"/>
                  <a:pt x="767" y="1640"/>
                  <a:pt x="767" y="1640"/>
                </a:cubicBezTo>
                <a:cubicBezTo>
                  <a:pt x="756" y="1641"/>
                  <a:pt x="745" y="1640"/>
                  <a:pt x="735" y="1640"/>
                </a:cubicBezTo>
                <a:cubicBezTo>
                  <a:pt x="718" y="1640"/>
                  <a:pt x="702" y="1640"/>
                  <a:pt x="685" y="1640"/>
                </a:cubicBezTo>
                <a:cubicBezTo>
                  <a:pt x="683" y="1640"/>
                  <a:pt x="680" y="1640"/>
                  <a:pt x="677" y="1640"/>
                </a:cubicBezTo>
                <a:cubicBezTo>
                  <a:pt x="677" y="1640"/>
                  <a:pt x="677" y="1640"/>
                  <a:pt x="676" y="1640"/>
                </a:cubicBezTo>
                <a:cubicBezTo>
                  <a:pt x="674" y="1639"/>
                  <a:pt x="672" y="1639"/>
                  <a:pt x="669" y="1638"/>
                </a:cubicBezTo>
                <a:cubicBezTo>
                  <a:pt x="669" y="1638"/>
                  <a:pt x="669" y="1638"/>
                  <a:pt x="669" y="1638"/>
                </a:cubicBezTo>
                <a:cubicBezTo>
                  <a:pt x="669" y="1638"/>
                  <a:pt x="669" y="1638"/>
                  <a:pt x="669" y="1638"/>
                </a:cubicBezTo>
                <a:cubicBezTo>
                  <a:pt x="662" y="1636"/>
                  <a:pt x="655" y="1632"/>
                  <a:pt x="655" y="1624"/>
                </a:cubicBezTo>
                <a:cubicBezTo>
                  <a:pt x="655" y="1623"/>
                  <a:pt x="655" y="1621"/>
                  <a:pt x="656" y="1620"/>
                </a:cubicBezTo>
                <a:cubicBezTo>
                  <a:pt x="656" y="1619"/>
                  <a:pt x="656" y="1619"/>
                  <a:pt x="656" y="1618"/>
                </a:cubicBezTo>
                <a:cubicBezTo>
                  <a:pt x="657" y="1617"/>
                  <a:pt x="657" y="1616"/>
                  <a:pt x="658" y="1614"/>
                </a:cubicBezTo>
                <a:cubicBezTo>
                  <a:pt x="658" y="1614"/>
                  <a:pt x="658" y="1614"/>
                  <a:pt x="658" y="1614"/>
                </a:cubicBezTo>
                <a:cubicBezTo>
                  <a:pt x="659" y="1613"/>
                  <a:pt x="659" y="1613"/>
                  <a:pt x="659" y="1613"/>
                </a:cubicBezTo>
                <a:cubicBezTo>
                  <a:pt x="660" y="1612"/>
                  <a:pt x="661" y="1610"/>
                  <a:pt x="662" y="1609"/>
                </a:cubicBezTo>
                <a:cubicBezTo>
                  <a:pt x="670" y="1597"/>
                  <a:pt x="678" y="1585"/>
                  <a:pt x="686" y="1572"/>
                </a:cubicBezTo>
                <a:cubicBezTo>
                  <a:pt x="687" y="1572"/>
                  <a:pt x="687" y="1572"/>
                  <a:pt x="687" y="1572"/>
                </a:cubicBezTo>
                <a:cubicBezTo>
                  <a:pt x="689" y="1568"/>
                  <a:pt x="689" y="1568"/>
                  <a:pt x="689" y="1568"/>
                </a:cubicBezTo>
                <a:cubicBezTo>
                  <a:pt x="692" y="1565"/>
                  <a:pt x="695" y="1562"/>
                  <a:pt x="699" y="1559"/>
                </a:cubicBezTo>
                <a:cubicBezTo>
                  <a:pt x="702" y="1557"/>
                  <a:pt x="705" y="1555"/>
                  <a:pt x="708" y="1554"/>
                </a:cubicBezTo>
                <a:cubicBezTo>
                  <a:pt x="709" y="1553"/>
                  <a:pt x="710" y="1553"/>
                  <a:pt x="711" y="1552"/>
                </a:cubicBezTo>
                <a:cubicBezTo>
                  <a:pt x="712" y="1552"/>
                  <a:pt x="712" y="1552"/>
                  <a:pt x="713" y="1551"/>
                </a:cubicBezTo>
                <a:cubicBezTo>
                  <a:pt x="713" y="1551"/>
                  <a:pt x="714" y="1551"/>
                  <a:pt x="714" y="1551"/>
                </a:cubicBezTo>
                <a:cubicBezTo>
                  <a:pt x="715" y="1551"/>
                  <a:pt x="715" y="1551"/>
                  <a:pt x="716" y="1550"/>
                </a:cubicBezTo>
                <a:cubicBezTo>
                  <a:pt x="720" y="1549"/>
                  <a:pt x="725" y="1547"/>
                  <a:pt x="730" y="1546"/>
                </a:cubicBezTo>
                <a:cubicBezTo>
                  <a:pt x="735" y="1545"/>
                  <a:pt x="741" y="1544"/>
                  <a:pt x="747" y="1544"/>
                </a:cubicBezTo>
                <a:cubicBezTo>
                  <a:pt x="763" y="1544"/>
                  <a:pt x="763" y="1544"/>
                  <a:pt x="763" y="1544"/>
                </a:cubicBezTo>
                <a:cubicBezTo>
                  <a:pt x="767" y="1544"/>
                  <a:pt x="770" y="1544"/>
                  <a:pt x="774" y="1544"/>
                </a:cubicBezTo>
                <a:cubicBezTo>
                  <a:pt x="789" y="1544"/>
                  <a:pt x="803" y="1544"/>
                  <a:pt x="818" y="1544"/>
                </a:cubicBezTo>
                <a:cubicBezTo>
                  <a:pt x="818" y="1544"/>
                  <a:pt x="818" y="1544"/>
                  <a:pt x="818" y="1544"/>
                </a:cubicBezTo>
                <a:cubicBezTo>
                  <a:pt x="824" y="1544"/>
                  <a:pt x="824" y="1544"/>
                  <a:pt x="824" y="1544"/>
                </a:cubicBezTo>
                <a:cubicBezTo>
                  <a:pt x="830" y="1544"/>
                  <a:pt x="835" y="1545"/>
                  <a:pt x="839" y="1546"/>
                </a:cubicBezTo>
                <a:cubicBezTo>
                  <a:pt x="843" y="1547"/>
                  <a:pt x="845" y="1548"/>
                  <a:pt x="847" y="1549"/>
                </a:cubicBezTo>
                <a:cubicBezTo>
                  <a:pt x="854" y="1553"/>
                  <a:pt x="858" y="1559"/>
                  <a:pt x="853" y="1568"/>
                </a:cubicBezTo>
                <a:cubicBezTo>
                  <a:pt x="848" y="1579"/>
                  <a:pt x="841" y="1590"/>
                  <a:pt x="835" y="1600"/>
                </a:cubicBezTo>
                <a:cubicBezTo>
                  <a:pt x="828" y="1613"/>
                  <a:pt x="828" y="1613"/>
                  <a:pt x="828" y="1613"/>
                </a:cubicBezTo>
                <a:cubicBezTo>
                  <a:pt x="828" y="1613"/>
                  <a:pt x="828" y="1613"/>
                  <a:pt x="828" y="1613"/>
                </a:cubicBezTo>
                <a:close/>
                <a:moveTo>
                  <a:pt x="1592" y="1771"/>
                </a:moveTo>
                <a:cubicBezTo>
                  <a:pt x="1592" y="1773"/>
                  <a:pt x="1592" y="1775"/>
                  <a:pt x="1591" y="1777"/>
                </a:cubicBezTo>
                <a:cubicBezTo>
                  <a:pt x="1591" y="1778"/>
                  <a:pt x="1591" y="1778"/>
                  <a:pt x="1591" y="1778"/>
                </a:cubicBezTo>
                <a:cubicBezTo>
                  <a:pt x="1590" y="1780"/>
                  <a:pt x="1590" y="1782"/>
                  <a:pt x="1589" y="1783"/>
                </a:cubicBezTo>
                <a:cubicBezTo>
                  <a:pt x="1589" y="1783"/>
                  <a:pt x="1589" y="1783"/>
                  <a:pt x="1589" y="1784"/>
                </a:cubicBezTo>
                <a:cubicBezTo>
                  <a:pt x="1588" y="1784"/>
                  <a:pt x="1588" y="1784"/>
                  <a:pt x="1588" y="1784"/>
                </a:cubicBezTo>
                <a:cubicBezTo>
                  <a:pt x="1587" y="1786"/>
                  <a:pt x="1586" y="1788"/>
                  <a:pt x="1584" y="1789"/>
                </a:cubicBezTo>
                <a:cubicBezTo>
                  <a:pt x="1584" y="1789"/>
                  <a:pt x="1584" y="1789"/>
                  <a:pt x="1584" y="1789"/>
                </a:cubicBezTo>
                <a:cubicBezTo>
                  <a:pt x="1582" y="1791"/>
                  <a:pt x="1581" y="1792"/>
                  <a:pt x="1579" y="1794"/>
                </a:cubicBezTo>
                <a:cubicBezTo>
                  <a:pt x="1578" y="1794"/>
                  <a:pt x="1578" y="1794"/>
                  <a:pt x="1578" y="1794"/>
                </a:cubicBezTo>
                <a:cubicBezTo>
                  <a:pt x="1578" y="1794"/>
                  <a:pt x="1577" y="1795"/>
                  <a:pt x="1577" y="1795"/>
                </a:cubicBezTo>
                <a:cubicBezTo>
                  <a:pt x="1575" y="1796"/>
                  <a:pt x="1573" y="1797"/>
                  <a:pt x="1571" y="1798"/>
                </a:cubicBezTo>
                <a:cubicBezTo>
                  <a:pt x="1571" y="1798"/>
                  <a:pt x="1571" y="1798"/>
                  <a:pt x="1570" y="1798"/>
                </a:cubicBezTo>
                <a:cubicBezTo>
                  <a:pt x="1569" y="1799"/>
                  <a:pt x="1567" y="1800"/>
                  <a:pt x="1566" y="1800"/>
                </a:cubicBezTo>
                <a:cubicBezTo>
                  <a:pt x="1565" y="1800"/>
                  <a:pt x="1564" y="1801"/>
                  <a:pt x="1563" y="1801"/>
                </a:cubicBezTo>
                <a:cubicBezTo>
                  <a:pt x="1563" y="1801"/>
                  <a:pt x="1563" y="1801"/>
                  <a:pt x="1562" y="1801"/>
                </a:cubicBezTo>
                <a:cubicBezTo>
                  <a:pt x="1562" y="1801"/>
                  <a:pt x="1561" y="1801"/>
                  <a:pt x="1561" y="1802"/>
                </a:cubicBezTo>
                <a:cubicBezTo>
                  <a:pt x="1559" y="1802"/>
                  <a:pt x="1557" y="1802"/>
                  <a:pt x="1555" y="1803"/>
                </a:cubicBezTo>
                <a:cubicBezTo>
                  <a:pt x="1553" y="1803"/>
                  <a:pt x="1551" y="1803"/>
                  <a:pt x="1550" y="1803"/>
                </a:cubicBezTo>
                <a:cubicBezTo>
                  <a:pt x="1548" y="1804"/>
                  <a:pt x="1546" y="1804"/>
                  <a:pt x="1544" y="1804"/>
                </a:cubicBezTo>
                <a:cubicBezTo>
                  <a:pt x="1544" y="1804"/>
                  <a:pt x="1543" y="1804"/>
                  <a:pt x="1542" y="1804"/>
                </a:cubicBezTo>
                <a:cubicBezTo>
                  <a:pt x="1540" y="1804"/>
                  <a:pt x="1540" y="1804"/>
                  <a:pt x="1540" y="1804"/>
                </a:cubicBezTo>
                <a:cubicBezTo>
                  <a:pt x="1540" y="1804"/>
                  <a:pt x="1540" y="1804"/>
                  <a:pt x="1540" y="1804"/>
                </a:cubicBezTo>
                <a:cubicBezTo>
                  <a:pt x="1530" y="1804"/>
                  <a:pt x="1519" y="1804"/>
                  <a:pt x="1509" y="1804"/>
                </a:cubicBezTo>
                <a:cubicBezTo>
                  <a:pt x="1461" y="1804"/>
                  <a:pt x="908" y="1806"/>
                  <a:pt x="869" y="1806"/>
                </a:cubicBezTo>
                <a:cubicBezTo>
                  <a:pt x="866" y="1806"/>
                  <a:pt x="863" y="1806"/>
                  <a:pt x="861" y="1805"/>
                </a:cubicBezTo>
                <a:cubicBezTo>
                  <a:pt x="857" y="1805"/>
                  <a:pt x="853" y="1804"/>
                  <a:pt x="850" y="1803"/>
                </a:cubicBezTo>
                <a:cubicBezTo>
                  <a:pt x="845" y="1802"/>
                  <a:pt x="841" y="1799"/>
                  <a:pt x="838" y="1796"/>
                </a:cubicBezTo>
                <a:cubicBezTo>
                  <a:pt x="835" y="1793"/>
                  <a:pt x="833" y="1790"/>
                  <a:pt x="832" y="1786"/>
                </a:cubicBezTo>
                <a:cubicBezTo>
                  <a:pt x="832" y="1782"/>
                  <a:pt x="832" y="1778"/>
                  <a:pt x="834" y="1773"/>
                </a:cubicBezTo>
                <a:cubicBezTo>
                  <a:pt x="836" y="1771"/>
                  <a:pt x="836" y="1771"/>
                  <a:pt x="836" y="1771"/>
                </a:cubicBezTo>
                <a:cubicBezTo>
                  <a:pt x="836" y="1771"/>
                  <a:pt x="836" y="1771"/>
                  <a:pt x="836" y="1771"/>
                </a:cubicBezTo>
                <a:cubicBezTo>
                  <a:pt x="842" y="1758"/>
                  <a:pt x="848" y="1745"/>
                  <a:pt x="854" y="1732"/>
                </a:cubicBezTo>
                <a:cubicBezTo>
                  <a:pt x="856" y="1730"/>
                  <a:pt x="857" y="1728"/>
                  <a:pt x="858" y="1726"/>
                </a:cubicBezTo>
                <a:cubicBezTo>
                  <a:pt x="862" y="1716"/>
                  <a:pt x="862" y="1716"/>
                  <a:pt x="862" y="1716"/>
                </a:cubicBezTo>
                <a:cubicBezTo>
                  <a:pt x="864" y="1712"/>
                  <a:pt x="868" y="1708"/>
                  <a:pt x="872" y="1704"/>
                </a:cubicBezTo>
                <a:cubicBezTo>
                  <a:pt x="873" y="1704"/>
                  <a:pt x="874" y="1703"/>
                  <a:pt x="875" y="1702"/>
                </a:cubicBezTo>
                <a:cubicBezTo>
                  <a:pt x="875" y="1702"/>
                  <a:pt x="876" y="1701"/>
                  <a:pt x="877" y="1701"/>
                </a:cubicBezTo>
                <a:cubicBezTo>
                  <a:pt x="878" y="1700"/>
                  <a:pt x="878" y="1700"/>
                  <a:pt x="879" y="1699"/>
                </a:cubicBezTo>
                <a:cubicBezTo>
                  <a:pt x="880" y="1699"/>
                  <a:pt x="880" y="1699"/>
                  <a:pt x="880" y="1699"/>
                </a:cubicBezTo>
                <a:cubicBezTo>
                  <a:pt x="881" y="1698"/>
                  <a:pt x="881" y="1698"/>
                  <a:pt x="882" y="1698"/>
                </a:cubicBezTo>
                <a:cubicBezTo>
                  <a:pt x="883" y="1697"/>
                  <a:pt x="885" y="1696"/>
                  <a:pt x="886" y="1695"/>
                </a:cubicBezTo>
                <a:cubicBezTo>
                  <a:pt x="887" y="1695"/>
                  <a:pt x="888" y="1695"/>
                  <a:pt x="889" y="1694"/>
                </a:cubicBezTo>
                <a:cubicBezTo>
                  <a:pt x="890" y="1694"/>
                  <a:pt x="891" y="1693"/>
                  <a:pt x="893" y="1693"/>
                </a:cubicBezTo>
                <a:cubicBezTo>
                  <a:pt x="895" y="1692"/>
                  <a:pt x="897" y="1691"/>
                  <a:pt x="899" y="1690"/>
                </a:cubicBezTo>
                <a:cubicBezTo>
                  <a:pt x="900" y="1690"/>
                  <a:pt x="901" y="1690"/>
                  <a:pt x="903" y="1689"/>
                </a:cubicBezTo>
                <a:cubicBezTo>
                  <a:pt x="903" y="1689"/>
                  <a:pt x="904" y="1689"/>
                  <a:pt x="904" y="1689"/>
                </a:cubicBezTo>
                <a:cubicBezTo>
                  <a:pt x="910" y="1687"/>
                  <a:pt x="917" y="1687"/>
                  <a:pt x="923" y="1687"/>
                </a:cubicBezTo>
                <a:cubicBezTo>
                  <a:pt x="923" y="1687"/>
                  <a:pt x="1503" y="1685"/>
                  <a:pt x="1525" y="1685"/>
                </a:cubicBezTo>
                <a:cubicBezTo>
                  <a:pt x="1531" y="1685"/>
                  <a:pt x="1538" y="1685"/>
                  <a:pt x="1545" y="1685"/>
                </a:cubicBezTo>
                <a:cubicBezTo>
                  <a:pt x="1548" y="1685"/>
                  <a:pt x="1551" y="1685"/>
                  <a:pt x="1554" y="1686"/>
                </a:cubicBezTo>
                <a:cubicBezTo>
                  <a:pt x="1554" y="1686"/>
                  <a:pt x="1555" y="1686"/>
                  <a:pt x="1555" y="1686"/>
                </a:cubicBezTo>
                <a:cubicBezTo>
                  <a:pt x="1557" y="1686"/>
                  <a:pt x="1560" y="1686"/>
                  <a:pt x="1562" y="1687"/>
                </a:cubicBezTo>
                <a:cubicBezTo>
                  <a:pt x="1562" y="1687"/>
                  <a:pt x="1563" y="1687"/>
                  <a:pt x="1563" y="1687"/>
                </a:cubicBezTo>
                <a:cubicBezTo>
                  <a:pt x="1563" y="1687"/>
                  <a:pt x="1563" y="1687"/>
                  <a:pt x="1563" y="1687"/>
                </a:cubicBezTo>
                <a:cubicBezTo>
                  <a:pt x="1566" y="1688"/>
                  <a:pt x="1568" y="1689"/>
                  <a:pt x="1570" y="1690"/>
                </a:cubicBezTo>
                <a:cubicBezTo>
                  <a:pt x="1570" y="1690"/>
                  <a:pt x="1571" y="1690"/>
                  <a:pt x="1571" y="1690"/>
                </a:cubicBezTo>
                <a:cubicBezTo>
                  <a:pt x="1573" y="1691"/>
                  <a:pt x="1575" y="1692"/>
                  <a:pt x="1577" y="1693"/>
                </a:cubicBezTo>
                <a:cubicBezTo>
                  <a:pt x="1577" y="1693"/>
                  <a:pt x="1577" y="1693"/>
                  <a:pt x="1578" y="1693"/>
                </a:cubicBezTo>
                <a:cubicBezTo>
                  <a:pt x="1578" y="1694"/>
                  <a:pt x="1578" y="1694"/>
                  <a:pt x="1578" y="1694"/>
                </a:cubicBezTo>
                <a:cubicBezTo>
                  <a:pt x="1580" y="1695"/>
                  <a:pt x="1581" y="1696"/>
                  <a:pt x="1582" y="1697"/>
                </a:cubicBezTo>
                <a:cubicBezTo>
                  <a:pt x="1584" y="1698"/>
                  <a:pt x="1586" y="1700"/>
                  <a:pt x="1588" y="1703"/>
                </a:cubicBezTo>
                <a:cubicBezTo>
                  <a:pt x="1590" y="1706"/>
                  <a:pt x="1592" y="1710"/>
                  <a:pt x="1592" y="1714"/>
                </a:cubicBezTo>
                <a:cubicBezTo>
                  <a:pt x="1592" y="1717"/>
                  <a:pt x="1592" y="1717"/>
                  <a:pt x="1592" y="1717"/>
                </a:cubicBezTo>
                <a:cubicBezTo>
                  <a:pt x="1592" y="1717"/>
                  <a:pt x="1592" y="1717"/>
                  <a:pt x="1592" y="1717"/>
                </a:cubicBezTo>
                <a:cubicBezTo>
                  <a:pt x="1592" y="1731"/>
                  <a:pt x="1592" y="1746"/>
                  <a:pt x="1592" y="1760"/>
                </a:cubicBezTo>
                <a:cubicBezTo>
                  <a:pt x="1592" y="1764"/>
                  <a:pt x="1593" y="1767"/>
                  <a:pt x="1592" y="1771"/>
                </a:cubicBezTo>
                <a:close/>
                <a:moveTo>
                  <a:pt x="1671" y="1490"/>
                </a:moveTo>
                <a:cubicBezTo>
                  <a:pt x="1671" y="1490"/>
                  <a:pt x="1670" y="1489"/>
                  <a:pt x="1670" y="1489"/>
                </a:cubicBezTo>
                <a:cubicBezTo>
                  <a:pt x="1670" y="1489"/>
                  <a:pt x="1669" y="1489"/>
                  <a:pt x="1669" y="1488"/>
                </a:cubicBezTo>
                <a:cubicBezTo>
                  <a:pt x="1667" y="1486"/>
                  <a:pt x="1666" y="1483"/>
                  <a:pt x="1665" y="1480"/>
                </a:cubicBezTo>
                <a:cubicBezTo>
                  <a:pt x="1665" y="1477"/>
                  <a:pt x="1665" y="1477"/>
                  <a:pt x="1665" y="1477"/>
                </a:cubicBezTo>
                <a:cubicBezTo>
                  <a:pt x="1665" y="1475"/>
                  <a:pt x="1665" y="1473"/>
                  <a:pt x="1665" y="1471"/>
                </a:cubicBezTo>
                <a:cubicBezTo>
                  <a:pt x="1665" y="1471"/>
                  <a:pt x="1665" y="1471"/>
                  <a:pt x="1665" y="1471"/>
                </a:cubicBezTo>
                <a:cubicBezTo>
                  <a:pt x="1664" y="1463"/>
                  <a:pt x="1662" y="1454"/>
                  <a:pt x="1663" y="1445"/>
                </a:cubicBezTo>
                <a:cubicBezTo>
                  <a:pt x="1663" y="1443"/>
                  <a:pt x="1663" y="1443"/>
                  <a:pt x="1663" y="1443"/>
                </a:cubicBezTo>
                <a:cubicBezTo>
                  <a:pt x="1662" y="1440"/>
                  <a:pt x="1663" y="1437"/>
                  <a:pt x="1665" y="1435"/>
                </a:cubicBezTo>
                <a:cubicBezTo>
                  <a:pt x="1667" y="1433"/>
                  <a:pt x="1669" y="1431"/>
                  <a:pt x="1673" y="1429"/>
                </a:cubicBezTo>
                <a:cubicBezTo>
                  <a:pt x="1676" y="1427"/>
                  <a:pt x="1680" y="1426"/>
                  <a:pt x="1684" y="1425"/>
                </a:cubicBezTo>
                <a:cubicBezTo>
                  <a:pt x="1684" y="1425"/>
                  <a:pt x="1684" y="1425"/>
                  <a:pt x="1684" y="1425"/>
                </a:cubicBezTo>
                <a:cubicBezTo>
                  <a:pt x="1685" y="1425"/>
                  <a:pt x="1685" y="1425"/>
                  <a:pt x="1685" y="1425"/>
                </a:cubicBezTo>
                <a:cubicBezTo>
                  <a:pt x="1687" y="1424"/>
                  <a:pt x="1689" y="1424"/>
                  <a:pt x="1690" y="1424"/>
                </a:cubicBezTo>
                <a:cubicBezTo>
                  <a:pt x="1691" y="1424"/>
                  <a:pt x="1692" y="1424"/>
                  <a:pt x="1693" y="1424"/>
                </a:cubicBezTo>
                <a:cubicBezTo>
                  <a:pt x="1700" y="1423"/>
                  <a:pt x="1708" y="1423"/>
                  <a:pt x="1716" y="1423"/>
                </a:cubicBezTo>
                <a:cubicBezTo>
                  <a:pt x="1769" y="1423"/>
                  <a:pt x="1769" y="1423"/>
                  <a:pt x="1769" y="1423"/>
                </a:cubicBezTo>
                <a:cubicBezTo>
                  <a:pt x="1772" y="1423"/>
                  <a:pt x="1775" y="1423"/>
                  <a:pt x="1778" y="1424"/>
                </a:cubicBezTo>
                <a:cubicBezTo>
                  <a:pt x="1792" y="1425"/>
                  <a:pt x="1808" y="1429"/>
                  <a:pt x="1810" y="1442"/>
                </a:cubicBezTo>
                <a:cubicBezTo>
                  <a:pt x="1814" y="1454"/>
                  <a:pt x="1815" y="1466"/>
                  <a:pt x="1817" y="1478"/>
                </a:cubicBezTo>
                <a:cubicBezTo>
                  <a:pt x="1818" y="1480"/>
                  <a:pt x="1818" y="1480"/>
                  <a:pt x="1818" y="1480"/>
                </a:cubicBezTo>
                <a:cubicBezTo>
                  <a:pt x="1818" y="1482"/>
                  <a:pt x="1818" y="1485"/>
                  <a:pt x="1817" y="1487"/>
                </a:cubicBezTo>
                <a:cubicBezTo>
                  <a:pt x="1817" y="1487"/>
                  <a:pt x="1817" y="1488"/>
                  <a:pt x="1816" y="1488"/>
                </a:cubicBezTo>
                <a:cubicBezTo>
                  <a:pt x="1816" y="1488"/>
                  <a:pt x="1816" y="1488"/>
                  <a:pt x="1816" y="1488"/>
                </a:cubicBezTo>
                <a:cubicBezTo>
                  <a:pt x="1816" y="1488"/>
                  <a:pt x="1816" y="1488"/>
                  <a:pt x="1816" y="1488"/>
                </a:cubicBezTo>
                <a:cubicBezTo>
                  <a:pt x="1813" y="1494"/>
                  <a:pt x="1807" y="1497"/>
                  <a:pt x="1799" y="1499"/>
                </a:cubicBezTo>
                <a:cubicBezTo>
                  <a:pt x="1798" y="1499"/>
                  <a:pt x="1798" y="1499"/>
                  <a:pt x="1797" y="1499"/>
                </a:cubicBezTo>
                <a:cubicBezTo>
                  <a:pt x="1796" y="1500"/>
                  <a:pt x="1796" y="1500"/>
                  <a:pt x="1795" y="1500"/>
                </a:cubicBezTo>
                <a:cubicBezTo>
                  <a:pt x="1794" y="1500"/>
                  <a:pt x="1794" y="1500"/>
                  <a:pt x="1793" y="1500"/>
                </a:cubicBezTo>
                <a:cubicBezTo>
                  <a:pt x="1792" y="1500"/>
                  <a:pt x="1790" y="1501"/>
                  <a:pt x="1789" y="1501"/>
                </a:cubicBezTo>
                <a:cubicBezTo>
                  <a:pt x="1771" y="1503"/>
                  <a:pt x="1750" y="1501"/>
                  <a:pt x="1741" y="1501"/>
                </a:cubicBezTo>
                <a:cubicBezTo>
                  <a:pt x="1707" y="1501"/>
                  <a:pt x="1707" y="1501"/>
                  <a:pt x="1707" y="1501"/>
                </a:cubicBezTo>
                <a:cubicBezTo>
                  <a:pt x="1704" y="1501"/>
                  <a:pt x="1702" y="1501"/>
                  <a:pt x="1699" y="1501"/>
                </a:cubicBezTo>
                <a:cubicBezTo>
                  <a:pt x="1697" y="1501"/>
                  <a:pt x="1695" y="1500"/>
                  <a:pt x="1693" y="1500"/>
                </a:cubicBezTo>
                <a:cubicBezTo>
                  <a:pt x="1693" y="1500"/>
                  <a:pt x="1692" y="1500"/>
                  <a:pt x="1692" y="1500"/>
                </a:cubicBezTo>
                <a:cubicBezTo>
                  <a:pt x="1691" y="1500"/>
                  <a:pt x="1691" y="1500"/>
                  <a:pt x="1691" y="1500"/>
                </a:cubicBezTo>
                <a:cubicBezTo>
                  <a:pt x="1689" y="1499"/>
                  <a:pt x="1687" y="1499"/>
                  <a:pt x="1685" y="1498"/>
                </a:cubicBezTo>
                <a:cubicBezTo>
                  <a:pt x="1684" y="1498"/>
                  <a:pt x="1684" y="1497"/>
                  <a:pt x="1683" y="1497"/>
                </a:cubicBezTo>
                <a:cubicBezTo>
                  <a:pt x="1681" y="1496"/>
                  <a:pt x="1680" y="1496"/>
                  <a:pt x="1678" y="1495"/>
                </a:cubicBezTo>
                <a:cubicBezTo>
                  <a:pt x="1676" y="1494"/>
                  <a:pt x="1674" y="1492"/>
                  <a:pt x="1672" y="1491"/>
                </a:cubicBezTo>
                <a:cubicBezTo>
                  <a:pt x="1672" y="1491"/>
                  <a:pt x="1671" y="1490"/>
                  <a:pt x="1671" y="1490"/>
                </a:cubicBezTo>
                <a:close/>
                <a:moveTo>
                  <a:pt x="1680" y="1622"/>
                </a:moveTo>
                <a:cubicBezTo>
                  <a:pt x="1677" y="1618"/>
                  <a:pt x="1676" y="1615"/>
                  <a:pt x="1675" y="1612"/>
                </a:cubicBezTo>
                <a:cubicBezTo>
                  <a:pt x="1675" y="1607"/>
                  <a:pt x="1675" y="1607"/>
                  <a:pt x="1675" y="1607"/>
                </a:cubicBezTo>
                <a:cubicBezTo>
                  <a:pt x="1675" y="1607"/>
                  <a:pt x="1675" y="1607"/>
                  <a:pt x="1675" y="1607"/>
                </a:cubicBezTo>
                <a:cubicBezTo>
                  <a:pt x="1674" y="1593"/>
                  <a:pt x="1673" y="1580"/>
                  <a:pt x="1672" y="1567"/>
                </a:cubicBezTo>
                <a:cubicBezTo>
                  <a:pt x="1672" y="1567"/>
                  <a:pt x="1672" y="1567"/>
                  <a:pt x="1672" y="1567"/>
                </a:cubicBezTo>
                <a:cubicBezTo>
                  <a:pt x="1672" y="1566"/>
                  <a:pt x="1672" y="1566"/>
                  <a:pt x="1672" y="1566"/>
                </a:cubicBezTo>
                <a:cubicBezTo>
                  <a:pt x="1672" y="1565"/>
                  <a:pt x="1672" y="1564"/>
                  <a:pt x="1672" y="1563"/>
                </a:cubicBezTo>
                <a:cubicBezTo>
                  <a:pt x="1675" y="1535"/>
                  <a:pt x="1735" y="1542"/>
                  <a:pt x="1754" y="1542"/>
                </a:cubicBezTo>
                <a:cubicBezTo>
                  <a:pt x="1776" y="1542"/>
                  <a:pt x="1819" y="1537"/>
                  <a:pt x="1832" y="1559"/>
                </a:cubicBezTo>
                <a:cubicBezTo>
                  <a:pt x="1833" y="1561"/>
                  <a:pt x="1835" y="1563"/>
                  <a:pt x="1835" y="1565"/>
                </a:cubicBezTo>
                <a:cubicBezTo>
                  <a:pt x="1836" y="1568"/>
                  <a:pt x="1836" y="1568"/>
                  <a:pt x="1836" y="1568"/>
                </a:cubicBezTo>
                <a:cubicBezTo>
                  <a:pt x="1836" y="1568"/>
                  <a:pt x="1836" y="1568"/>
                  <a:pt x="1836" y="1568"/>
                </a:cubicBezTo>
                <a:cubicBezTo>
                  <a:pt x="1837" y="1575"/>
                  <a:pt x="1838" y="1581"/>
                  <a:pt x="1840" y="1588"/>
                </a:cubicBezTo>
                <a:cubicBezTo>
                  <a:pt x="1844" y="1611"/>
                  <a:pt x="1844" y="1611"/>
                  <a:pt x="1844" y="1611"/>
                </a:cubicBezTo>
                <a:cubicBezTo>
                  <a:pt x="1845" y="1615"/>
                  <a:pt x="1844" y="1618"/>
                  <a:pt x="1843" y="1621"/>
                </a:cubicBezTo>
                <a:cubicBezTo>
                  <a:pt x="1842" y="1623"/>
                  <a:pt x="1840" y="1625"/>
                  <a:pt x="1838" y="1627"/>
                </a:cubicBezTo>
                <a:cubicBezTo>
                  <a:pt x="1838" y="1627"/>
                  <a:pt x="1837" y="1628"/>
                  <a:pt x="1836" y="1629"/>
                </a:cubicBezTo>
                <a:cubicBezTo>
                  <a:pt x="1836" y="1629"/>
                  <a:pt x="1835" y="1629"/>
                  <a:pt x="1835" y="1630"/>
                </a:cubicBezTo>
                <a:cubicBezTo>
                  <a:pt x="1835" y="1630"/>
                  <a:pt x="1834" y="1630"/>
                  <a:pt x="1834" y="1630"/>
                </a:cubicBezTo>
                <a:cubicBezTo>
                  <a:pt x="1833" y="1631"/>
                  <a:pt x="1832" y="1631"/>
                  <a:pt x="1830" y="1632"/>
                </a:cubicBezTo>
                <a:cubicBezTo>
                  <a:pt x="1829" y="1633"/>
                  <a:pt x="1828" y="1633"/>
                  <a:pt x="1827" y="1634"/>
                </a:cubicBezTo>
                <a:cubicBezTo>
                  <a:pt x="1826" y="1634"/>
                  <a:pt x="1825" y="1634"/>
                  <a:pt x="1825" y="1634"/>
                </a:cubicBezTo>
                <a:cubicBezTo>
                  <a:pt x="1824" y="1635"/>
                  <a:pt x="1823" y="1635"/>
                  <a:pt x="1822" y="1635"/>
                </a:cubicBezTo>
                <a:cubicBezTo>
                  <a:pt x="1821" y="1635"/>
                  <a:pt x="1820" y="1636"/>
                  <a:pt x="1819" y="1636"/>
                </a:cubicBezTo>
                <a:cubicBezTo>
                  <a:pt x="1818" y="1636"/>
                  <a:pt x="1818" y="1636"/>
                  <a:pt x="1818" y="1636"/>
                </a:cubicBezTo>
                <a:cubicBezTo>
                  <a:pt x="1816" y="1636"/>
                  <a:pt x="1814" y="1637"/>
                  <a:pt x="1812" y="1637"/>
                </a:cubicBezTo>
                <a:cubicBezTo>
                  <a:pt x="1809" y="1637"/>
                  <a:pt x="1807" y="1637"/>
                  <a:pt x="1805" y="1637"/>
                </a:cubicBezTo>
                <a:cubicBezTo>
                  <a:pt x="1805" y="1637"/>
                  <a:pt x="1805" y="1637"/>
                  <a:pt x="1805" y="1637"/>
                </a:cubicBezTo>
                <a:cubicBezTo>
                  <a:pt x="1804" y="1637"/>
                  <a:pt x="1804" y="1637"/>
                  <a:pt x="1804" y="1637"/>
                </a:cubicBezTo>
                <a:cubicBezTo>
                  <a:pt x="1804" y="1637"/>
                  <a:pt x="1804" y="1637"/>
                  <a:pt x="1804" y="1637"/>
                </a:cubicBezTo>
                <a:cubicBezTo>
                  <a:pt x="1777" y="1637"/>
                  <a:pt x="1750" y="1637"/>
                  <a:pt x="1722" y="1638"/>
                </a:cubicBezTo>
                <a:cubicBezTo>
                  <a:pt x="1719" y="1638"/>
                  <a:pt x="1716" y="1637"/>
                  <a:pt x="1714" y="1637"/>
                </a:cubicBezTo>
                <a:cubicBezTo>
                  <a:pt x="1713" y="1637"/>
                  <a:pt x="1712" y="1637"/>
                  <a:pt x="1712" y="1637"/>
                </a:cubicBezTo>
                <a:cubicBezTo>
                  <a:pt x="1709" y="1636"/>
                  <a:pt x="1707" y="1636"/>
                  <a:pt x="1705" y="1636"/>
                </a:cubicBezTo>
                <a:cubicBezTo>
                  <a:pt x="1705" y="1636"/>
                  <a:pt x="1705" y="1636"/>
                  <a:pt x="1705" y="1636"/>
                </a:cubicBezTo>
                <a:cubicBezTo>
                  <a:pt x="1704" y="1635"/>
                  <a:pt x="1704" y="1635"/>
                  <a:pt x="1704" y="1635"/>
                </a:cubicBezTo>
                <a:cubicBezTo>
                  <a:pt x="1701" y="1635"/>
                  <a:pt x="1699" y="1634"/>
                  <a:pt x="1697" y="1633"/>
                </a:cubicBezTo>
                <a:cubicBezTo>
                  <a:pt x="1696" y="1633"/>
                  <a:pt x="1695" y="1632"/>
                  <a:pt x="1695" y="1632"/>
                </a:cubicBezTo>
                <a:cubicBezTo>
                  <a:pt x="1693" y="1632"/>
                  <a:pt x="1692" y="1631"/>
                  <a:pt x="1691" y="1630"/>
                </a:cubicBezTo>
                <a:cubicBezTo>
                  <a:pt x="1691" y="1630"/>
                  <a:pt x="1690" y="1630"/>
                  <a:pt x="1690" y="1630"/>
                </a:cubicBezTo>
                <a:cubicBezTo>
                  <a:pt x="1686" y="1628"/>
                  <a:pt x="1682" y="1625"/>
                  <a:pt x="1680" y="1622"/>
                </a:cubicBezTo>
                <a:close/>
                <a:moveTo>
                  <a:pt x="1875" y="1783"/>
                </a:moveTo>
                <a:cubicBezTo>
                  <a:pt x="1873" y="1787"/>
                  <a:pt x="1870" y="1790"/>
                  <a:pt x="1866" y="1793"/>
                </a:cubicBezTo>
                <a:cubicBezTo>
                  <a:pt x="1862" y="1796"/>
                  <a:pt x="1858" y="1799"/>
                  <a:pt x="1852" y="1800"/>
                </a:cubicBezTo>
                <a:cubicBezTo>
                  <a:pt x="1846" y="1802"/>
                  <a:pt x="1840" y="1803"/>
                  <a:pt x="1833" y="1803"/>
                </a:cubicBezTo>
                <a:cubicBezTo>
                  <a:pt x="1815" y="1803"/>
                  <a:pt x="1815" y="1803"/>
                  <a:pt x="1815" y="1803"/>
                </a:cubicBezTo>
                <a:cubicBezTo>
                  <a:pt x="1814" y="1803"/>
                  <a:pt x="1814" y="1803"/>
                  <a:pt x="1814" y="1803"/>
                </a:cubicBezTo>
                <a:cubicBezTo>
                  <a:pt x="1789" y="1803"/>
                  <a:pt x="1765" y="1803"/>
                  <a:pt x="1740" y="1803"/>
                </a:cubicBezTo>
                <a:cubicBezTo>
                  <a:pt x="1737" y="1803"/>
                  <a:pt x="1734" y="1803"/>
                  <a:pt x="1731" y="1803"/>
                </a:cubicBezTo>
                <a:cubicBezTo>
                  <a:pt x="1730" y="1803"/>
                  <a:pt x="1730" y="1803"/>
                  <a:pt x="1729" y="1803"/>
                </a:cubicBezTo>
                <a:cubicBezTo>
                  <a:pt x="1726" y="1802"/>
                  <a:pt x="1724" y="1802"/>
                  <a:pt x="1721" y="1801"/>
                </a:cubicBezTo>
                <a:cubicBezTo>
                  <a:pt x="1721" y="1801"/>
                  <a:pt x="1721" y="1801"/>
                  <a:pt x="1720" y="1801"/>
                </a:cubicBezTo>
                <a:cubicBezTo>
                  <a:pt x="1720" y="1801"/>
                  <a:pt x="1720" y="1801"/>
                  <a:pt x="1720" y="1801"/>
                </a:cubicBezTo>
                <a:cubicBezTo>
                  <a:pt x="1709" y="1798"/>
                  <a:pt x="1698" y="1792"/>
                  <a:pt x="1692" y="1783"/>
                </a:cubicBezTo>
                <a:cubicBezTo>
                  <a:pt x="1692" y="1783"/>
                  <a:pt x="1692" y="1783"/>
                  <a:pt x="1692" y="1783"/>
                </a:cubicBezTo>
                <a:cubicBezTo>
                  <a:pt x="1692" y="1783"/>
                  <a:pt x="1692" y="1783"/>
                  <a:pt x="1692" y="1783"/>
                </a:cubicBezTo>
                <a:cubicBezTo>
                  <a:pt x="1691" y="1782"/>
                  <a:pt x="1690" y="1780"/>
                  <a:pt x="1690" y="1778"/>
                </a:cubicBezTo>
                <a:cubicBezTo>
                  <a:pt x="1689" y="1777"/>
                  <a:pt x="1689" y="1776"/>
                  <a:pt x="1689" y="1775"/>
                </a:cubicBezTo>
                <a:cubicBezTo>
                  <a:pt x="1688" y="1774"/>
                  <a:pt x="1688" y="1773"/>
                  <a:pt x="1688" y="1772"/>
                </a:cubicBezTo>
                <a:cubicBezTo>
                  <a:pt x="1688" y="1772"/>
                  <a:pt x="1688" y="1771"/>
                  <a:pt x="1688" y="1771"/>
                </a:cubicBezTo>
                <a:cubicBezTo>
                  <a:pt x="1687" y="1769"/>
                  <a:pt x="1687" y="1769"/>
                  <a:pt x="1687" y="1769"/>
                </a:cubicBezTo>
                <a:cubicBezTo>
                  <a:pt x="1687" y="1769"/>
                  <a:pt x="1687" y="1769"/>
                  <a:pt x="1687" y="1769"/>
                </a:cubicBezTo>
                <a:cubicBezTo>
                  <a:pt x="1686" y="1756"/>
                  <a:pt x="1685" y="1742"/>
                  <a:pt x="1684" y="1728"/>
                </a:cubicBezTo>
                <a:cubicBezTo>
                  <a:pt x="1684" y="1725"/>
                  <a:pt x="1684" y="1723"/>
                  <a:pt x="1684" y="1721"/>
                </a:cubicBezTo>
                <a:cubicBezTo>
                  <a:pt x="1683" y="1714"/>
                  <a:pt x="1683" y="1714"/>
                  <a:pt x="1683" y="1714"/>
                </a:cubicBezTo>
                <a:cubicBezTo>
                  <a:pt x="1683" y="1713"/>
                  <a:pt x="1683" y="1713"/>
                  <a:pt x="1683" y="1713"/>
                </a:cubicBezTo>
                <a:cubicBezTo>
                  <a:pt x="1683" y="1711"/>
                  <a:pt x="1683" y="1710"/>
                  <a:pt x="1684" y="1709"/>
                </a:cubicBezTo>
                <a:cubicBezTo>
                  <a:pt x="1684" y="1708"/>
                  <a:pt x="1684" y="1707"/>
                  <a:pt x="1684" y="1707"/>
                </a:cubicBezTo>
                <a:cubicBezTo>
                  <a:pt x="1685" y="1706"/>
                  <a:pt x="1685" y="1705"/>
                  <a:pt x="1685" y="1704"/>
                </a:cubicBezTo>
                <a:cubicBezTo>
                  <a:pt x="1686" y="1703"/>
                  <a:pt x="1686" y="1703"/>
                  <a:pt x="1686" y="1702"/>
                </a:cubicBezTo>
                <a:cubicBezTo>
                  <a:pt x="1686" y="1702"/>
                  <a:pt x="1686" y="1702"/>
                  <a:pt x="1686" y="1702"/>
                </a:cubicBezTo>
                <a:cubicBezTo>
                  <a:pt x="1687" y="1700"/>
                  <a:pt x="1688" y="1699"/>
                  <a:pt x="1689" y="1698"/>
                </a:cubicBezTo>
                <a:cubicBezTo>
                  <a:pt x="1690" y="1697"/>
                  <a:pt x="1691" y="1697"/>
                  <a:pt x="1691" y="1696"/>
                </a:cubicBezTo>
                <a:cubicBezTo>
                  <a:pt x="1692" y="1695"/>
                  <a:pt x="1693" y="1695"/>
                  <a:pt x="1694" y="1694"/>
                </a:cubicBezTo>
                <a:cubicBezTo>
                  <a:pt x="1695" y="1694"/>
                  <a:pt x="1695" y="1693"/>
                  <a:pt x="1695" y="1693"/>
                </a:cubicBezTo>
                <a:cubicBezTo>
                  <a:pt x="1695" y="1693"/>
                  <a:pt x="1696" y="1693"/>
                  <a:pt x="1696" y="1693"/>
                </a:cubicBezTo>
                <a:cubicBezTo>
                  <a:pt x="1698" y="1692"/>
                  <a:pt x="1699" y="1691"/>
                  <a:pt x="1701" y="1690"/>
                </a:cubicBezTo>
                <a:cubicBezTo>
                  <a:pt x="1702" y="1690"/>
                  <a:pt x="1702" y="1689"/>
                  <a:pt x="1702" y="1689"/>
                </a:cubicBezTo>
                <a:cubicBezTo>
                  <a:pt x="1703" y="1689"/>
                  <a:pt x="1703" y="1689"/>
                  <a:pt x="1703" y="1689"/>
                </a:cubicBezTo>
                <a:cubicBezTo>
                  <a:pt x="1704" y="1689"/>
                  <a:pt x="1704" y="1689"/>
                  <a:pt x="1705" y="1688"/>
                </a:cubicBezTo>
                <a:cubicBezTo>
                  <a:pt x="1706" y="1688"/>
                  <a:pt x="1708" y="1687"/>
                  <a:pt x="1709" y="1687"/>
                </a:cubicBezTo>
                <a:cubicBezTo>
                  <a:pt x="1710" y="1687"/>
                  <a:pt x="1711" y="1686"/>
                  <a:pt x="1712" y="1686"/>
                </a:cubicBezTo>
                <a:cubicBezTo>
                  <a:pt x="1713" y="1686"/>
                  <a:pt x="1714" y="1686"/>
                  <a:pt x="1714" y="1686"/>
                </a:cubicBezTo>
                <a:cubicBezTo>
                  <a:pt x="1717" y="1685"/>
                  <a:pt x="1720" y="1685"/>
                  <a:pt x="1723" y="1685"/>
                </a:cubicBezTo>
                <a:cubicBezTo>
                  <a:pt x="1723" y="1685"/>
                  <a:pt x="1724" y="1685"/>
                  <a:pt x="1724" y="1685"/>
                </a:cubicBezTo>
                <a:cubicBezTo>
                  <a:pt x="1725" y="1685"/>
                  <a:pt x="1726" y="1685"/>
                  <a:pt x="1727" y="1685"/>
                </a:cubicBezTo>
                <a:cubicBezTo>
                  <a:pt x="1731" y="1685"/>
                  <a:pt x="1731" y="1685"/>
                  <a:pt x="1731" y="1685"/>
                </a:cubicBezTo>
                <a:cubicBezTo>
                  <a:pt x="1736" y="1684"/>
                  <a:pt x="1740" y="1684"/>
                  <a:pt x="1744" y="1684"/>
                </a:cubicBezTo>
                <a:cubicBezTo>
                  <a:pt x="1748" y="1684"/>
                  <a:pt x="1752" y="1684"/>
                  <a:pt x="1755" y="1684"/>
                </a:cubicBezTo>
                <a:cubicBezTo>
                  <a:pt x="1791" y="1684"/>
                  <a:pt x="1791" y="1684"/>
                  <a:pt x="1791" y="1684"/>
                </a:cubicBezTo>
                <a:cubicBezTo>
                  <a:pt x="1801" y="1684"/>
                  <a:pt x="1811" y="1684"/>
                  <a:pt x="1820" y="1685"/>
                </a:cubicBezTo>
                <a:cubicBezTo>
                  <a:pt x="1822" y="1685"/>
                  <a:pt x="1823" y="1685"/>
                  <a:pt x="1825" y="1685"/>
                </a:cubicBezTo>
                <a:cubicBezTo>
                  <a:pt x="1826" y="1686"/>
                  <a:pt x="1827" y="1686"/>
                  <a:pt x="1828" y="1686"/>
                </a:cubicBezTo>
                <a:cubicBezTo>
                  <a:pt x="1828" y="1686"/>
                  <a:pt x="1829" y="1686"/>
                  <a:pt x="1830" y="1686"/>
                </a:cubicBezTo>
                <a:cubicBezTo>
                  <a:pt x="1830" y="1686"/>
                  <a:pt x="1831" y="1686"/>
                  <a:pt x="1831" y="1687"/>
                </a:cubicBezTo>
                <a:cubicBezTo>
                  <a:pt x="1832" y="1687"/>
                  <a:pt x="1832" y="1687"/>
                  <a:pt x="1833" y="1687"/>
                </a:cubicBezTo>
                <a:cubicBezTo>
                  <a:pt x="1834" y="1687"/>
                  <a:pt x="1836" y="1688"/>
                  <a:pt x="1838" y="1689"/>
                </a:cubicBezTo>
                <a:cubicBezTo>
                  <a:pt x="1839" y="1689"/>
                  <a:pt x="1840" y="1689"/>
                  <a:pt x="1841" y="1690"/>
                </a:cubicBezTo>
                <a:cubicBezTo>
                  <a:pt x="1842" y="1690"/>
                  <a:pt x="1842" y="1690"/>
                  <a:pt x="1843" y="1691"/>
                </a:cubicBezTo>
                <a:cubicBezTo>
                  <a:pt x="1845" y="1691"/>
                  <a:pt x="1846" y="1692"/>
                  <a:pt x="1847" y="1693"/>
                </a:cubicBezTo>
                <a:cubicBezTo>
                  <a:pt x="1852" y="1695"/>
                  <a:pt x="1856" y="1698"/>
                  <a:pt x="1859" y="1702"/>
                </a:cubicBezTo>
                <a:cubicBezTo>
                  <a:pt x="1862" y="1705"/>
                  <a:pt x="1864" y="1709"/>
                  <a:pt x="1865" y="1713"/>
                </a:cubicBezTo>
                <a:cubicBezTo>
                  <a:pt x="1870" y="1736"/>
                  <a:pt x="1870" y="1736"/>
                  <a:pt x="1870" y="1736"/>
                </a:cubicBezTo>
                <a:cubicBezTo>
                  <a:pt x="1871" y="1746"/>
                  <a:pt x="1873" y="1755"/>
                  <a:pt x="1875" y="1764"/>
                </a:cubicBezTo>
                <a:cubicBezTo>
                  <a:pt x="1875" y="1764"/>
                  <a:pt x="1875" y="1764"/>
                  <a:pt x="1875" y="1764"/>
                </a:cubicBezTo>
                <a:cubicBezTo>
                  <a:pt x="1876" y="1770"/>
                  <a:pt x="1876" y="1770"/>
                  <a:pt x="1876" y="1770"/>
                </a:cubicBezTo>
                <a:cubicBezTo>
                  <a:pt x="1877" y="1775"/>
                  <a:pt x="1877" y="1779"/>
                  <a:pt x="1875" y="1783"/>
                </a:cubicBezTo>
                <a:close/>
                <a:moveTo>
                  <a:pt x="2041" y="1494"/>
                </a:moveTo>
                <a:cubicBezTo>
                  <a:pt x="2036" y="1492"/>
                  <a:pt x="2032" y="1490"/>
                  <a:pt x="2030" y="1487"/>
                </a:cubicBezTo>
                <a:cubicBezTo>
                  <a:pt x="2027" y="1485"/>
                  <a:pt x="2024" y="1482"/>
                  <a:pt x="2023" y="1479"/>
                </a:cubicBezTo>
                <a:cubicBezTo>
                  <a:pt x="2021" y="1474"/>
                  <a:pt x="2021" y="1474"/>
                  <a:pt x="2021" y="1474"/>
                </a:cubicBezTo>
                <a:cubicBezTo>
                  <a:pt x="2019" y="1467"/>
                  <a:pt x="2016" y="1460"/>
                  <a:pt x="2014" y="1453"/>
                </a:cubicBezTo>
                <a:cubicBezTo>
                  <a:pt x="2012" y="1449"/>
                  <a:pt x="2009" y="1444"/>
                  <a:pt x="2009" y="1439"/>
                </a:cubicBezTo>
                <a:cubicBezTo>
                  <a:pt x="2009" y="1439"/>
                  <a:pt x="2009" y="1438"/>
                  <a:pt x="2009" y="1437"/>
                </a:cubicBezTo>
                <a:cubicBezTo>
                  <a:pt x="2009" y="1437"/>
                  <a:pt x="2009" y="1437"/>
                  <a:pt x="2009" y="1437"/>
                </a:cubicBezTo>
                <a:cubicBezTo>
                  <a:pt x="2009" y="1436"/>
                  <a:pt x="2009" y="1436"/>
                  <a:pt x="2009" y="1436"/>
                </a:cubicBezTo>
                <a:cubicBezTo>
                  <a:pt x="2010" y="1435"/>
                  <a:pt x="2009" y="1435"/>
                  <a:pt x="2010" y="1434"/>
                </a:cubicBezTo>
                <a:cubicBezTo>
                  <a:pt x="2010" y="1434"/>
                  <a:pt x="2010" y="1434"/>
                  <a:pt x="2010" y="1434"/>
                </a:cubicBezTo>
                <a:cubicBezTo>
                  <a:pt x="2016" y="1421"/>
                  <a:pt x="2039" y="1423"/>
                  <a:pt x="2051" y="1423"/>
                </a:cubicBezTo>
                <a:cubicBezTo>
                  <a:pt x="2110" y="1422"/>
                  <a:pt x="2110" y="1422"/>
                  <a:pt x="2110" y="1422"/>
                </a:cubicBezTo>
                <a:cubicBezTo>
                  <a:pt x="2115" y="1422"/>
                  <a:pt x="2120" y="1423"/>
                  <a:pt x="2125" y="1424"/>
                </a:cubicBezTo>
                <a:cubicBezTo>
                  <a:pt x="2126" y="1424"/>
                  <a:pt x="2128" y="1424"/>
                  <a:pt x="2129" y="1425"/>
                </a:cubicBezTo>
                <a:cubicBezTo>
                  <a:pt x="2129" y="1425"/>
                  <a:pt x="2130" y="1425"/>
                  <a:pt x="2131" y="1425"/>
                </a:cubicBezTo>
                <a:cubicBezTo>
                  <a:pt x="2132" y="1425"/>
                  <a:pt x="2133" y="1426"/>
                  <a:pt x="2133" y="1426"/>
                </a:cubicBezTo>
                <a:cubicBezTo>
                  <a:pt x="2135" y="1426"/>
                  <a:pt x="2137" y="1427"/>
                  <a:pt x="2138" y="1428"/>
                </a:cubicBezTo>
                <a:cubicBezTo>
                  <a:pt x="2139" y="1428"/>
                  <a:pt x="2139" y="1428"/>
                  <a:pt x="2139" y="1428"/>
                </a:cubicBezTo>
                <a:cubicBezTo>
                  <a:pt x="2139" y="1428"/>
                  <a:pt x="2139" y="1428"/>
                  <a:pt x="2140" y="1428"/>
                </a:cubicBezTo>
                <a:cubicBezTo>
                  <a:pt x="2141" y="1429"/>
                  <a:pt x="2142" y="1429"/>
                  <a:pt x="2144" y="1430"/>
                </a:cubicBezTo>
                <a:cubicBezTo>
                  <a:pt x="2145" y="1431"/>
                  <a:pt x="2146" y="1431"/>
                  <a:pt x="2146" y="1431"/>
                </a:cubicBezTo>
                <a:cubicBezTo>
                  <a:pt x="2147" y="1432"/>
                  <a:pt x="2147" y="1432"/>
                  <a:pt x="2148" y="1432"/>
                </a:cubicBezTo>
                <a:cubicBezTo>
                  <a:pt x="2148" y="1433"/>
                  <a:pt x="2148" y="1433"/>
                  <a:pt x="2149" y="1433"/>
                </a:cubicBezTo>
                <a:cubicBezTo>
                  <a:pt x="2149" y="1433"/>
                  <a:pt x="2150" y="1434"/>
                  <a:pt x="2150" y="1434"/>
                </a:cubicBezTo>
                <a:cubicBezTo>
                  <a:pt x="2153" y="1436"/>
                  <a:pt x="2156" y="1439"/>
                  <a:pt x="2157" y="1442"/>
                </a:cubicBezTo>
                <a:cubicBezTo>
                  <a:pt x="2157" y="1442"/>
                  <a:pt x="2157" y="1442"/>
                  <a:pt x="2157" y="1442"/>
                </a:cubicBezTo>
                <a:cubicBezTo>
                  <a:pt x="2163" y="1450"/>
                  <a:pt x="2166" y="1460"/>
                  <a:pt x="2170" y="1468"/>
                </a:cubicBezTo>
                <a:cubicBezTo>
                  <a:pt x="2170" y="1468"/>
                  <a:pt x="2170" y="1468"/>
                  <a:pt x="2170" y="1468"/>
                </a:cubicBezTo>
                <a:cubicBezTo>
                  <a:pt x="2172" y="1473"/>
                  <a:pt x="2176" y="1477"/>
                  <a:pt x="2177" y="1482"/>
                </a:cubicBezTo>
                <a:cubicBezTo>
                  <a:pt x="2177" y="1482"/>
                  <a:pt x="2177" y="1483"/>
                  <a:pt x="2177" y="1483"/>
                </a:cubicBezTo>
                <a:cubicBezTo>
                  <a:pt x="2177" y="1483"/>
                  <a:pt x="2177" y="1483"/>
                  <a:pt x="2177" y="1483"/>
                </a:cubicBezTo>
                <a:cubicBezTo>
                  <a:pt x="2178" y="1492"/>
                  <a:pt x="2170" y="1496"/>
                  <a:pt x="2162" y="1498"/>
                </a:cubicBezTo>
                <a:cubicBezTo>
                  <a:pt x="2161" y="1498"/>
                  <a:pt x="2161" y="1498"/>
                  <a:pt x="2161" y="1499"/>
                </a:cubicBezTo>
                <a:cubicBezTo>
                  <a:pt x="2160" y="1499"/>
                  <a:pt x="2160" y="1499"/>
                  <a:pt x="2159" y="1499"/>
                </a:cubicBezTo>
                <a:cubicBezTo>
                  <a:pt x="2158" y="1499"/>
                  <a:pt x="2156" y="1499"/>
                  <a:pt x="2155" y="1500"/>
                </a:cubicBezTo>
                <a:cubicBezTo>
                  <a:pt x="2154" y="1500"/>
                  <a:pt x="2154" y="1500"/>
                  <a:pt x="2153" y="1500"/>
                </a:cubicBezTo>
                <a:cubicBezTo>
                  <a:pt x="2152" y="1500"/>
                  <a:pt x="2150" y="1500"/>
                  <a:pt x="2149" y="1500"/>
                </a:cubicBezTo>
                <a:cubicBezTo>
                  <a:pt x="2148" y="1500"/>
                  <a:pt x="2147" y="1500"/>
                  <a:pt x="2146" y="1500"/>
                </a:cubicBezTo>
                <a:cubicBezTo>
                  <a:pt x="2146" y="1500"/>
                  <a:pt x="2146" y="1500"/>
                  <a:pt x="2146" y="1500"/>
                </a:cubicBezTo>
                <a:cubicBezTo>
                  <a:pt x="2144" y="1500"/>
                  <a:pt x="2144" y="1500"/>
                  <a:pt x="2144" y="1500"/>
                </a:cubicBezTo>
                <a:cubicBezTo>
                  <a:pt x="2135" y="1500"/>
                  <a:pt x="2126" y="1500"/>
                  <a:pt x="2117" y="1500"/>
                </a:cubicBezTo>
                <a:cubicBezTo>
                  <a:pt x="2102" y="1500"/>
                  <a:pt x="2087" y="1500"/>
                  <a:pt x="2072" y="1500"/>
                </a:cubicBezTo>
                <a:cubicBezTo>
                  <a:pt x="2061" y="1500"/>
                  <a:pt x="2050" y="1499"/>
                  <a:pt x="2041" y="1494"/>
                </a:cubicBezTo>
                <a:cubicBezTo>
                  <a:pt x="2041" y="1494"/>
                  <a:pt x="2041" y="1494"/>
                  <a:pt x="2041" y="1494"/>
                </a:cubicBezTo>
                <a:close/>
                <a:moveTo>
                  <a:pt x="2079" y="1621"/>
                </a:moveTo>
                <a:cubicBezTo>
                  <a:pt x="2076" y="1617"/>
                  <a:pt x="2073" y="1614"/>
                  <a:pt x="2072" y="1611"/>
                </a:cubicBezTo>
                <a:cubicBezTo>
                  <a:pt x="2064" y="1588"/>
                  <a:pt x="2064" y="1588"/>
                  <a:pt x="2064" y="1588"/>
                </a:cubicBezTo>
                <a:cubicBezTo>
                  <a:pt x="2061" y="1581"/>
                  <a:pt x="2059" y="1575"/>
                  <a:pt x="2056" y="1568"/>
                </a:cubicBezTo>
                <a:cubicBezTo>
                  <a:pt x="2056" y="1568"/>
                  <a:pt x="2056" y="1568"/>
                  <a:pt x="2056" y="1568"/>
                </a:cubicBezTo>
                <a:cubicBezTo>
                  <a:pt x="2055" y="1565"/>
                  <a:pt x="2055" y="1565"/>
                  <a:pt x="2055" y="1565"/>
                </a:cubicBezTo>
                <a:cubicBezTo>
                  <a:pt x="2054" y="1561"/>
                  <a:pt x="2054" y="1558"/>
                  <a:pt x="2055" y="1555"/>
                </a:cubicBezTo>
                <a:cubicBezTo>
                  <a:pt x="2056" y="1553"/>
                  <a:pt x="2057" y="1552"/>
                  <a:pt x="2059" y="1550"/>
                </a:cubicBezTo>
                <a:cubicBezTo>
                  <a:pt x="2059" y="1550"/>
                  <a:pt x="2059" y="1550"/>
                  <a:pt x="2060" y="1549"/>
                </a:cubicBezTo>
                <a:cubicBezTo>
                  <a:pt x="2060" y="1549"/>
                  <a:pt x="2061" y="1548"/>
                  <a:pt x="2061" y="1548"/>
                </a:cubicBezTo>
                <a:cubicBezTo>
                  <a:pt x="2064" y="1546"/>
                  <a:pt x="2068" y="1544"/>
                  <a:pt x="2072" y="1543"/>
                </a:cubicBezTo>
                <a:cubicBezTo>
                  <a:pt x="2076" y="1542"/>
                  <a:pt x="2080" y="1542"/>
                  <a:pt x="2084" y="1541"/>
                </a:cubicBezTo>
                <a:cubicBezTo>
                  <a:pt x="2100" y="1540"/>
                  <a:pt x="2117" y="1541"/>
                  <a:pt x="2125" y="1541"/>
                </a:cubicBezTo>
                <a:cubicBezTo>
                  <a:pt x="2153" y="1541"/>
                  <a:pt x="2202" y="1535"/>
                  <a:pt x="2218" y="1564"/>
                </a:cubicBezTo>
                <a:cubicBezTo>
                  <a:pt x="2218" y="1564"/>
                  <a:pt x="2218" y="1564"/>
                  <a:pt x="2218" y="1564"/>
                </a:cubicBezTo>
                <a:cubicBezTo>
                  <a:pt x="2218" y="1565"/>
                  <a:pt x="2218" y="1565"/>
                  <a:pt x="2218" y="1565"/>
                </a:cubicBezTo>
                <a:cubicBezTo>
                  <a:pt x="2218" y="1565"/>
                  <a:pt x="2218" y="1565"/>
                  <a:pt x="2218" y="1565"/>
                </a:cubicBezTo>
                <a:cubicBezTo>
                  <a:pt x="2224" y="1577"/>
                  <a:pt x="2230" y="1589"/>
                  <a:pt x="2236" y="1601"/>
                </a:cubicBezTo>
                <a:cubicBezTo>
                  <a:pt x="2238" y="1605"/>
                  <a:pt x="2241" y="1609"/>
                  <a:pt x="2242" y="1614"/>
                </a:cubicBezTo>
                <a:cubicBezTo>
                  <a:pt x="2242" y="1614"/>
                  <a:pt x="2242" y="1614"/>
                  <a:pt x="2242" y="1614"/>
                </a:cubicBezTo>
                <a:cubicBezTo>
                  <a:pt x="2242" y="1615"/>
                  <a:pt x="2242" y="1616"/>
                  <a:pt x="2242" y="1617"/>
                </a:cubicBezTo>
                <a:cubicBezTo>
                  <a:pt x="2242" y="1618"/>
                  <a:pt x="2242" y="1619"/>
                  <a:pt x="2242" y="1620"/>
                </a:cubicBezTo>
                <a:cubicBezTo>
                  <a:pt x="2242" y="1620"/>
                  <a:pt x="2242" y="1620"/>
                  <a:pt x="2242" y="1620"/>
                </a:cubicBezTo>
                <a:cubicBezTo>
                  <a:pt x="2242" y="1620"/>
                  <a:pt x="2242" y="1621"/>
                  <a:pt x="2242" y="1621"/>
                </a:cubicBezTo>
                <a:cubicBezTo>
                  <a:pt x="2242" y="1622"/>
                  <a:pt x="2241" y="1623"/>
                  <a:pt x="2240" y="1624"/>
                </a:cubicBezTo>
                <a:cubicBezTo>
                  <a:pt x="2240" y="1625"/>
                  <a:pt x="2240" y="1625"/>
                  <a:pt x="2240" y="1625"/>
                </a:cubicBezTo>
                <a:cubicBezTo>
                  <a:pt x="2239" y="1626"/>
                  <a:pt x="2238" y="1627"/>
                  <a:pt x="2237" y="1628"/>
                </a:cubicBezTo>
                <a:cubicBezTo>
                  <a:pt x="2237" y="1628"/>
                  <a:pt x="2237" y="1628"/>
                  <a:pt x="2237" y="1628"/>
                </a:cubicBezTo>
                <a:cubicBezTo>
                  <a:pt x="2236" y="1629"/>
                  <a:pt x="2236" y="1629"/>
                  <a:pt x="2236" y="1629"/>
                </a:cubicBezTo>
                <a:cubicBezTo>
                  <a:pt x="2235" y="1630"/>
                  <a:pt x="2234" y="1630"/>
                  <a:pt x="2234" y="1630"/>
                </a:cubicBezTo>
                <a:cubicBezTo>
                  <a:pt x="2231" y="1632"/>
                  <a:pt x="2229" y="1633"/>
                  <a:pt x="2225" y="1634"/>
                </a:cubicBezTo>
                <a:cubicBezTo>
                  <a:pt x="2225" y="1634"/>
                  <a:pt x="2224" y="1635"/>
                  <a:pt x="2223" y="1635"/>
                </a:cubicBezTo>
                <a:cubicBezTo>
                  <a:pt x="2221" y="1635"/>
                  <a:pt x="2220" y="1635"/>
                  <a:pt x="2219" y="1636"/>
                </a:cubicBezTo>
                <a:cubicBezTo>
                  <a:pt x="2218" y="1636"/>
                  <a:pt x="2218" y="1636"/>
                  <a:pt x="2217" y="1636"/>
                </a:cubicBezTo>
                <a:cubicBezTo>
                  <a:pt x="2217" y="1636"/>
                  <a:pt x="2216" y="1636"/>
                  <a:pt x="2216" y="1636"/>
                </a:cubicBezTo>
                <a:cubicBezTo>
                  <a:pt x="2187" y="1639"/>
                  <a:pt x="2156" y="1636"/>
                  <a:pt x="2126" y="1637"/>
                </a:cubicBezTo>
                <a:cubicBezTo>
                  <a:pt x="2123" y="1637"/>
                  <a:pt x="2120" y="1636"/>
                  <a:pt x="2117" y="1636"/>
                </a:cubicBezTo>
                <a:cubicBezTo>
                  <a:pt x="2117" y="1636"/>
                  <a:pt x="2117" y="1636"/>
                  <a:pt x="2117" y="1636"/>
                </a:cubicBezTo>
                <a:cubicBezTo>
                  <a:pt x="2106" y="1635"/>
                  <a:pt x="2095" y="1631"/>
                  <a:pt x="2086" y="1625"/>
                </a:cubicBezTo>
                <a:cubicBezTo>
                  <a:pt x="2083" y="1624"/>
                  <a:pt x="2081" y="1622"/>
                  <a:pt x="2079" y="1621"/>
                </a:cubicBezTo>
                <a:close/>
                <a:moveTo>
                  <a:pt x="2322" y="1782"/>
                </a:moveTo>
                <a:cubicBezTo>
                  <a:pt x="2322" y="1783"/>
                  <a:pt x="2321" y="1783"/>
                  <a:pt x="2321" y="1784"/>
                </a:cubicBezTo>
                <a:cubicBezTo>
                  <a:pt x="2321" y="1785"/>
                  <a:pt x="2321" y="1785"/>
                  <a:pt x="2321" y="1786"/>
                </a:cubicBezTo>
                <a:cubicBezTo>
                  <a:pt x="2320" y="1787"/>
                  <a:pt x="2320" y="1788"/>
                  <a:pt x="2319" y="1789"/>
                </a:cubicBezTo>
                <a:cubicBezTo>
                  <a:pt x="2319" y="1789"/>
                  <a:pt x="2319" y="1789"/>
                  <a:pt x="2319" y="1790"/>
                </a:cubicBezTo>
                <a:cubicBezTo>
                  <a:pt x="2318" y="1790"/>
                  <a:pt x="2318" y="1791"/>
                  <a:pt x="2317" y="1791"/>
                </a:cubicBezTo>
                <a:cubicBezTo>
                  <a:pt x="2317" y="1791"/>
                  <a:pt x="2317" y="1792"/>
                  <a:pt x="2316" y="1792"/>
                </a:cubicBezTo>
                <a:cubicBezTo>
                  <a:pt x="2316" y="1792"/>
                  <a:pt x="2316" y="1792"/>
                  <a:pt x="2316" y="1793"/>
                </a:cubicBezTo>
                <a:cubicBezTo>
                  <a:pt x="2310" y="1798"/>
                  <a:pt x="2303" y="1800"/>
                  <a:pt x="2296" y="1801"/>
                </a:cubicBezTo>
                <a:cubicBezTo>
                  <a:pt x="2296" y="1801"/>
                  <a:pt x="2295" y="1801"/>
                  <a:pt x="2295" y="1801"/>
                </a:cubicBezTo>
                <a:cubicBezTo>
                  <a:pt x="2292" y="1802"/>
                  <a:pt x="2289" y="1802"/>
                  <a:pt x="2286" y="1802"/>
                </a:cubicBezTo>
                <a:cubicBezTo>
                  <a:pt x="2286" y="1802"/>
                  <a:pt x="2286" y="1802"/>
                  <a:pt x="2286" y="1802"/>
                </a:cubicBezTo>
                <a:cubicBezTo>
                  <a:pt x="2283" y="1802"/>
                  <a:pt x="2283" y="1802"/>
                  <a:pt x="2283" y="1802"/>
                </a:cubicBezTo>
                <a:cubicBezTo>
                  <a:pt x="2280" y="1802"/>
                  <a:pt x="2277" y="1802"/>
                  <a:pt x="2275" y="1802"/>
                </a:cubicBezTo>
                <a:cubicBezTo>
                  <a:pt x="2193" y="1802"/>
                  <a:pt x="2193" y="1802"/>
                  <a:pt x="2193" y="1802"/>
                </a:cubicBezTo>
                <a:cubicBezTo>
                  <a:pt x="2190" y="1802"/>
                  <a:pt x="2187" y="1802"/>
                  <a:pt x="2184" y="1802"/>
                </a:cubicBezTo>
                <a:cubicBezTo>
                  <a:pt x="2183" y="1801"/>
                  <a:pt x="2182" y="1801"/>
                  <a:pt x="2181" y="1801"/>
                </a:cubicBezTo>
                <a:cubicBezTo>
                  <a:pt x="2164" y="1799"/>
                  <a:pt x="2144" y="1791"/>
                  <a:pt x="2135" y="1776"/>
                </a:cubicBezTo>
                <a:cubicBezTo>
                  <a:pt x="2133" y="1774"/>
                  <a:pt x="2132" y="1772"/>
                  <a:pt x="2131" y="1770"/>
                </a:cubicBezTo>
                <a:cubicBezTo>
                  <a:pt x="2131" y="1769"/>
                  <a:pt x="2131" y="1769"/>
                  <a:pt x="2131" y="1769"/>
                </a:cubicBezTo>
                <a:cubicBezTo>
                  <a:pt x="2131" y="1769"/>
                  <a:pt x="2131" y="1769"/>
                  <a:pt x="2131" y="1769"/>
                </a:cubicBezTo>
                <a:cubicBezTo>
                  <a:pt x="2127" y="1757"/>
                  <a:pt x="2122" y="1746"/>
                  <a:pt x="2118" y="1734"/>
                </a:cubicBezTo>
                <a:cubicBezTo>
                  <a:pt x="2116" y="1728"/>
                  <a:pt x="2112" y="1720"/>
                  <a:pt x="2110" y="1713"/>
                </a:cubicBezTo>
                <a:cubicBezTo>
                  <a:pt x="2110" y="1713"/>
                  <a:pt x="2110" y="1713"/>
                  <a:pt x="2110" y="1713"/>
                </a:cubicBezTo>
                <a:cubicBezTo>
                  <a:pt x="2110" y="1713"/>
                  <a:pt x="2110" y="1712"/>
                  <a:pt x="2110" y="1712"/>
                </a:cubicBezTo>
                <a:cubicBezTo>
                  <a:pt x="2110" y="1712"/>
                  <a:pt x="2109" y="1711"/>
                  <a:pt x="2109" y="1710"/>
                </a:cubicBezTo>
                <a:cubicBezTo>
                  <a:pt x="2109" y="1707"/>
                  <a:pt x="2109" y="1704"/>
                  <a:pt x="2109" y="1701"/>
                </a:cubicBezTo>
                <a:cubicBezTo>
                  <a:pt x="2110" y="1699"/>
                  <a:pt x="2111" y="1698"/>
                  <a:pt x="2112" y="1696"/>
                </a:cubicBezTo>
                <a:cubicBezTo>
                  <a:pt x="2112" y="1696"/>
                  <a:pt x="2112" y="1696"/>
                  <a:pt x="2112" y="1696"/>
                </a:cubicBezTo>
                <a:cubicBezTo>
                  <a:pt x="2117" y="1688"/>
                  <a:pt x="2126" y="1685"/>
                  <a:pt x="2136" y="1684"/>
                </a:cubicBezTo>
                <a:cubicBezTo>
                  <a:pt x="2136" y="1684"/>
                  <a:pt x="2136" y="1684"/>
                  <a:pt x="2137" y="1684"/>
                </a:cubicBezTo>
                <a:cubicBezTo>
                  <a:pt x="2139" y="1684"/>
                  <a:pt x="2141" y="1684"/>
                  <a:pt x="2144" y="1684"/>
                </a:cubicBezTo>
                <a:cubicBezTo>
                  <a:pt x="2144" y="1684"/>
                  <a:pt x="2145" y="1683"/>
                  <a:pt x="2145" y="1683"/>
                </a:cubicBezTo>
                <a:cubicBezTo>
                  <a:pt x="2151" y="1683"/>
                  <a:pt x="2151" y="1683"/>
                  <a:pt x="2151" y="1683"/>
                </a:cubicBezTo>
                <a:cubicBezTo>
                  <a:pt x="2152" y="1683"/>
                  <a:pt x="2153" y="1683"/>
                  <a:pt x="2155" y="1683"/>
                </a:cubicBezTo>
                <a:cubicBezTo>
                  <a:pt x="2180" y="1683"/>
                  <a:pt x="2205" y="1683"/>
                  <a:pt x="2231" y="1683"/>
                </a:cubicBezTo>
                <a:cubicBezTo>
                  <a:pt x="2231" y="1683"/>
                  <a:pt x="2231" y="1683"/>
                  <a:pt x="2231" y="1683"/>
                </a:cubicBezTo>
                <a:cubicBezTo>
                  <a:pt x="2231" y="1683"/>
                  <a:pt x="2231" y="1683"/>
                  <a:pt x="2231" y="1683"/>
                </a:cubicBezTo>
                <a:cubicBezTo>
                  <a:pt x="2234" y="1683"/>
                  <a:pt x="2237" y="1683"/>
                  <a:pt x="2240" y="1684"/>
                </a:cubicBezTo>
                <a:cubicBezTo>
                  <a:pt x="2240" y="1684"/>
                  <a:pt x="2241" y="1684"/>
                  <a:pt x="2241" y="1684"/>
                </a:cubicBezTo>
                <a:cubicBezTo>
                  <a:pt x="2258" y="1686"/>
                  <a:pt x="2277" y="1693"/>
                  <a:pt x="2287" y="1706"/>
                </a:cubicBezTo>
                <a:cubicBezTo>
                  <a:pt x="2289" y="1708"/>
                  <a:pt x="2290" y="1710"/>
                  <a:pt x="2291" y="1712"/>
                </a:cubicBezTo>
                <a:cubicBezTo>
                  <a:pt x="2294" y="1717"/>
                  <a:pt x="2294" y="1717"/>
                  <a:pt x="2294" y="1717"/>
                </a:cubicBezTo>
                <a:cubicBezTo>
                  <a:pt x="2299" y="1727"/>
                  <a:pt x="2304" y="1737"/>
                  <a:pt x="2309" y="1748"/>
                </a:cubicBezTo>
                <a:cubicBezTo>
                  <a:pt x="2312" y="1754"/>
                  <a:pt x="2318" y="1762"/>
                  <a:pt x="2320" y="1771"/>
                </a:cubicBezTo>
                <a:cubicBezTo>
                  <a:pt x="2322" y="1775"/>
                  <a:pt x="2323" y="1778"/>
                  <a:pt x="2322" y="1782"/>
                </a:cubicBezTo>
                <a:close/>
                <a:moveTo>
                  <a:pt x="2340" y="1624"/>
                </a:moveTo>
                <a:cubicBezTo>
                  <a:pt x="2338" y="1622"/>
                  <a:pt x="2337" y="1621"/>
                  <a:pt x="2335" y="1620"/>
                </a:cubicBezTo>
                <a:cubicBezTo>
                  <a:pt x="2331" y="1617"/>
                  <a:pt x="2328" y="1613"/>
                  <a:pt x="2326" y="1610"/>
                </a:cubicBezTo>
                <a:cubicBezTo>
                  <a:pt x="2324" y="1607"/>
                  <a:pt x="2324" y="1607"/>
                  <a:pt x="2324" y="1607"/>
                </a:cubicBezTo>
                <a:cubicBezTo>
                  <a:pt x="2324" y="1607"/>
                  <a:pt x="2324" y="1607"/>
                  <a:pt x="2324" y="1607"/>
                </a:cubicBezTo>
                <a:cubicBezTo>
                  <a:pt x="2317" y="1594"/>
                  <a:pt x="2310" y="1582"/>
                  <a:pt x="2303" y="1569"/>
                </a:cubicBezTo>
                <a:cubicBezTo>
                  <a:pt x="2303" y="1569"/>
                  <a:pt x="2303" y="1569"/>
                  <a:pt x="2303" y="1569"/>
                </a:cubicBezTo>
                <a:cubicBezTo>
                  <a:pt x="2300" y="1564"/>
                  <a:pt x="2300" y="1564"/>
                  <a:pt x="2300" y="1564"/>
                </a:cubicBezTo>
                <a:cubicBezTo>
                  <a:pt x="2298" y="1561"/>
                  <a:pt x="2298" y="1558"/>
                  <a:pt x="2298" y="1555"/>
                </a:cubicBezTo>
                <a:cubicBezTo>
                  <a:pt x="2299" y="1552"/>
                  <a:pt x="2300" y="1550"/>
                  <a:pt x="2303" y="1547"/>
                </a:cubicBezTo>
                <a:cubicBezTo>
                  <a:pt x="2306" y="1545"/>
                  <a:pt x="2309" y="1544"/>
                  <a:pt x="2313" y="1542"/>
                </a:cubicBezTo>
                <a:cubicBezTo>
                  <a:pt x="2318" y="1541"/>
                  <a:pt x="2323" y="1541"/>
                  <a:pt x="2329" y="1541"/>
                </a:cubicBezTo>
                <a:cubicBezTo>
                  <a:pt x="2330" y="1541"/>
                  <a:pt x="2330" y="1541"/>
                  <a:pt x="2330" y="1541"/>
                </a:cubicBezTo>
                <a:cubicBezTo>
                  <a:pt x="2342" y="1540"/>
                  <a:pt x="2356" y="1540"/>
                  <a:pt x="2363" y="1540"/>
                </a:cubicBezTo>
                <a:cubicBezTo>
                  <a:pt x="2394" y="1540"/>
                  <a:pt x="2443" y="1534"/>
                  <a:pt x="2463" y="1564"/>
                </a:cubicBezTo>
                <a:cubicBezTo>
                  <a:pt x="2470" y="1573"/>
                  <a:pt x="2476" y="1583"/>
                  <a:pt x="2483" y="1593"/>
                </a:cubicBezTo>
                <a:cubicBezTo>
                  <a:pt x="2486" y="1598"/>
                  <a:pt x="2492" y="1605"/>
                  <a:pt x="2495" y="1611"/>
                </a:cubicBezTo>
                <a:cubicBezTo>
                  <a:pt x="2497" y="1614"/>
                  <a:pt x="2498" y="1617"/>
                  <a:pt x="2498" y="1620"/>
                </a:cubicBezTo>
                <a:cubicBezTo>
                  <a:pt x="2498" y="1621"/>
                  <a:pt x="2497" y="1623"/>
                  <a:pt x="2496" y="1625"/>
                </a:cubicBezTo>
                <a:cubicBezTo>
                  <a:pt x="2496" y="1626"/>
                  <a:pt x="2495" y="1627"/>
                  <a:pt x="2494" y="1628"/>
                </a:cubicBezTo>
                <a:cubicBezTo>
                  <a:pt x="2494" y="1628"/>
                  <a:pt x="2494" y="1628"/>
                  <a:pt x="2494" y="1628"/>
                </a:cubicBezTo>
                <a:cubicBezTo>
                  <a:pt x="2494" y="1628"/>
                  <a:pt x="2494" y="1628"/>
                  <a:pt x="2494" y="1628"/>
                </a:cubicBezTo>
                <a:cubicBezTo>
                  <a:pt x="2493" y="1629"/>
                  <a:pt x="2493" y="1629"/>
                  <a:pt x="2492" y="1630"/>
                </a:cubicBezTo>
                <a:cubicBezTo>
                  <a:pt x="2492" y="1630"/>
                  <a:pt x="2491" y="1630"/>
                  <a:pt x="2491" y="1630"/>
                </a:cubicBezTo>
                <a:cubicBezTo>
                  <a:pt x="2490" y="1631"/>
                  <a:pt x="2489" y="1631"/>
                  <a:pt x="2488" y="1632"/>
                </a:cubicBezTo>
                <a:cubicBezTo>
                  <a:pt x="2487" y="1632"/>
                  <a:pt x="2485" y="1633"/>
                  <a:pt x="2484" y="1633"/>
                </a:cubicBezTo>
                <a:cubicBezTo>
                  <a:pt x="2484" y="1633"/>
                  <a:pt x="2484" y="1634"/>
                  <a:pt x="2484" y="1634"/>
                </a:cubicBezTo>
                <a:cubicBezTo>
                  <a:pt x="2484" y="1634"/>
                  <a:pt x="2483" y="1634"/>
                  <a:pt x="2483" y="1634"/>
                </a:cubicBezTo>
                <a:cubicBezTo>
                  <a:pt x="2469" y="1638"/>
                  <a:pt x="2448" y="1636"/>
                  <a:pt x="2434" y="1636"/>
                </a:cubicBezTo>
                <a:cubicBezTo>
                  <a:pt x="2418" y="1636"/>
                  <a:pt x="2401" y="1636"/>
                  <a:pt x="2385" y="1636"/>
                </a:cubicBezTo>
                <a:cubicBezTo>
                  <a:pt x="2370" y="1636"/>
                  <a:pt x="2353" y="1632"/>
                  <a:pt x="2340" y="1624"/>
                </a:cubicBezTo>
                <a:close/>
                <a:moveTo>
                  <a:pt x="2605" y="1791"/>
                </a:moveTo>
                <a:cubicBezTo>
                  <a:pt x="2605" y="1791"/>
                  <a:pt x="2605" y="1791"/>
                  <a:pt x="2604" y="1791"/>
                </a:cubicBezTo>
                <a:cubicBezTo>
                  <a:pt x="2602" y="1794"/>
                  <a:pt x="2598" y="1797"/>
                  <a:pt x="2593" y="1798"/>
                </a:cubicBezTo>
                <a:cubicBezTo>
                  <a:pt x="2589" y="1800"/>
                  <a:pt x="2583" y="1801"/>
                  <a:pt x="2576" y="1801"/>
                </a:cubicBezTo>
                <a:cubicBezTo>
                  <a:pt x="2569" y="1801"/>
                  <a:pt x="2569" y="1801"/>
                  <a:pt x="2569" y="1801"/>
                </a:cubicBezTo>
                <a:cubicBezTo>
                  <a:pt x="2569" y="1801"/>
                  <a:pt x="2569" y="1801"/>
                  <a:pt x="2569" y="1801"/>
                </a:cubicBezTo>
                <a:cubicBezTo>
                  <a:pt x="2541" y="1801"/>
                  <a:pt x="2512" y="1801"/>
                  <a:pt x="2483" y="1801"/>
                </a:cubicBezTo>
                <a:cubicBezTo>
                  <a:pt x="2480" y="1801"/>
                  <a:pt x="2476" y="1801"/>
                  <a:pt x="2473" y="1801"/>
                </a:cubicBezTo>
                <a:cubicBezTo>
                  <a:pt x="2473" y="1801"/>
                  <a:pt x="2473" y="1801"/>
                  <a:pt x="2473" y="1801"/>
                </a:cubicBezTo>
                <a:cubicBezTo>
                  <a:pt x="2453" y="1799"/>
                  <a:pt x="2432" y="1790"/>
                  <a:pt x="2419" y="1775"/>
                </a:cubicBezTo>
                <a:cubicBezTo>
                  <a:pt x="2418" y="1773"/>
                  <a:pt x="2416" y="1771"/>
                  <a:pt x="2415" y="1769"/>
                </a:cubicBezTo>
                <a:cubicBezTo>
                  <a:pt x="2415" y="1769"/>
                  <a:pt x="2415" y="1769"/>
                  <a:pt x="2415" y="1769"/>
                </a:cubicBezTo>
                <a:cubicBezTo>
                  <a:pt x="2415" y="1769"/>
                  <a:pt x="2415" y="1769"/>
                  <a:pt x="2415" y="1769"/>
                </a:cubicBezTo>
                <a:cubicBezTo>
                  <a:pt x="2409" y="1758"/>
                  <a:pt x="2402" y="1747"/>
                  <a:pt x="2396" y="1736"/>
                </a:cubicBezTo>
                <a:cubicBezTo>
                  <a:pt x="2392" y="1728"/>
                  <a:pt x="2383" y="1716"/>
                  <a:pt x="2381" y="1706"/>
                </a:cubicBezTo>
                <a:cubicBezTo>
                  <a:pt x="2381" y="1706"/>
                  <a:pt x="2381" y="1706"/>
                  <a:pt x="2381" y="1706"/>
                </a:cubicBezTo>
                <a:cubicBezTo>
                  <a:pt x="2380" y="1705"/>
                  <a:pt x="2380" y="1704"/>
                  <a:pt x="2380" y="1703"/>
                </a:cubicBezTo>
                <a:cubicBezTo>
                  <a:pt x="2379" y="1693"/>
                  <a:pt x="2387" y="1688"/>
                  <a:pt x="2396" y="1685"/>
                </a:cubicBezTo>
                <a:cubicBezTo>
                  <a:pt x="2396" y="1685"/>
                  <a:pt x="2396" y="1685"/>
                  <a:pt x="2396" y="1685"/>
                </a:cubicBezTo>
                <a:cubicBezTo>
                  <a:pt x="2396" y="1685"/>
                  <a:pt x="2397" y="1685"/>
                  <a:pt x="2397" y="1685"/>
                </a:cubicBezTo>
                <a:cubicBezTo>
                  <a:pt x="2398" y="1685"/>
                  <a:pt x="2398" y="1685"/>
                  <a:pt x="2399" y="1684"/>
                </a:cubicBezTo>
                <a:cubicBezTo>
                  <a:pt x="2403" y="1683"/>
                  <a:pt x="2408" y="1683"/>
                  <a:pt x="2413" y="1683"/>
                </a:cubicBezTo>
                <a:cubicBezTo>
                  <a:pt x="2470" y="1683"/>
                  <a:pt x="2470" y="1683"/>
                  <a:pt x="2470" y="1683"/>
                </a:cubicBezTo>
                <a:cubicBezTo>
                  <a:pt x="2479" y="1683"/>
                  <a:pt x="2489" y="1683"/>
                  <a:pt x="2498" y="1683"/>
                </a:cubicBezTo>
                <a:cubicBezTo>
                  <a:pt x="2498" y="1683"/>
                  <a:pt x="2498" y="1683"/>
                  <a:pt x="2498" y="1683"/>
                </a:cubicBezTo>
                <a:cubicBezTo>
                  <a:pt x="2499" y="1683"/>
                  <a:pt x="2499" y="1683"/>
                  <a:pt x="2500" y="1683"/>
                </a:cubicBezTo>
                <a:cubicBezTo>
                  <a:pt x="2502" y="1683"/>
                  <a:pt x="2505" y="1683"/>
                  <a:pt x="2507" y="1683"/>
                </a:cubicBezTo>
                <a:cubicBezTo>
                  <a:pt x="2508" y="1683"/>
                  <a:pt x="2508" y="1683"/>
                  <a:pt x="2509" y="1683"/>
                </a:cubicBezTo>
                <a:cubicBezTo>
                  <a:pt x="2527" y="1685"/>
                  <a:pt x="2546" y="1692"/>
                  <a:pt x="2558" y="1705"/>
                </a:cubicBezTo>
                <a:cubicBezTo>
                  <a:pt x="2559" y="1705"/>
                  <a:pt x="2560" y="1706"/>
                  <a:pt x="2561" y="1707"/>
                </a:cubicBezTo>
                <a:cubicBezTo>
                  <a:pt x="2561" y="1708"/>
                  <a:pt x="2562" y="1708"/>
                  <a:pt x="2562" y="1709"/>
                </a:cubicBezTo>
                <a:cubicBezTo>
                  <a:pt x="2563" y="1710"/>
                  <a:pt x="2563" y="1710"/>
                  <a:pt x="2564" y="1711"/>
                </a:cubicBezTo>
                <a:cubicBezTo>
                  <a:pt x="2564" y="1711"/>
                  <a:pt x="2564" y="1711"/>
                  <a:pt x="2564" y="1711"/>
                </a:cubicBezTo>
                <a:cubicBezTo>
                  <a:pt x="2566" y="1713"/>
                  <a:pt x="2566" y="1713"/>
                  <a:pt x="2566" y="1713"/>
                </a:cubicBezTo>
                <a:cubicBezTo>
                  <a:pt x="2571" y="1721"/>
                  <a:pt x="2576" y="1729"/>
                  <a:pt x="2582" y="1737"/>
                </a:cubicBezTo>
                <a:cubicBezTo>
                  <a:pt x="2582" y="1737"/>
                  <a:pt x="2582" y="1737"/>
                  <a:pt x="2582" y="1737"/>
                </a:cubicBezTo>
                <a:cubicBezTo>
                  <a:pt x="2589" y="1748"/>
                  <a:pt x="2599" y="1759"/>
                  <a:pt x="2605" y="1772"/>
                </a:cubicBezTo>
                <a:cubicBezTo>
                  <a:pt x="2606" y="1773"/>
                  <a:pt x="2606" y="1773"/>
                  <a:pt x="2606" y="1774"/>
                </a:cubicBezTo>
                <a:cubicBezTo>
                  <a:pt x="2607" y="1775"/>
                  <a:pt x="2607" y="1775"/>
                  <a:pt x="2607" y="1775"/>
                </a:cubicBezTo>
                <a:cubicBezTo>
                  <a:pt x="2609" y="1782"/>
                  <a:pt x="2608" y="1787"/>
                  <a:pt x="2605" y="1791"/>
                </a:cubicBezTo>
                <a:close/>
                <a:moveTo>
                  <a:pt x="2937" y="318"/>
                </a:moveTo>
                <a:cubicBezTo>
                  <a:pt x="3034" y="414"/>
                  <a:pt x="3089" y="549"/>
                  <a:pt x="3089" y="685"/>
                </a:cubicBezTo>
                <a:cubicBezTo>
                  <a:pt x="3089" y="821"/>
                  <a:pt x="3034" y="955"/>
                  <a:pt x="2937" y="1051"/>
                </a:cubicBezTo>
                <a:cubicBezTo>
                  <a:pt x="3050" y="999"/>
                  <a:pt x="3153" y="855"/>
                  <a:pt x="3152" y="685"/>
                </a:cubicBezTo>
                <a:cubicBezTo>
                  <a:pt x="3153" y="514"/>
                  <a:pt x="3050" y="371"/>
                  <a:pt x="2937" y="318"/>
                </a:cubicBezTo>
                <a:close/>
                <a:moveTo>
                  <a:pt x="216" y="318"/>
                </a:moveTo>
                <a:cubicBezTo>
                  <a:pt x="104" y="371"/>
                  <a:pt x="0" y="514"/>
                  <a:pt x="2" y="685"/>
                </a:cubicBezTo>
                <a:cubicBezTo>
                  <a:pt x="0" y="855"/>
                  <a:pt x="104" y="999"/>
                  <a:pt x="216" y="1051"/>
                </a:cubicBezTo>
                <a:cubicBezTo>
                  <a:pt x="120" y="955"/>
                  <a:pt x="64" y="821"/>
                  <a:pt x="65" y="685"/>
                </a:cubicBezTo>
                <a:cubicBezTo>
                  <a:pt x="64" y="549"/>
                  <a:pt x="120" y="414"/>
                  <a:pt x="216" y="318"/>
                </a:cubicBezTo>
                <a:close/>
              </a:path>
            </a:pathLst>
          </a:custGeom>
          <a:solidFill>
            <a:schemeClr val="bg1"/>
          </a:solidFill>
          <a:ln>
            <a:noFill/>
          </a:ln>
        </p:spPr>
        <p:txBody>
          <a:bodyPr vert="horz" wrap="square" lIns="82305" tIns="41153" rIns="82305" bIns="41153" numCol="1" anchor="t" anchorCtr="0" compatLnSpc="1">
            <a:prstTxWarp prst="textNoShape">
              <a:avLst/>
            </a:prstTxWarp>
          </a:bodyPr>
          <a:lstStyle/>
          <a:p>
            <a:endParaRPr lang="en-US" sz="1600">
              <a:ln>
                <a:solidFill>
                  <a:schemeClr val="bg1">
                    <a:alpha val="0"/>
                  </a:schemeClr>
                </a:solidFill>
              </a:ln>
            </a:endParaRPr>
          </a:p>
        </p:txBody>
      </p:sp>
      <p:sp>
        <p:nvSpPr>
          <p:cNvPr id="11" name="Rectangle 10"/>
          <p:cNvSpPr/>
          <p:nvPr/>
        </p:nvSpPr>
        <p:spPr bwMode="auto">
          <a:xfrm>
            <a:off x="519113" y="5592008"/>
            <a:ext cx="3474720" cy="6096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0" rIns="91436" bIns="0" numCol="1" rtlCol="0" anchor="ctr" anchorCtr="0" compatLnSpc="1">
            <a:prstTxWarp prst="textNoShape">
              <a:avLst/>
            </a:prstTxWarp>
          </a:bodyPr>
          <a:lstStyle/>
          <a:p>
            <a:pPr lvl="0">
              <a:lnSpc>
                <a:spcPct val="90000"/>
              </a:lnSpc>
              <a:spcBef>
                <a:spcPts val="1200"/>
              </a:spcBef>
              <a:buSzPct val="80000"/>
            </a:pPr>
            <a:r>
              <a:rPr lang="en-US" b="1" dirty="0">
                <a:solidFill>
                  <a:schemeClr val="bg1">
                    <a:alpha val="99000"/>
                  </a:schemeClr>
                </a:solidFill>
              </a:rPr>
              <a:t>Content Providers</a:t>
            </a:r>
          </a:p>
        </p:txBody>
      </p:sp>
      <p:sp>
        <p:nvSpPr>
          <p:cNvPr id="12" name="Rectangle 11"/>
          <p:cNvSpPr/>
          <p:nvPr/>
        </p:nvSpPr>
        <p:spPr bwMode="auto">
          <a:xfrm>
            <a:off x="4356259" y="5592008"/>
            <a:ext cx="3474720" cy="6096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0" rIns="91436" bIns="0" numCol="1" rtlCol="0" anchor="ctr" anchorCtr="0" compatLnSpc="1">
            <a:prstTxWarp prst="textNoShape">
              <a:avLst/>
            </a:prstTxWarp>
          </a:bodyPr>
          <a:lstStyle/>
          <a:p>
            <a:pPr lvl="0">
              <a:lnSpc>
                <a:spcPct val="90000"/>
              </a:lnSpc>
              <a:spcBef>
                <a:spcPts val="1200"/>
              </a:spcBef>
              <a:buSzPct val="80000"/>
            </a:pPr>
            <a:r>
              <a:rPr lang="en-US" b="1" dirty="0">
                <a:solidFill>
                  <a:schemeClr val="bg1">
                    <a:alpha val="99000"/>
                  </a:schemeClr>
                </a:solidFill>
              </a:rPr>
              <a:t>ISVs and DEVS</a:t>
            </a:r>
          </a:p>
        </p:txBody>
      </p:sp>
      <p:sp>
        <p:nvSpPr>
          <p:cNvPr id="13" name="Rectangle 12"/>
          <p:cNvSpPr/>
          <p:nvPr/>
        </p:nvSpPr>
        <p:spPr bwMode="auto">
          <a:xfrm>
            <a:off x="8193405" y="5592008"/>
            <a:ext cx="3474720" cy="6096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0" rIns="91436" bIns="0" numCol="1" rtlCol="0" anchor="ctr" anchorCtr="0" compatLnSpc="1">
            <a:prstTxWarp prst="textNoShape">
              <a:avLst/>
            </a:prstTxWarp>
          </a:bodyPr>
          <a:lstStyle/>
          <a:p>
            <a:pPr lvl="0">
              <a:lnSpc>
                <a:spcPct val="90000"/>
              </a:lnSpc>
              <a:spcBef>
                <a:spcPts val="1200"/>
              </a:spcBef>
              <a:buSzPct val="80000"/>
            </a:pPr>
            <a:r>
              <a:rPr lang="en-US" b="1" dirty="0">
                <a:solidFill>
                  <a:schemeClr val="bg1">
                    <a:alpha val="99000"/>
                  </a:schemeClr>
                </a:solidFill>
              </a:rPr>
              <a:t>Information Workers</a:t>
            </a:r>
          </a:p>
        </p:txBody>
      </p:sp>
      <p:sp>
        <p:nvSpPr>
          <p:cNvPr id="14" name="Rectangle 13"/>
          <p:cNvSpPr/>
          <p:nvPr/>
        </p:nvSpPr>
        <p:spPr bwMode="auto">
          <a:xfrm>
            <a:off x="524859" y="1228701"/>
            <a:ext cx="11143266" cy="914400"/>
          </a:xfrm>
          <a:prstGeom prst="rect">
            <a:avLst/>
          </a:prstGeom>
          <a:noFill/>
          <a:ln>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45720" tIns="45718" rIns="45720" bIns="45718" numCol="1" rtlCol="0" anchor="t" anchorCtr="0" compatLnSpc="1">
            <a:prstTxWarp prst="textNoShape">
              <a:avLst/>
            </a:prstTxWarp>
          </a:bodyPr>
          <a:lstStyle/>
          <a:p>
            <a:pPr defTabSz="914099" fontAlgn="base">
              <a:lnSpc>
                <a:spcPct val="90000"/>
              </a:lnSpc>
              <a:spcBef>
                <a:spcPct val="0"/>
              </a:spcBef>
              <a:spcAft>
                <a:spcPct val="0"/>
              </a:spcAft>
            </a:pPr>
            <a:r>
              <a:rPr lang="en-US" sz="2000" dirty="0">
                <a:ln>
                  <a:solidFill>
                    <a:schemeClr val="bg1">
                      <a:alpha val="0"/>
                    </a:schemeClr>
                  </a:solidFill>
                </a:ln>
                <a:solidFill>
                  <a:schemeClr val="accent2"/>
                </a:solidFill>
                <a:latin typeface="Segoe UI Light" pitchFamily="34" charset="0"/>
              </a:rPr>
              <a:t>Windows Azure Marketplace for Data is an information marketplace for ISVs and IWs that provides both trusted public domain and premium commercial data via integrated consumption experiences and easy data discovery, exploration, and purchasing. </a:t>
            </a:r>
          </a:p>
          <a:p>
            <a:pPr defTabSz="914099" fontAlgn="base">
              <a:spcBef>
                <a:spcPct val="0"/>
              </a:spcBef>
              <a:spcAft>
                <a:spcPct val="0"/>
              </a:spcAft>
            </a:pPr>
            <a:endParaRPr lang="en-US" sz="1800" dirty="0">
              <a:ln>
                <a:solidFill>
                  <a:schemeClr val="bg1">
                    <a:alpha val="0"/>
                  </a:schemeClr>
                </a:solidFill>
              </a:ln>
              <a:solidFill>
                <a:schemeClr val="bg1"/>
              </a:solidFill>
            </a:endParaRPr>
          </a:p>
        </p:txBody>
      </p:sp>
      <p:sp>
        <p:nvSpPr>
          <p:cNvPr id="15" name="Freeform 8"/>
          <p:cNvSpPr>
            <a:spLocks noEditPoints="1"/>
          </p:cNvSpPr>
          <p:nvPr/>
        </p:nvSpPr>
        <p:spPr bwMode="black">
          <a:xfrm>
            <a:off x="10904988" y="2414783"/>
            <a:ext cx="615527" cy="615367"/>
          </a:xfrm>
          <a:custGeom>
            <a:avLst/>
            <a:gdLst>
              <a:gd name="T0" fmla="*/ 226 w 300"/>
              <a:gd name="T1" fmla="*/ 193 h 300"/>
              <a:gd name="T2" fmla="*/ 233 w 300"/>
              <a:gd name="T3" fmla="*/ 157 h 300"/>
              <a:gd name="T4" fmla="*/ 233 w 300"/>
              <a:gd name="T5" fmla="*/ 128 h 300"/>
              <a:gd name="T6" fmla="*/ 142 w 300"/>
              <a:gd name="T7" fmla="*/ 51 h 300"/>
              <a:gd name="T8" fmla="*/ 52 w 300"/>
              <a:gd name="T9" fmla="*/ 128 h 300"/>
              <a:gd name="T10" fmla="*/ 52 w 300"/>
              <a:gd name="T11" fmla="*/ 157 h 300"/>
              <a:gd name="T12" fmla="*/ 142 w 300"/>
              <a:gd name="T13" fmla="*/ 234 h 300"/>
              <a:gd name="T14" fmla="*/ 183 w 300"/>
              <a:gd name="T15" fmla="*/ 224 h 300"/>
              <a:gd name="T16" fmla="*/ 193 w 300"/>
              <a:gd name="T17" fmla="*/ 226 h 300"/>
              <a:gd name="T18" fmla="*/ 270 w 300"/>
              <a:gd name="T19" fmla="*/ 300 h 300"/>
              <a:gd name="T20" fmla="*/ 298 w 300"/>
              <a:gd name="T21" fmla="*/ 275 h 300"/>
              <a:gd name="T22" fmla="*/ 206 w 300"/>
              <a:gd name="T23" fmla="*/ 157 h 300"/>
              <a:gd name="T24" fmla="*/ 142 w 300"/>
              <a:gd name="T25" fmla="*/ 208 h 300"/>
              <a:gd name="T26" fmla="*/ 78 w 300"/>
              <a:gd name="T27" fmla="*/ 157 h 300"/>
              <a:gd name="T28" fmla="*/ 78 w 300"/>
              <a:gd name="T29" fmla="*/ 128 h 300"/>
              <a:gd name="T30" fmla="*/ 142 w 300"/>
              <a:gd name="T31" fmla="*/ 77 h 300"/>
              <a:gd name="T32" fmla="*/ 206 w 300"/>
              <a:gd name="T33" fmla="*/ 128 h 300"/>
              <a:gd name="T34" fmla="*/ 206 w 300"/>
              <a:gd name="T35" fmla="*/ 157 h 300"/>
              <a:gd name="T36" fmla="*/ 197 w 300"/>
              <a:gd name="T37" fmla="*/ 142 h 300"/>
              <a:gd name="T38" fmla="*/ 156 w 300"/>
              <a:gd name="T39" fmla="*/ 157 h 300"/>
              <a:gd name="T40" fmla="*/ 142 w 300"/>
              <a:gd name="T41" fmla="*/ 197 h 300"/>
              <a:gd name="T42" fmla="*/ 128 w 300"/>
              <a:gd name="T43" fmla="*/ 157 h 300"/>
              <a:gd name="T44" fmla="*/ 87 w 300"/>
              <a:gd name="T45" fmla="*/ 142 h 300"/>
              <a:gd name="T46" fmla="*/ 128 w 300"/>
              <a:gd name="T47" fmla="*/ 128 h 300"/>
              <a:gd name="T48" fmla="*/ 142 w 300"/>
              <a:gd name="T49" fmla="*/ 88 h 300"/>
              <a:gd name="T50" fmla="*/ 156 w 300"/>
              <a:gd name="T51" fmla="*/ 128 h 300"/>
              <a:gd name="T52" fmla="*/ 142 w 300"/>
              <a:gd name="T53" fmla="*/ 40 h 300"/>
              <a:gd name="T54" fmla="*/ 128 w 300"/>
              <a:gd name="T55" fmla="*/ 0 h 300"/>
              <a:gd name="T56" fmla="*/ 156 w 300"/>
              <a:gd name="T57" fmla="*/ 41 h 300"/>
              <a:gd name="T58" fmla="*/ 40 w 300"/>
              <a:gd name="T59" fmla="*/ 142 h 300"/>
              <a:gd name="T60" fmla="*/ 0 w 300"/>
              <a:gd name="T61" fmla="*/ 157 h 300"/>
              <a:gd name="T62" fmla="*/ 41 w 300"/>
              <a:gd name="T63" fmla="*/ 128 h 300"/>
              <a:gd name="T64" fmla="*/ 142 w 300"/>
              <a:gd name="T65" fmla="*/ 245 h 300"/>
              <a:gd name="T66" fmla="*/ 156 w 300"/>
              <a:gd name="T67" fmla="*/ 285 h 300"/>
              <a:gd name="T68" fmla="*/ 128 w 300"/>
              <a:gd name="T69" fmla="*/ 244 h 300"/>
              <a:gd name="T70" fmla="*/ 245 w 300"/>
              <a:gd name="T71" fmla="*/ 142 h 300"/>
              <a:gd name="T72" fmla="*/ 285 w 300"/>
              <a:gd name="T73" fmla="*/ 128 h 300"/>
              <a:gd name="T74" fmla="*/ 243 w 300"/>
              <a:gd name="T75" fmla="*/ 15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00" h="300">
                <a:moveTo>
                  <a:pt x="298" y="266"/>
                </a:moveTo>
                <a:cubicBezTo>
                  <a:pt x="226" y="193"/>
                  <a:pt x="226" y="193"/>
                  <a:pt x="226" y="193"/>
                </a:cubicBezTo>
                <a:cubicBezTo>
                  <a:pt x="223" y="191"/>
                  <a:pt x="222" y="186"/>
                  <a:pt x="224" y="183"/>
                </a:cubicBezTo>
                <a:cubicBezTo>
                  <a:pt x="228" y="175"/>
                  <a:pt x="231" y="166"/>
                  <a:pt x="233" y="157"/>
                </a:cubicBezTo>
                <a:cubicBezTo>
                  <a:pt x="233" y="152"/>
                  <a:pt x="234" y="147"/>
                  <a:pt x="234" y="142"/>
                </a:cubicBezTo>
                <a:cubicBezTo>
                  <a:pt x="234" y="138"/>
                  <a:pt x="233" y="133"/>
                  <a:pt x="233" y="128"/>
                </a:cubicBezTo>
                <a:cubicBezTo>
                  <a:pt x="227" y="89"/>
                  <a:pt x="196" y="58"/>
                  <a:pt x="156" y="52"/>
                </a:cubicBezTo>
                <a:cubicBezTo>
                  <a:pt x="152" y="51"/>
                  <a:pt x="147" y="51"/>
                  <a:pt x="142" y="51"/>
                </a:cubicBezTo>
                <a:cubicBezTo>
                  <a:pt x="137" y="51"/>
                  <a:pt x="133" y="51"/>
                  <a:pt x="128" y="52"/>
                </a:cubicBezTo>
                <a:cubicBezTo>
                  <a:pt x="89" y="58"/>
                  <a:pt x="58" y="89"/>
                  <a:pt x="52" y="128"/>
                </a:cubicBezTo>
                <a:cubicBezTo>
                  <a:pt x="51" y="133"/>
                  <a:pt x="51" y="138"/>
                  <a:pt x="51" y="142"/>
                </a:cubicBezTo>
                <a:cubicBezTo>
                  <a:pt x="51" y="147"/>
                  <a:pt x="51" y="152"/>
                  <a:pt x="52" y="157"/>
                </a:cubicBezTo>
                <a:cubicBezTo>
                  <a:pt x="58" y="196"/>
                  <a:pt x="89" y="227"/>
                  <a:pt x="128" y="233"/>
                </a:cubicBezTo>
                <a:cubicBezTo>
                  <a:pt x="133" y="234"/>
                  <a:pt x="137" y="234"/>
                  <a:pt x="142" y="234"/>
                </a:cubicBezTo>
                <a:cubicBezTo>
                  <a:pt x="147" y="234"/>
                  <a:pt x="152" y="234"/>
                  <a:pt x="156" y="233"/>
                </a:cubicBezTo>
                <a:cubicBezTo>
                  <a:pt x="166" y="231"/>
                  <a:pt x="175" y="228"/>
                  <a:pt x="183" y="224"/>
                </a:cubicBezTo>
                <a:cubicBezTo>
                  <a:pt x="184" y="224"/>
                  <a:pt x="185" y="223"/>
                  <a:pt x="187" y="223"/>
                </a:cubicBezTo>
                <a:cubicBezTo>
                  <a:pt x="189" y="223"/>
                  <a:pt x="192" y="224"/>
                  <a:pt x="193" y="226"/>
                </a:cubicBezTo>
                <a:cubicBezTo>
                  <a:pt x="265" y="298"/>
                  <a:pt x="265" y="298"/>
                  <a:pt x="265" y="298"/>
                </a:cubicBezTo>
                <a:cubicBezTo>
                  <a:pt x="267" y="299"/>
                  <a:pt x="268" y="300"/>
                  <a:pt x="270" y="300"/>
                </a:cubicBezTo>
                <a:cubicBezTo>
                  <a:pt x="272" y="300"/>
                  <a:pt x="273" y="299"/>
                  <a:pt x="275" y="298"/>
                </a:cubicBezTo>
                <a:cubicBezTo>
                  <a:pt x="298" y="275"/>
                  <a:pt x="298" y="275"/>
                  <a:pt x="298" y="275"/>
                </a:cubicBezTo>
                <a:cubicBezTo>
                  <a:pt x="300" y="272"/>
                  <a:pt x="300" y="268"/>
                  <a:pt x="298" y="266"/>
                </a:cubicBezTo>
                <a:close/>
                <a:moveTo>
                  <a:pt x="206" y="157"/>
                </a:moveTo>
                <a:cubicBezTo>
                  <a:pt x="201" y="181"/>
                  <a:pt x="181" y="201"/>
                  <a:pt x="156" y="206"/>
                </a:cubicBezTo>
                <a:cubicBezTo>
                  <a:pt x="152" y="207"/>
                  <a:pt x="147" y="208"/>
                  <a:pt x="142" y="208"/>
                </a:cubicBezTo>
                <a:cubicBezTo>
                  <a:pt x="137" y="208"/>
                  <a:pt x="133" y="207"/>
                  <a:pt x="128" y="206"/>
                </a:cubicBezTo>
                <a:cubicBezTo>
                  <a:pt x="103" y="201"/>
                  <a:pt x="84" y="181"/>
                  <a:pt x="78" y="157"/>
                </a:cubicBezTo>
                <a:cubicBezTo>
                  <a:pt x="77" y="152"/>
                  <a:pt x="77" y="147"/>
                  <a:pt x="77" y="142"/>
                </a:cubicBezTo>
                <a:cubicBezTo>
                  <a:pt x="77" y="138"/>
                  <a:pt x="77" y="133"/>
                  <a:pt x="78" y="128"/>
                </a:cubicBezTo>
                <a:cubicBezTo>
                  <a:pt x="84" y="103"/>
                  <a:pt x="103" y="84"/>
                  <a:pt x="128" y="79"/>
                </a:cubicBezTo>
                <a:cubicBezTo>
                  <a:pt x="133" y="78"/>
                  <a:pt x="137" y="77"/>
                  <a:pt x="142" y="77"/>
                </a:cubicBezTo>
                <a:cubicBezTo>
                  <a:pt x="147" y="77"/>
                  <a:pt x="152" y="78"/>
                  <a:pt x="156" y="79"/>
                </a:cubicBezTo>
                <a:cubicBezTo>
                  <a:pt x="181" y="84"/>
                  <a:pt x="201" y="103"/>
                  <a:pt x="206" y="128"/>
                </a:cubicBezTo>
                <a:cubicBezTo>
                  <a:pt x="207" y="133"/>
                  <a:pt x="208" y="138"/>
                  <a:pt x="208" y="142"/>
                </a:cubicBezTo>
                <a:cubicBezTo>
                  <a:pt x="208" y="147"/>
                  <a:pt x="207" y="152"/>
                  <a:pt x="206" y="157"/>
                </a:cubicBezTo>
                <a:close/>
                <a:moveTo>
                  <a:pt x="195" y="128"/>
                </a:moveTo>
                <a:cubicBezTo>
                  <a:pt x="196" y="133"/>
                  <a:pt x="197" y="138"/>
                  <a:pt x="197" y="142"/>
                </a:cubicBezTo>
                <a:cubicBezTo>
                  <a:pt x="197" y="147"/>
                  <a:pt x="196" y="152"/>
                  <a:pt x="195" y="157"/>
                </a:cubicBezTo>
                <a:cubicBezTo>
                  <a:pt x="156" y="157"/>
                  <a:pt x="156" y="157"/>
                  <a:pt x="156" y="157"/>
                </a:cubicBezTo>
                <a:cubicBezTo>
                  <a:pt x="156" y="195"/>
                  <a:pt x="156" y="195"/>
                  <a:pt x="156" y="195"/>
                </a:cubicBezTo>
                <a:cubicBezTo>
                  <a:pt x="152" y="197"/>
                  <a:pt x="147" y="197"/>
                  <a:pt x="142" y="197"/>
                </a:cubicBezTo>
                <a:cubicBezTo>
                  <a:pt x="137" y="197"/>
                  <a:pt x="133" y="197"/>
                  <a:pt x="128" y="195"/>
                </a:cubicBezTo>
                <a:cubicBezTo>
                  <a:pt x="128" y="157"/>
                  <a:pt x="128" y="157"/>
                  <a:pt x="128" y="157"/>
                </a:cubicBezTo>
                <a:cubicBezTo>
                  <a:pt x="89" y="157"/>
                  <a:pt x="89" y="157"/>
                  <a:pt x="89" y="157"/>
                </a:cubicBezTo>
                <a:cubicBezTo>
                  <a:pt x="88" y="152"/>
                  <a:pt x="87" y="147"/>
                  <a:pt x="87" y="142"/>
                </a:cubicBezTo>
                <a:cubicBezTo>
                  <a:pt x="87" y="138"/>
                  <a:pt x="88" y="133"/>
                  <a:pt x="89" y="128"/>
                </a:cubicBezTo>
                <a:cubicBezTo>
                  <a:pt x="128" y="128"/>
                  <a:pt x="128" y="128"/>
                  <a:pt x="128" y="128"/>
                </a:cubicBezTo>
                <a:cubicBezTo>
                  <a:pt x="128" y="90"/>
                  <a:pt x="128" y="90"/>
                  <a:pt x="128" y="90"/>
                </a:cubicBezTo>
                <a:cubicBezTo>
                  <a:pt x="133" y="88"/>
                  <a:pt x="137" y="88"/>
                  <a:pt x="142" y="88"/>
                </a:cubicBezTo>
                <a:cubicBezTo>
                  <a:pt x="147" y="88"/>
                  <a:pt x="152" y="88"/>
                  <a:pt x="156" y="90"/>
                </a:cubicBezTo>
                <a:cubicBezTo>
                  <a:pt x="156" y="128"/>
                  <a:pt x="156" y="128"/>
                  <a:pt x="156" y="128"/>
                </a:cubicBezTo>
                <a:lnTo>
                  <a:pt x="195" y="128"/>
                </a:lnTo>
                <a:close/>
                <a:moveTo>
                  <a:pt x="142" y="40"/>
                </a:moveTo>
                <a:cubicBezTo>
                  <a:pt x="137" y="40"/>
                  <a:pt x="133" y="41"/>
                  <a:pt x="128" y="41"/>
                </a:cubicBezTo>
                <a:cubicBezTo>
                  <a:pt x="128" y="0"/>
                  <a:pt x="128" y="0"/>
                  <a:pt x="128" y="0"/>
                </a:cubicBezTo>
                <a:cubicBezTo>
                  <a:pt x="156" y="0"/>
                  <a:pt x="156" y="0"/>
                  <a:pt x="156" y="0"/>
                </a:cubicBezTo>
                <a:cubicBezTo>
                  <a:pt x="156" y="41"/>
                  <a:pt x="156" y="41"/>
                  <a:pt x="156" y="41"/>
                </a:cubicBezTo>
                <a:cubicBezTo>
                  <a:pt x="152" y="41"/>
                  <a:pt x="147" y="40"/>
                  <a:pt x="142" y="40"/>
                </a:cubicBezTo>
                <a:close/>
                <a:moveTo>
                  <a:pt x="40" y="142"/>
                </a:moveTo>
                <a:cubicBezTo>
                  <a:pt x="40" y="147"/>
                  <a:pt x="40" y="152"/>
                  <a:pt x="41" y="157"/>
                </a:cubicBezTo>
                <a:cubicBezTo>
                  <a:pt x="0" y="157"/>
                  <a:pt x="0" y="157"/>
                  <a:pt x="0" y="157"/>
                </a:cubicBezTo>
                <a:cubicBezTo>
                  <a:pt x="0" y="128"/>
                  <a:pt x="0" y="128"/>
                  <a:pt x="0" y="128"/>
                </a:cubicBezTo>
                <a:cubicBezTo>
                  <a:pt x="41" y="128"/>
                  <a:pt x="41" y="128"/>
                  <a:pt x="41" y="128"/>
                </a:cubicBezTo>
                <a:cubicBezTo>
                  <a:pt x="40" y="133"/>
                  <a:pt x="40" y="138"/>
                  <a:pt x="40" y="142"/>
                </a:cubicBezTo>
                <a:close/>
                <a:moveTo>
                  <a:pt x="142" y="245"/>
                </a:moveTo>
                <a:cubicBezTo>
                  <a:pt x="147" y="245"/>
                  <a:pt x="152" y="244"/>
                  <a:pt x="156" y="244"/>
                </a:cubicBezTo>
                <a:cubicBezTo>
                  <a:pt x="156" y="285"/>
                  <a:pt x="156" y="285"/>
                  <a:pt x="156" y="285"/>
                </a:cubicBezTo>
                <a:cubicBezTo>
                  <a:pt x="128" y="285"/>
                  <a:pt x="128" y="285"/>
                  <a:pt x="128" y="285"/>
                </a:cubicBezTo>
                <a:cubicBezTo>
                  <a:pt x="128" y="244"/>
                  <a:pt x="128" y="244"/>
                  <a:pt x="128" y="244"/>
                </a:cubicBezTo>
                <a:cubicBezTo>
                  <a:pt x="133" y="244"/>
                  <a:pt x="137" y="245"/>
                  <a:pt x="142" y="245"/>
                </a:cubicBezTo>
                <a:close/>
                <a:moveTo>
                  <a:pt x="245" y="142"/>
                </a:moveTo>
                <a:cubicBezTo>
                  <a:pt x="245" y="138"/>
                  <a:pt x="244" y="133"/>
                  <a:pt x="243" y="128"/>
                </a:cubicBezTo>
                <a:cubicBezTo>
                  <a:pt x="285" y="128"/>
                  <a:pt x="285" y="128"/>
                  <a:pt x="285" y="128"/>
                </a:cubicBezTo>
                <a:cubicBezTo>
                  <a:pt x="285" y="157"/>
                  <a:pt x="285" y="157"/>
                  <a:pt x="285" y="157"/>
                </a:cubicBezTo>
                <a:cubicBezTo>
                  <a:pt x="243" y="157"/>
                  <a:pt x="243" y="157"/>
                  <a:pt x="243" y="157"/>
                </a:cubicBezTo>
                <a:cubicBezTo>
                  <a:pt x="244" y="152"/>
                  <a:pt x="245" y="147"/>
                  <a:pt x="245" y="142"/>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a:p>
        </p:txBody>
      </p:sp>
      <p:grpSp>
        <p:nvGrpSpPr>
          <p:cNvPr id="3" name="Group 2"/>
          <p:cNvGrpSpPr/>
          <p:nvPr/>
        </p:nvGrpSpPr>
        <p:grpSpPr>
          <a:xfrm>
            <a:off x="3014145" y="2338019"/>
            <a:ext cx="792906" cy="802746"/>
            <a:chOff x="796651" y="2873996"/>
            <a:chExt cx="1279525" cy="1295401"/>
          </a:xfrm>
        </p:grpSpPr>
        <p:sp>
          <p:nvSpPr>
            <p:cNvPr id="16" name="Freeform 30"/>
            <p:cNvSpPr>
              <a:spLocks/>
            </p:cNvSpPr>
            <p:nvPr/>
          </p:nvSpPr>
          <p:spPr bwMode="auto">
            <a:xfrm>
              <a:off x="796651" y="3312146"/>
              <a:ext cx="381000" cy="592138"/>
            </a:xfrm>
            <a:custGeom>
              <a:avLst/>
              <a:gdLst>
                <a:gd name="T0" fmla="*/ 945 w 945"/>
                <a:gd name="T1" fmla="*/ 0 h 1472"/>
                <a:gd name="T2" fmla="*/ 945 w 945"/>
                <a:gd name="T3" fmla="*/ 0 h 1472"/>
                <a:gd name="T4" fmla="*/ 243 w 945"/>
                <a:gd name="T5" fmla="*/ 709 h 1472"/>
                <a:gd name="T6" fmla="*/ 486 w 945"/>
                <a:gd name="T7" fmla="*/ 1445 h 1472"/>
                <a:gd name="T8" fmla="*/ 486 w 945"/>
                <a:gd name="T9" fmla="*/ 927 h 1472"/>
                <a:gd name="T10" fmla="*/ 945 w 945"/>
                <a:gd name="T11" fmla="*/ 0 h 1472"/>
              </a:gdLst>
              <a:ahLst/>
              <a:cxnLst>
                <a:cxn ang="0">
                  <a:pos x="T0" y="T1"/>
                </a:cxn>
                <a:cxn ang="0">
                  <a:pos x="T2" y="T3"/>
                </a:cxn>
                <a:cxn ang="0">
                  <a:pos x="T4" y="T5"/>
                </a:cxn>
                <a:cxn ang="0">
                  <a:pos x="T6" y="T7"/>
                </a:cxn>
                <a:cxn ang="0">
                  <a:pos x="T8" y="T9"/>
                </a:cxn>
                <a:cxn ang="0">
                  <a:pos x="T10" y="T11"/>
                </a:cxn>
              </a:cxnLst>
              <a:rect l="0" t="0" r="r" b="b"/>
              <a:pathLst>
                <a:path w="945" h="1472">
                  <a:moveTo>
                    <a:pt x="945" y="0"/>
                  </a:moveTo>
                  <a:cubicBezTo>
                    <a:pt x="945" y="0"/>
                    <a:pt x="945" y="0"/>
                    <a:pt x="945" y="0"/>
                  </a:cubicBezTo>
                  <a:cubicBezTo>
                    <a:pt x="783" y="55"/>
                    <a:pt x="459" y="191"/>
                    <a:pt x="243" y="709"/>
                  </a:cubicBezTo>
                  <a:cubicBezTo>
                    <a:pt x="0" y="1200"/>
                    <a:pt x="270" y="1472"/>
                    <a:pt x="486" y="1445"/>
                  </a:cubicBezTo>
                  <a:cubicBezTo>
                    <a:pt x="486" y="927"/>
                    <a:pt x="486" y="927"/>
                    <a:pt x="486" y="927"/>
                  </a:cubicBezTo>
                  <a:cubicBezTo>
                    <a:pt x="486" y="545"/>
                    <a:pt x="675" y="191"/>
                    <a:pt x="945"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31"/>
            <p:cNvSpPr>
              <a:spLocks/>
            </p:cNvSpPr>
            <p:nvPr/>
          </p:nvSpPr>
          <p:spPr bwMode="auto">
            <a:xfrm>
              <a:off x="1692001" y="3312146"/>
              <a:ext cx="384175" cy="592138"/>
            </a:xfrm>
            <a:custGeom>
              <a:avLst/>
              <a:gdLst>
                <a:gd name="T0" fmla="*/ 0 w 956"/>
                <a:gd name="T1" fmla="*/ 0 h 1472"/>
                <a:gd name="T2" fmla="*/ 0 w 956"/>
                <a:gd name="T3" fmla="*/ 0 h 1472"/>
                <a:gd name="T4" fmla="*/ 711 w 956"/>
                <a:gd name="T5" fmla="*/ 709 h 1472"/>
                <a:gd name="T6" fmla="*/ 465 w 956"/>
                <a:gd name="T7" fmla="*/ 1445 h 1472"/>
                <a:gd name="T8" fmla="*/ 465 w 956"/>
                <a:gd name="T9" fmla="*/ 927 h 1472"/>
                <a:gd name="T10" fmla="*/ 0 w 956"/>
                <a:gd name="T11" fmla="*/ 0 h 1472"/>
              </a:gdLst>
              <a:ahLst/>
              <a:cxnLst>
                <a:cxn ang="0">
                  <a:pos x="T0" y="T1"/>
                </a:cxn>
                <a:cxn ang="0">
                  <a:pos x="T2" y="T3"/>
                </a:cxn>
                <a:cxn ang="0">
                  <a:pos x="T4" y="T5"/>
                </a:cxn>
                <a:cxn ang="0">
                  <a:pos x="T6" y="T7"/>
                </a:cxn>
                <a:cxn ang="0">
                  <a:pos x="T8" y="T9"/>
                </a:cxn>
                <a:cxn ang="0">
                  <a:pos x="T10" y="T11"/>
                </a:cxn>
              </a:cxnLst>
              <a:rect l="0" t="0" r="r" b="b"/>
              <a:pathLst>
                <a:path w="956" h="1472">
                  <a:moveTo>
                    <a:pt x="0" y="0"/>
                  </a:moveTo>
                  <a:cubicBezTo>
                    <a:pt x="0" y="0"/>
                    <a:pt x="0" y="0"/>
                    <a:pt x="0" y="0"/>
                  </a:cubicBezTo>
                  <a:cubicBezTo>
                    <a:pt x="164" y="55"/>
                    <a:pt x="492" y="191"/>
                    <a:pt x="711" y="709"/>
                  </a:cubicBezTo>
                  <a:cubicBezTo>
                    <a:pt x="956" y="1200"/>
                    <a:pt x="683" y="1472"/>
                    <a:pt x="465" y="1445"/>
                  </a:cubicBezTo>
                  <a:cubicBezTo>
                    <a:pt x="465" y="927"/>
                    <a:pt x="465" y="927"/>
                    <a:pt x="465" y="927"/>
                  </a:cubicBezTo>
                  <a:cubicBezTo>
                    <a:pt x="465" y="545"/>
                    <a:pt x="274" y="191"/>
                    <a:pt x="0"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32"/>
            <p:cNvSpPr>
              <a:spLocks/>
            </p:cNvSpPr>
            <p:nvPr/>
          </p:nvSpPr>
          <p:spPr bwMode="auto">
            <a:xfrm>
              <a:off x="1057001" y="3342309"/>
              <a:ext cx="755650" cy="827088"/>
            </a:xfrm>
            <a:custGeom>
              <a:avLst/>
              <a:gdLst>
                <a:gd name="T0" fmla="*/ 1877 w 1877"/>
                <a:gd name="T1" fmla="*/ 794 h 2053"/>
                <a:gd name="T2" fmla="*/ 1577 w 1877"/>
                <a:gd name="T3" fmla="*/ 0 h 2053"/>
                <a:gd name="T4" fmla="*/ 952 w 1877"/>
                <a:gd name="T5" fmla="*/ 274 h 2053"/>
                <a:gd name="T6" fmla="*/ 353 w 1877"/>
                <a:gd name="T7" fmla="*/ 0 h 2053"/>
                <a:gd name="T8" fmla="*/ 0 w 1877"/>
                <a:gd name="T9" fmla="*/ 794 h 2053"/>
                <a:gd name="T10" fmla="*/ 0 w 1877"/>
                <a:gd name="T11" fmla="*/ 1615 h 2053"/>
                <a:gd name="T12" fmla="*/ 380 w 1877"/>
                <a:gd name="T13" fmla="*/ 2053 h 2053"/>
                <a:gd name="T14" fmla="*/ 1550 w 1877"/>
                <a:gd name="T15" fmla="*/ 2053 h 2053"/>
                <a:gd name="T16" fmla="*/ 1550 w 1877"/>
                <a:gd name="T17" fmla="*/ 2053 h 2053"/>
                <a:gd name="T18" fmla="*/ 1877 w 1877"/>
                <a:gd name="T19" fmla="*/ 1013 h 2053"/>
                <a:gd name="T20" fmla="*/ 1877 w 1877"/>
                <a:gd name="T21" fmla="*/ 794 h 2053"/>
                <a:gd name="T22" fmla="*/ 1877 w 1877"/>
                <a:gd name="T23" fmla="*/ 794 h 20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77" h="2053">
                  <a:moveTo>
                    <a:pt x="1877" y="794"/>
                  </a:moveTo>
                  <a:cubicBezTo>
                    <a:pt x="1877" y="493"/>
                    <a:pt x="1768" y="192"/>
                    <a:pt x="1577" y="0"/>
                  </a:cubicBezTo>
                  <a:cubicBezTo>
                    <a:pt x="1414" y="165"/>
                    <a:pt x="1196" y="274"/>
                    <a:pt x="952" y="274"/>
                  </a:cubicBezTo>
                  <a:cubicBezTo>
                    <a:pt x="707" y="274"/>
                    <a:pt x="489" y="165"/>
                    <a:pt x="353" y="0"/>
                  </a:cubicBezTo>
                  <a:cubicBezTo>
                    <a:pt x="136" y="192"/>
                    <a:pt x="0" y="493"/>
                    <a:pt x="0" y="794"/>
                  </a:cubicBezTo>
                  <a:cubicBezTo>
                    <a:pt x="0" y="1615"/>
                    <a:pt x="0" y="1615"/>
                    <a:pt x="0" y="1615"/>
                  </a:cubicBezTo>
                  <a:cubicBezTo>
                    <a:pt x="0" y="1862"/>
                    <a:pt x="190" y="2053"/>
                    <a:pt x="380" y="2053"/>
                  </a:cubicBezTo>
                  <a:cubicBezTo>
                    <a:pt x="1550" y="2053"/>
                    <a:pt x="1550" y="2053"/>
                    <a:pt x="1550" y="2053"/>
                  </a:cubicBezTo>
                  <a:cubicBezTo>
                    <a:pt x="1550" y="2053"/>
                    <a:pt x="1550" y="2053"/>
                    <a:pt x="1550" y="2053"/>
                  </a:cubicBezTo>
                  <a:cubicBezTo>
                    <a:pt x="1740" y="2053"/>
                    <a:pt x="1877" y="1944"/>
                    <a:pt x="1877" y="1013"/>
                  </a:cubicBezTo>
                  <a:cubicBezTo>
                    <a:pt x="1877" y="794"/>
                    <a:pt x="1877" y="794"/>
                    <a:pt x="1877" y="794"/>
                  </a:cubicBezTo>
                  <a:cubicBezTo>
                    <a:pt x="1877" y="794"/>
                    <a:pt x="1877" y="794"/>
                    <a:pt x="1877" y="794"/>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Oval 33"/>
            <p:cNvSpPr>
              <a:spLocks noChangeArrowheads="1"/>
            </p:cNvSpPr>
            <p:nvPr/>
          </p:nvSpPr>
          <p:spPr bwMode="auto">
            <a:xfrm>
              <a:off x="1190351" y="2873996"/>
              <a:ext cx="501650" cy="501650"/>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861825766"/>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9" name="Object 208" hidden="1"/>
          <p:cNvGraphicFramePr>
            <a:graphicFrameLocks noChangeAspect="1"/>
          </p:cNvGraphicFramePr>
          <p:nvPr>
            <p:custDataLst>
              <p:tags r:id="rId2"/>
            </p:custDataLst>
            <p:extLst>
              <p:ext uri="{D42A27DB-BD31-4B8C-83A1-F6EECF244321}">
                <p14:modId xmlns:p14="http://schemas.microsoft.com/office/powerpoint/2010/main" val="836188865"/>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3090" name="think-cell Slide" r:id="rId134" imgW="270" imgH="270" progId="TCLayout.ActiveDocument.1">
                  <p:embed/>
                </p:oleObj>
              </mc:Choice>
              <mc:Fallback>
                <p:oleObj name="think-cell Slide" r:id="rId134" imgW="270" imgH="270" progId="TCLayout.ActiveDocument.1">
                  <p:embed/>
                  <p:pic>
                    <p:nvPicPr>
                      <p:cNvPr id="0" name=""/>
                      <p:cNvPicPr/>
                      <p:nvPr/>
                    </p:nvPicPr>
                    <p:blipFill>
                      <a:blip r:embed="rId135"/>
                      <a:stretch>
                        <a:fillRect/>
                      </a:stretch>
                    </p:blipFill>
                    <p:spPr>
                      <a:xfrm>
                        <a:off x="0" y="0"/>
                        <a:ext cx="158750" cy="158750"/>
                      </a:xfrm>
                      <a:prstGeom prst="rect">
                        <a:avLst/>
                      </a:prstGeom>
                    </p:spPr>
                  </p:pic>
                </p:oleObj>
              </mc:Fallback>
            </mc:AlternateContent>
          </a:graphicData>
        </a:graphic>
      </p:graphicFrame>
      <p:sp>
        <p:nvSpPr>
          <p:cNvPr id="218" name="Rectangle 217"/>
          <p:cNvSpPr/>
          <p:nvPr/>
        </p:nvSpPr>
        <p:spPr bwMode="auto">
          <a:xfrm>
            <a:off x="247650" y="5695950"/>
            <a:ext cx="2514600" cy="9334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219" name="Picture 218"/>
          <p:cNvPicPr>
            <a:picLocks noChangeAspect="1"/>
          </p:cNvPicPr>
          <p:nvPr>
            <p:custDataLst>
              <p:tags r:id="rId3"/>
            </p:custDataLst>
          </p:nvPr>
        </p:nvPicPr>
        <p:blipFill>
          <a:blip r:embed="rId136">
            <a:extLst>
              <a:ext uri="{BEBA8EAE-BF5A-486C-A8C5-ECC9F3942E4B}">
                <a14:imgProps xmlns:a14="http://schemas.microsoft.com/office/drawing/2010/main">
                  <a14:imgLayer r:embed="rId137">
                    <a14:imgEffect>
                      <a14:brightnessContrast bright="-40000" contrast="35000"/>
                    </a14:imgEffect>
                  </a14:imgLayer>
                </a14:imgProps>
              </a:ext>
              <a:ext uri="{28A0092B-C50C-407E-A947-70E740481C1C}">
                <a14:useLocalDpi xmlns:a14="http://schemas.microsoft.com/office/drawing/2010/main" val="0"/>
              </a:ext>
            </a:extLst>
          </a:blip>
          <a:stretch>
            <a:fillRect/>
          </a:stretch>
        </p:blipFill>
        <p:spPr>
          <a:xfrm>
            <a:off x="-3685" y="0"/>
            <a:ext cx="2011680" cy="1143000"/>
          </a:xfrm>
          <a:prstGeom prst="rect">
            <a:avLst/>
          </a:prstGeom>
        </p:spPr>
      </p:pic>
      <p:pic>
        <p:nvPicPr>
          <p:cNvPr id="220" name="Picture 219"/>
          <p:cNvPicPr>
            <a:picLocks noChangeAspect="1"/>
          </p:cNvPicPr>
          <p:nvPr>
            <p:custDataLst>
              <p:tags r:id="rId4"/>
            </p:custDataLst>
          </p:nvPr>
        </p:nvPicPr>
        <p:blipFill>
          <a:blip r:embed="rId138">
            <a:extLst>
              <a:ext uri="{BEBA8EAE-BF5A-486C-A8C5-ECC9F3942E4B}">
                <a14:imgProps xmlns:a14="http://schemas.microsoft.com/office/drawing/2010/main">
                  <a14:imgLayer r:embed="rId139">
                    <a14:imgEffect>
                      <a14:brightnessContrast bright="-40000" contrast="35000"/>
                    </a14:imgEffect>
                  </a14:imgLayer>
                </a14:imgProps>
              </a:ext>
              <a:ext uri="{28A0092B-C50C-407E-A947-70E740481C1C}">
                <a14:useLocalDpi xmlns:a14="http://schemas.microsoft.com/office/drawing/2010/main" val="0"/>
              </a:ext>
            </a:extLst>
          </a:blip>
          <a:stretch>
            <a:fillRect/>
          </a:stretch>
        </p:blipFill>
        <p:spPr>
          <a:xfrm>
            <a:off x="2007969" y="0"/>
            <a:ext cx="2029969" cy="1143000"/>
          </a:xfrm>
          <a:prstGeom prst="rect">
            <a:avLst/>
          </a:prstGeom>
        </p:spPr>
      </p:pic>
      <p:pic>
        <p:nvPicPr>
          <p:cNvPr id="221" name="Picture 220"/>
          <p:cNvPicPr>
            <a:picLocks noChangeAspect="1"/>
          </p:cNvPicPr>
          <p:nvPr>
            <p:custDataLst>
              <p:tags r:id="rId5"/>
            </p:custDataLst>
          </p:nvPr>
        </p:nvPicPr>
        <p:blipFill>
          <a:blip r:embed="rId140">
            <a:extLst>
              <a:ext uri="{BEBA8EAE-BF5A-486C-A8C5-ECC9F3942E4B}">
                <a14:imgProps xmlns:a14="http://schemas.microsoft.com/office/drawing/2010/main">
                  <a14:imgLayer r:embed="rId141">
                    <a14:imgEffect>
                      <a14:brightnessContrast bright="-40000" contrast="35000"/>
                    </a14:imgEffect>
                  </a14:imgLayer>
                </a14:imgProps>
              </a:ext>
              <a:ext uri="{28A0092B-C50C-407E-A947-70E740481C1C}">
                <a14:useLocalDpi xmlns:a14="http://schemas.microsoft.com/office/drawing/2010/main" val="0"/>
              </a:ext>
            </a:extLst>
          </a:blip>
          <a:stretch>
            <a:fillRect/>
          </a:stretch>
        </p:blipFill>
        <p:spPr>
          <a:xfrm>
            <a:off x="4037912" y="0"/>
            <a:ext cx="2048256" cy="1143000"/>
          </a:xfrm>
          <a:prstGeom prst="rect">
            <a:avLst/>
          </a:prstGeom>
        </p:spPr>
      </p:pic>
      <p:pic>
        <p:nvPicPr>
          <p:cNvPr id="222" name="Picture 221"/>
          <p:cNvPicPr>
            <a:picLocks noChangeAspect="1"/>
          </p:cNvPicPr>
          <p:nvPr>
            <p:custDataLst>
              <p:tags r:id="rId6"/>
            </p:custDataLst>
          </p:nvPr>
        </p:nvPicPr>
        <p:blipFill>
          <a:blip r:embed="rId142">
            <a:extLst>
              <a:ext uri="{BEBA8EAE-BF5A-486C-A8C5-ECC9F3942E4B}">
                <a14:imgProps xmlns:a14="http://schemas.microsoft.com/office/drawing/2010/main">
                  <a14:imgLayer r:embed="rId143">
                    <a14:imgEffect>
                      <a14:brightnessContrast bright="-40000" contrast="35000"/>
                    </a14:imgEffect>
                  </a14:imgLayer>
                </a14:imgProps>
              </a:ext>
              <a:ext uri="{28A0092B-C50C-407E-A947-70E740481C1C}">
                <a14:useLocalDpi xmlns:a14="http://schemas.microsoft.com/office/drawing/2010/main" val="0"/>
              </a:ext>
            </a:extLst>
          </a:blip>
          <a:stretch>
            <a:fillRect/>
          </a:stretch>
        </p:blipFill>
        <p:spPr>
          <a:xfrm>
            <a:off x="-3710" y="1143000"/>
            <a:ext cx="2011680" cy="1143000"/>
          </a:xfrm>
          <a:prstGeom prst="rect">
            <a:avLst/>
          </a:prstGeom>
        </p:spPr>
      </p:pic>
      <p:pic>
        <p:nvPicPr>
          <p:cNvPr id="223" name="Picture 222"/>
          <p:cNvPicPr>
            <a:picLocks noChangeAspect="1"/>
          </p:cNvPicPr>
          <p:nvPr>
            <p:custDataLst>
              <p:tags r:id="rId7"/>
            </p:custDataLst>
          </p:nvPr>
        </p:nvPicPr>
        <p:blipFill>
          <a:blip r:embed="rId144">
            <a:extLst>
              <a:ext uri="{BEBA8EAE-BF5A-486C-A8C5-ECC9F3942E4B}">
                <a14:imgProps xmlns:a14="http://schemas.microsoft.com/office/drawing/2010/main">
                  <a14:imgLayer r:embed="rId145">
                    <a14:imgEffect>
                      <a14:brightnessContrast bright="-40000" contrast="35000"/>
                    </a14:imgEffect>
                  </a14:imgLayer>
                </a14:imgProps>
              </a:ext>
              <a:ext uri="{28A0092B-C50C-407E-A947-70E740481C1C}">
                <a14:useLocalDpi xmlns:a14="http://schemas.microsoft.com/office/drawing/2010/main" val="0"/>
              </a:ext>
            </a:extLst>
          </a:blip>
          <a:stretch>
            <a:fillRect/>
          </a:stretch>
        </p:blipFill>
        <p:spPr>
          <a:xfrm>
            <a:off x="2006121" y="1143000"/>
            <a:ext cx="2029969" cy="1143000"/>
          </a:xfrm>
          <a:prstGeom prst="rect">
            <a:avLst/>
          </a:prstGeom>
        </p:spPr>
      </p:pic>
      <p:pic>
        <p:nvPicPr>
          <p:cNvPr id="224" name="Picture 223"/>
          <p:cNvPicPr>
            <a:picLocks noChangeAspect="1"/>
          </p:cNvPicPr>
          <p:nvPr>
            <p:custDataLst>
              <p:tags r:id="rId8"/>
            </p:custDataLst>
          </p:nvPr>
        </p:nvPicPr>
        <p:blipFill>
          <a:blip r:embed="rId146">
            <a:extLst>
              <a:ext uri="{BEBA8EAE-BF5A-486C-A8C5-ECC9F3942E4B}">
                <a14:imgProps xmlns:a14="http://schemas.microsoft.com/office/drawing/2010/main">
                  <a14:imgLayer r:embed="rId147">
                    <a14:imgEffect>
                      <a14:brightnessContrast bright="-40000" contrast="35000"/>
                    </a14:imgEffect>
                  </a14:imgLayer>
                </a14:imgProps>
              </a:ext>
              <a:ext uri="{28A0092B-C50C-407E-A947-70E740481C1C}">
                <a14:useLocalDpi xmlns:a14="http://schemas.microsoft.com/office/drawing/2010/main" val="0"/>
              </a:ext>
            </a:extLst>
          </a:blip>
          <a:stretch>
            <a:fillRect/>
          </a:stretch>
        </p:blipFill>
        <p:spPr>
          <a:xfrm>
            <a:off x="4034239" y="1143000"/>
            <a:ext cx="2057400" cy="1143000"/>
          </a:xfrm>
          <a:prstGeom prst="rect">
            <a:avLst/>
          </a:prstGeom>
        </p:spPr>
      </p:pic>
      <p:pic>
        <p:nvPicPr>
          <p:cNvPr id="225" name="Picture 224"/>
          <p:cNvPicPr>
            <a:picLocks noChangeAspect="1"/>
          </p:cNvPicPr>
          <p:nvPr>
            <p:custDataLst>
              <p:tags r:id="rId9"/>
            </p:custDataLst>
          </p:nvPr>
        </p:nvPicPr>
        <p:blipFill>
          <a:blip r:embed="rId148">
            <a:extLst>
              <a:ext uri="{28A0092B-C50C-407E-A947-70E740481C1C}">
                <a14:useLocalDpi xmlns:a14="http://schemas.microsoft.com/office/drawing/2010/main" val="0"/>
              </a:ext>
            </a:extLst>
          </a:blip>
          <a:stretch>
            <a:fillRect/>
          </a:stretch>
        </p:blipFill>
        <p:spPr>
          <a:xfrm>
            <a:off x="6096813" y="0"/>
            <a:ext cx="2039112" cy="1143000"/>
          </a:xfrm>
          <a:prstGeom prst="rect">
            <a:avLst/>
          </a:prstGeom>
        </p:spPr>
      </p:pic>
      <p:pic>
        <p:nvPicPr>
          <p:cNvPr id="226" name="Picture 225"/>
          <p:cNvPicPr>
            <a:picLocks noChangeAspect="1"/>
          </p:cNvPicPr>
          <p:nvPr>
            <p:custDataLst>
              <p:tags r:id="rId10"/>
            </p:custDataLst>
          </p:nvPr>
        </p:nvPicPr>
        <p:blipFill>
          <a:blip r:embed="rId149">
            <a:extLst>
              <a:ext uri="{28A0092B-C50C-407E-A947-70E740481C1C}">
                <a14:useLocalDpi xmlns:a14="http://schemas.microsoft.com/office/drawing/2010/main" val="0"/>
              </a:ext>
            </a:extLst>
          </a:blip>
          <a:stretch>
            <a:fillRect/>
          </a:stretch>
        </p:blipFill>
        <p:spPr>
          <a:xfrm>
            <a:off x="8135180" y="0"/>
            <a:ext cx="2029969" cy="1143000"/>
          </a:xfrm>
          <a:prstGeom prst="rect">
            <a:avLst/>
          </a:prstGeom>
        </p:spPr>
      </p:pic>
      <p:pic>
        <p:nvPicPr>
          <p:cNvPr id="227" name="Picture 226"/>
          <p:cNvPicPr>
            <a:picLocks noChangeAspect="1"/>
          </p:cNvPicPr>
          <p:nvPr>
            <p:custDataLst>
              <p:tags r:id="rId11"/>
            </p:custDataLst>
          </p:nvPr>
        </p:nvPicPr>
        <p:blipFill>
          <a:blip r:embed="rId150">
            <a:extLst>
              <a:ext uri="{28A0092B-C50C-407E-A947-70E740481C1C}">
                <a14:useLocalDpi xmlns:a14="http://schemas.microsoft.com/office/drawing/2010/main" val="0"/>
              </a:ext>
            </a:extLst>
          </a:blip>
          <a:stretch>
            <a:fillRect/>
          </a:stretch>
        </p:blipFill>
        <p:spPr>
          <a:xfrm>
            <a:off x="10164405" y="0"/>
            <a:ext cx="2029969" cy="1143000"/>
          </a:xfrm>
          <a:prstGeom prst="rect">
            <a:avLst/>
          </a:prstGeom>
        </p:spPr>
      </p:pic>
      <p:pic>
        <p:nvPicPr>
          <p:cNvPr id="228" name="Picture 227"/>
          <p:cNvPicPr>
            <a:picLocks noChangeAspect="1"/>
          </p:cNvPicPr>
          <p:nvPr>
            <p:custDataLst>
              <p:tags r:id="rId12"/>
            </p:custDataLst>
          </p:nvPr>
        </p:nvPicPr>
        <p:blipFill>
          <a:blip r:embed="rId151">
            <a:extLst>
              <a:ext uri="{28A0092B-C50C-407E-A947-70E740481C1C}">
                <a14:useLocalDpi xmlns:a14="http://schemas.microsoft.com/office/drawing/2010/main" val="0"/>
              </a:ext>
            </a:extLst>
          </a:blip>
          <a:stretch>
            <a:fillRect/>
          </a:stretch>
        </p:blipFill>
        <p:spPr>
          <a:xfrm>
            <a:off x="6096813" y="1143000"/>
            <a:ext cx="2039112" cy="1143000"/>
          </a:xfrm>
          <a:prstGeom prst="rect">
            <a:avLst/>
          </a:prstGeom>
        </p:spPr>
      </p:pic>
      <p:pic>
        <p:nvPicPr>
          <p:cNvPr id="229" name="Picture 228"/>
          <p:cNvPicPr>
            <a:picLocks noChangeAspect="1"/>
          </p:cNvPicPr>
          <p:nvPr>
            <p:custDataLst>
              <p:tags r:id="rId13"/>
            </p:custDataLst>
          </p:nvPr>
        </p:nvPicPr>
        <p:blipFill>
          <a:blip r:embed="rId152">
            <a:extLst>
              <a:ext uri="{28A0092B-C50C-407E-A947-70E740481C1C}">
                <a14:useLocalDpi xmlns:a14="http://schemas.microsoft.com/office/drawing/2010/main" val="0"/>
              </a:ext>
            </a:extLst>
          </a:blip>
          <a:stretch>
            <a:fillRect/>
          </a:stretch>
        </p:blipFill>
        <p:spPr>
          <a:xfrm>
            <a:off x="1" y="2286000"/>
            <a:ext cx="2011680" cy="1143000"/>
          </a:xfrm>
          <a:prstGeom prst="rect">
            <a:avLst/>
          </a:prstGeom>
        </p:spPr>
      </p:pic>
      <p:pic>
        <p:nvPicPr>
          <p:cNvPr id="230" name="Picture 229"/>
          <p:cNvPicPr>
            <a:picLocks noChangeAspect="1"/>
          </p:cNvPicPr>
          <p:nvPr>
            <p:custDataLst>
              <p:tags r:id="rId14"/>
            </p:custDataLst>
          </p:nvPr>
        </p:nvPicPr>
        <p:blipFill>
          <a:blip r:embed="rId153">
            <a:extLst>
              <a:ext uri="{28A0092B-C50C-407E-A947-70E740481C1C}">
                <a14:useLocalDpi xmlns:a14="http://schemas.microsoft.com/office/drawing/2010/main" val="0"/>
              </a:ext>
            </a:extLst>
          </a:blip>
          <a:stretch>
            <a:fillRect/>
          </a:stretch>
        </p:blipFill>
        <p:spPr>
          <a:xfrm>
            <a:off x="2010935" y="2286000"/>
            <a:ext cx="2029969" cy="1143000"/>
          </a:xfrm>
          <a:prstGeom prst="rect">
            <a:avLst/>
          </a:prstGeom>
        </p:spPr>
      </p:pic>
      <p:pic>
        <p:nvPicPr>
          <p:cNvPr id="231" name="Picture 230"/>
          <p:cNvPicPr>
            <a:picLocks noChangeAspect="1"/>
          </p:cNvPicPr>
          <p:nvPr>
            <p:custDataLst>
              <p:tags r:id="rId15"/>
            </p:custDataLst>
          </p:nvPr>
        </p:nvPicPr>
        <p:blipFill>
          <a:blip r:embed="rId154">
            <a:extLst>
              <a:ext uri="{28A0092B-C50C-407E-A947-70E740481C1C}">
                <a14:useLocalDpi xmlns:a14="http://schemas.microsoft.com/office/drawing/2010/main" val="0"/>
              </a:ext>
            </a:extLst>
          </a:blip>
          <a:stretch>
            <a:fillRect/>
          </a:stretch>
        </p:blipFill>
        <p:spPr>
          <a:xfrm>
            <a:off x="4040158" y="2286000"/>
            <a:ext cx="2057400" cy="1143000"/>
          </a:xfrm>
          <a:prstGeom prst="rect">
            <a:avLst/>
          </a:prstGeom>
        </p:spPr>
      </p:pic>
      <p:pic>
        <p:nvPicPr>
          <p:cNvPr id="232" name="Picture 231"/>
          <p:cNvPicPr>
            <a:picLocks noChangeAspect="1"/>
          </p:cNvPicPr>
          <p:nvPr>
            <p:custDataLst>
              <p:tags r:id="rId16"/>
            </p:custDataLst>
          </p:nvPr>
        </p:nvPicPr>
        <p:blipFill>
          <a:blip r:embed="rId155">
            <a:extLst>
              <a:ext uri="{28A0092B-C50C-407E-A947-70E740481C1C}">
                <a14:useLocalDpi xmlns:a14="http://schemas.microsoft.com/office/drawing/2010/main" val="0"/>
              </a:ext>
            </a:extLst>
          </a:blip>
          <a:stretch>
            <a:fillRect/>
          </a:stretch>
        </p:blipFill>
        <p:spPr>
          <a:xfrm>
            <a:off x="1" y="3429002"/>
            <a:ext cx="2020824" cy="1148195"/>
          </a:xfrm>
          <a:prstGeom prst="rect">
            <a:avLst/>
          </a:prstGeom>
        </p:spPr>
      </p:pic>
      <p:pic>
        <p:nvPicPr>
          <p:cNvPr id="233" name="Picture 232"/>
          <p:cNvPicPr>
            <a:picLocks noChangeAspect="1"/>
          </p:cNvPicPr>
          <p:nvPr>
            <p:custDataLst>
              <p:tags r:id="rId17"/>
            </p:custDataLst>
          </p:nvPr>
        </p:nvPicPr>
        <p:blipFill>
          <a:blip r:embed="rId156">
            <a:extLst>
              <a:ext uri="{28A0092B-C50C-407E-A947-70E740481C1C}">
                <a14:useLocalDpi xmlns:a14="http://schemas.microsoft.com/office/drawing/2010/main" val="0"/>
              </a:ext>
            </a:extLst>
          </a:blip>
          <a:stretch>
            <a:fillRect/>
          </a:stretch>
        </p:blipFill>
        <p:spPr>
          <a:xfrm>
            <a:off x="2014593" y="3429000"/>
            <a:ext cx="2029969" cy="1143000"/>
          </a:xfrm>
          <a:prstGeom prst="rect">
            <a:avLst/>
          </a:prstGeom>
        </p:spPr>
      </p:pic>
      <p:pic>
        <p:nvPicPr>
          <p:cNvPr id="234" name="Picture 233"/>
          <p:cNvPicPr>
            <a:picLocks noChangeAspect="1"/>
          </p:cNvPicPr>
          <p:nvPr>
            <p:custDataLst>
              <p:tags r:id="rId18"/>
            </p:custDataLst>
          </p:nvPr>
        </p:nvPicPr>
        <p:blipFill>
          <a:blip r:embed="rId157">
            <a:extLst>
              <a:ext uri="{28A0092B-C50C-407E-A947-70E740481C1C}">
                <a14:useLocalDpi xmlns:a14="http://schemas.microsoft.com/office/drawing/2010/main" val="0"/>
              </a:ext>
            </a:extLst>
          </a:blip>
          <a:stretch>
            <a:fillRect/>
          </a:stretch>
        </p:blipFill>
        <p:spPr>
          <a:xfrm>
            <a:off x="1" y="4572002"/>
            <a:ext cx="2020824" cy="1148195"/>
          </a:xfrm>
          <a:prstGeom prst="rect">
            <a:avLst/>
          </a:prstGeom>
        </p:spPr>
      </p:pic>
      <p:pic>
        <p:nvPicPr>
          <p:cNvPr id="235" name="Picture 234"/>
          <p:cNvPicPr>
            <a:picLocks noChangeAspect="1"/>
          </p:cNvPicPr>
          <p:nvPr>
            <p:custDataLst>
              <p:tags r:id="rId19"/>
            </p:custDataLst>
          </p:nvPr>
        </p:nvPicPr>
        <p:blipFill>
          <a:blip r:embed="rId158">
            <a:extLst>
              <a:ext uri="{28A0092B-C50C-407E-A947-70E740481C1C}">
                <a14:useLocalDpi xmlns:a14="http://schemas.microsoft.com/office/drawing/2010/main" val="0"/>
              </a:ext>
            </a:extLst>
          </a:blip>
          <a:stretch>
            <a:fillRect/>
          </a:stretch>
        </p:blipFill>
        <p:spPr>
          <a:xfrm>
            <a:off x="2014192" y="4572000"/>
            <a:ext cx="2029969" cy="1143000"/>
          </a:xfrm>
          <a:prstGeom prst="rect">
            <a:avLst/>
          </a:prstGeom>
        </p:spPr>
      </p:pic>
      <p:pic>
        <p:nvPicPr>
          <p:cNvPr id="236" name="Picture 235"/>
          <p:cNvPicPr>
            <a:picLocks noChangeAspect="1"/>
          </p:cNvPicPr>
          <p:nvPr>
            <p:custDataLst>
              <p:tags r:id="rId20"/>
            </p:custDataLst>
          </p:nvPr>
        </p:nvPicPr>
        <p:blipFill>
          <a:blip r:embed="rId159">
            <a:extLst>
              <a:ext uri="{28A0092B-C50C-407E-A947-70E740481C1C}">
                <a14:useLocalDpi xmlns:a14="http://schemas.microsoft.com/office/drawing/2010/main" val="0"/>
              </a:ext>
            </a:extLst>
          </a:blip>
          <a:stretch>
            <a:fillRect/>
          </a:stretch>
        </p:blipFill>
        <p:spPr>
          <a:xfrm>
            <a:off x="-1874" y="5715000"/>
            <a:ext cx="2011680" cy="1143000"/>
          </a:xfrm>
          <a:prstGeom prst="rect">
            <a:avLst/>
          </a:prstGeom>
        </p:spPr>
      </p:pic>
      <p:pic>
        <p:nvPicPr>
          <p:cNvPr id="237" name="Picture 236"/>
          <p:cNvPicPr>
            <a:picLocks noChangeAspect="1"/>
          </p:cNvPicPr>
          <p:nvPr>
            <p:custDataLst>
              <p:tags r:id="rId21"/>
            </p:custDataLst>
          </p:nvPr>
        </p:nvPicPr>
        <p:blipFill>
          <a:blip r:embed="rId160">
            <a:extLst>
              <a:ext uri="{28A0092B-C50C-407E-A947-70E740481C1C}">
                <a14:useLocalDpi xmlns:a14="http://schemas.microsoft.com/office/drawing/2010/main" val="0"/>
              </a:ext>
            </a:extLst>
          </a:blip>
          <a:stretch>
            <a:fillRect/>
          </a:stretch>
        </p:blipFill>
        <p:spPr>
          <a:xfrm>
            <a:off x="8135180" y="1143000"/>
            <a:ext cx="2029969" cy="1143000"/>
          </a:xfrm>
          <a:prstGeom prst="rect">
            <a:avLst/>
          </a:prstGeom>
        </p:spPr>
      </p:pic>
      <p:pic>
        <p:nvPicPr>
          <p:cNvPr id="238" name="Picture 237"/>
          <p:cNvPicPr>
            <a:picLocks noChangeAspect="1"/>
          </p:cNvPicPr>
          <p:nvPr>
            <p:custDataLst>
              <p:tags r:id="rId22"/>
            </p:custDataLst>
          </p:nvPr>
        </p:nvPicPr>
        <p:blipFill>
          <a:blip r:embed="rId161">
            <a:extLst>
              <a:ext uri="{28A0092B-C50C-407E-A947-70E740481C1C}">
                <a14:useLocalDpi xmlns:a14="http://schemas.microsoft.com/office/drawing/2010/main" val="0"/>
              </a:ext>
            </a:extLst>
          </a:blip>
          <a:stretch>
            <a:fillRect/>
          </a:stretch>
        </p:blipFill>
        <p:spPr>
          <a:xfrm>
            <a:off x="10164405" y="1143000"/>
            <a:ext cx="2029969" cy="1143000"/>
          </a:xfrm>
          <a:prstGeom prst="rect">
            <a:avLst/>
          </a:prstGeom>
        </p:spPr>
      </p:pic>
      <p:pic>
        <p:nvPicPr>
          <p:cNvPr id="239" name="Picture 238"/>
          <p:cNvPicPr>
            <a:picLocks noChangeAspect="1"/>
          </p:cNvPicPr>
          <p:nvPr>
            <p:custDataLst>
              <p:tags r:id="rId23"/>
            </p:custDataLst>
          </p:nvPr>
        </p:nvPicPr>
        <p:blipFill>
          <a:blip r:embed="rId162">
            <a:extLst>
              <a:ext uri="{28A0092B-C50C-407E-A947-70E740481C1C}">
                <a14:useLocalDpi xmlns:a14="http://schemas.microsoft.com/office/drawing/2010/main" val="0"/>
              </a:ext>
            </a:extLst>
          </a:blip>
          <a:stretch>
            <a:fillRect/>
          </a:stretch>
        </p:blipFill>
        <p:spPr>
          <a:xfrm>
            <a:off x="6096813" y="2286000"/>
            <a:ext cx="2039112" cy="1143000"/>
          </a:xfrm>
          <a:prstGeom prst="rect">
            <a:avLst/>
          </a:prstGeom>
        </p:spPr>
      </p:pic>
      <p:pic>
        <p:nvPicPr>
          <p:cNvPr id="240" name="Picture 239"/>
          <p:cNvPicPr>
            <a:picLocks noChangeAspect="1"/>
          </p:cNvPicPr>
          <p:nvPr>
            <p:custDataLst>
              <p:tags r:id="rId24"/>
            </p:custDataLst>
          </p:nvPr>
        </p:nvPicPr>
        <p:blipFill>
          <a:blip r:embed="rId163">
            <a:extLst>
              <a:ext uri="{28A0092B-C50C-407E-A947-70E740481C1C}">
                <a14:useLocalDpi xmlns:a14="http://schemas.microsoft.com/office/drawing/2010/main" val="0"/>
              </a:ext>
            </a:extLst>
          </a:blip>
          <a:stretch>
            <a:fillRect/>
          </a:stretch>
        </p:blipFill>
        <p:spPr>
          <a:xfrm>
            <a:off x="8135180" y="2286000"/>
            <a:ext cx="2029969" cy="1143000"/>
          </a:xfrm>
          <a:prstGeom prst="rect">
            <a:avLst/>
          </a:prstGeom>
        </p:spPr>
      </p:pic>
      <p:pic>
        <p:nvPicPr>
          <p:cNvPr id="241" name="Picture 240"/>
          <p:cNvPicPr>
            <a:picLocks noChangeAspect="1"/>
          </p:cNvPicPr>
          <p:nvPr>
            <p:custDataLst>
              <p:tags r:id="rId25"/>
            </p:custDataLst>
          </p:nvPr>
        </p:nvPicPr>
        <p:blipFill>
          <a:blip r:embed="rId164">
            <a:extLst>
              <a:ext uri="{28A0092B-C50C-407E-A947-70E740481C1C}">
                <a14:useLocalDpi xmlns:a14="http://schemas.microsoft.com/office/drawing/2010/main" val="0"/>
              </a:ext>
            </a:extLst>
          </a:blip>
          <a:stretch>
            <a:fillRect/>
          </a:stretch>
        </p:blipFill>
        <p:spPr>
          <a:xfrm>
            <a:off x="10164405" y="2286000"/>
            <a:ext cx="2029969" cy="1143000"/>
          </a:xfrm>
          <a:prstGeom prst="rect">
            <a:avLst/>
          </a:prstGeom>
        </p:spPr>
      </p:pic>
      <p:pic>
        <p:nvPicPr>
          <p:cNvPr id="242" name="Picture 241"/>
          <p:cNvPicPr>
            <a:picLocks noChangeAspect="1"/>
          </p:cNvPicPr>
          <p:nvPr>
            <p:custDataLst>
              <p:tags r:id="rId26"/>
            </p:custDataLst>
          </p:nvPr>
        </p:nvPicPr>
        <p:blipFill>
          <a:blip r:embed="rId165">
            <a:extLst>
              <a:ext uri="{28A0092B-C50C-407E-A947-70E740481C1C}">
                <a14:useLocalDpi xmlns:a14="http://schemas.microsoft.com/office/drawing/2010/main" val="0"/>
              </a:ext>
            </a:extLst>
          </a:blip>
          <a:stretch>
            <a:fillRect/>
          </a:stretch>
        </p:blipFill>
        <p:spPr>
          <a:xfrm>
            <a:off x="4044970" y="3429000"/>
            <a:ext cx="2052589" cy="1143000"/>
          </a:xfrm>
          <a:prstGeom prst="rect">
            <a:avLst/>
          </a:prstGeom>
        </p:spPr>
      </p:pic>
      <p:pic>
        <p:nvPicPr>
          <p:cNvPr id="243" name="Picture 242"/>
          <p:cNvPicPr>
            <a:picLocks noChangeAspect="1"/>
          </p:cNvPicPr>
          <p:nvPr>
            <p:custDataLst>
              <p:tags r:id="rId27"/>
            </p:custDataLst>
          </p:nvPr>
        </p:nvPicPr>
        <p:blipFill>
          <a:blip r:embed="rId166">
            <a:extLst>
              <a:ext uri="{28A0092B-C50C-407E-A947-70E740481C1C}">
                <a14:useLocalDpi xmlns:a14="http://schemas.microsoft.com/office/drawing/2010/main" val="0"/>
              </a:ext>
            </a:extLst>
          </a:blip>
          <a:stretch>
            <a:fillRect/>
          </a:stretch>
        </p:blipFill>
        <p:spPr>
          <a:xfrm>
            <a:off x="6096813" y="3429000"/>
            <a:ext cx="2039112" cy="1143000"/>
          </a:xfrm>
          <a:prstGeom prst="rect">
            <a:avLst/>
          </a:prstGeom>
        </p:spPr>
      </p:pic>
      <p:pic>
        <p:nvPicPr>
          <p:cNvPr id="244" name="Picture 243"/>
          <p:cNvPicPr>
            <a:picLocks noChangeAspect="1"/>
          </p:cNvPicPr>
          <p:nvPr>
            <p:custDataLst>
              <p:tags r:id="rId28"/>
            </p:custDataLst>
          </p:nvPr>
        </p:nvPicPr>
        <p:blipFill>
          <a:blip r:embed="rId167">
            <a:extLst>
              <a:ext uri="{28A0092B-C50C-407E-A947-70E740481C1C}">
                <a14:useLocalDpi xmlns:a14="http://schemas.microsoft.com/office/drawing/2010/main" val="0"/>
              </a:ext>
            </a:extLst>
          </a:blip>
          <a:stretch>
            <a:fillRect/>
          </a:stretch>
        </p:blipFill>
        <p:spPr>
          <a:xfrm>
            <a:off x="8135180" y="3429000"/>
            <a:ext cx="2029969" cy="1143000"/>
          </a:xfrm>
          <a:prstGeom prst="rect">
            <a:avLst/>
          </a:prstGeom>
        </p:spPr>
      </p:pic>
      <p:pic>
        <p:nvPicPr>
          <p:cNvPr id="245" name="Picture 244"/>
          <p:cNvPicPr>
            <a:picLocks noChangeAspect="1"/>
          </p:cNvPicPr>
          <p:nvPr>
            <p:custDataLst>
              <p:tags r:id="rId29"/>
            </p:custDataLst>
          </p:nvPr>
        </p:nvPicPr>
        <p:blipFill>
          <a:blip r:embed="rId168">
            <a:extLst>
              <a:ext uri="{28A0092B-C50C-407E-A947-70E740481C1C}">
                <a14:useLocalDpi xmlns:a14="http://schemas.microsoft.com/office/drawing/2010/main" val="0"/>
              </a:ext>
            </a:extLst>
          </a:blip>
          <a:stretch>
            <a:fillRect/>
          </a:stretch>
        </p:blipFill>
        <p:spPr>
          <a:xfrm>
            <a:off x="10158856" y="3429000"/>
            <a:ext cx="2029969" cy="1143000"/>
          </a:xfrm>
          <a:prstGeom prst="rect">
            <a:avLst/>
          </a:prstGeom>
        </p:spPr>
      </p:pic>
      <p:pic>
        <p:nvPicPr>
          <p:cNvPr id="246" name="Picture 245"/>
          <p:cNvPicPr>
            <a:picLocks noChangeAspect="1"/>
          </p:cNvPicPr>
          <p:nvPr>
            <p:custDataLst>
              <p:tags r:id="rId30"/>
            </p:custDataLst>
          </p:nvPr>
        </p:nvPicPr>
        <p:blipFill>
          <a:blip r:embed="rId169">
            <a:extLst>
              <a:ext uri="{28A0092B-C50C-407E-A947-70E740481C1C}">
                <a14:useLocalDpi xmlns:a14="http://schemas.microsoft.com/office/drawing/2010/main" val="0"/>
              </a:ext>
            </a:extLst>
          </a:blip>
          <a:stretch>
            <a:fillRect/>
          </a:stretch>
        </p:blipFill>
        <p:spPr>
          <a:xfrm>
            <a:off x="4044888" y="4572000"/>
            <a:ext cx="2048256" cy="1143000"/>
          </a:xfrm>
          <a:prstGeom prst="rect">
            <a:avLst/>
          </a:prstGeom>
        </p:spPr>
      </p:pic>
      <p:pic>
        <p:nvPicPr>
          <p:cNvPr id="247" name="Picture 246"/>
          <p:cNvPicPr>
            <a:picLocks noChangeAspect="1"/>
          </p:cNvPicPr>
          <p:nvPr>
            <p:custDataLst>
              <p:tags r:id="rId31"/>
            </p:custDataLst>
          </p:nvPr>
        </p:nvPicPr>
        <p:blipFill>
          <a:blip r:embed="rId170">
            <a:extLst>
              <a:ext uri="{28A0092B-C50C-407E-A947-70E740481C1C}">
                <a14:useLocalDpi xmlns:a14="http://schemas.microsoft.com/office/drawing/2010/main" val="0"/>
              </a:ext>
            </a:extLst>
          </a:blip>
          <a:stretch>
            <a:fillRect/>
          </a:stretch>
        </p:blipFill>
        <p:spPr>
          <a:xfrm>
            <a:off x="6096813" y="4572000"/>
            <a:ext cx="2039112" cy="1143000"/>
          </a:xfrm>
          <a:prstGeom prst="rect">
            <a:avLst/>
          </a:prstGeom>
        </p:spPr>
      </p:pic>
      <p:pic>
        <p:nvPicPr>
          <p:cNvPr id="248" name="Picture 247"/>
          <p:cNvPicPr>
            <a:picLocks noChangeAspect="1"/>
          </p:cNvPicPr>
          <p:nvPr>
            <p:custDataLst>
              <p:tags r:id="rId32"/>
            </p:custDataLst>
          </p:nvPr>
        </p:nvPicPr>
        <p:blipFill>
          <a:blip r:embed="rId171">
            <a:extLst>
              <a:ext uri="{28A0092B-C50C-407E-A947-70E740481C1C}">
                <a14:useLocalDpi xmlns:a14="http://schemas.microsoft.com/office/drawing/2010/main" val="0"/>
              </a:ext>
            </a:extLst>
          </a:blip>
          <a:stretch>
            <a:fillRect/>
          </a:stretch>
        </p:blipFill>
        <p:spPr>
          <a:xfrm>
            <a:off x="8135180" y="4572000"/>
            <a:ext cx="2029969" cy="1143000"/>
          </a:xfrm>
          <a:prstGeom prst="rect">
            <a:avLst/>
          </a:prstGeom>
        </p:spPr>
      </p:pic>
      <p:pic>
        <p:nvPicPr>
          <p:cNvPr id="249" name="Picture 248"/>
          <p:cNvPicPr>
            <a:picLocks noChangeAspect="1"/>
          </p:cNvPicPr>
          <p:nvPr>
            <p:custDataLst>
              <p:tags r:id="rId33"/>
            </p:custDataLst>
          </p:nvPr>
        </p:nvPicPr>
        <p:blipFill>
          <a:blip r:embed="rId172">
            <a:extLst>
              <a:ext uri="{28A0092B-C50C-407E-A947-70E740481C1C}">
                <a14:useLocalDpi xmlns:a14="http://schemas.microsoft.com/office/drawing/2010/main" val="0"/>
              </a:ext>
            </a:extLst>
          </a:blip>
          <a:stretch>
            <a:fillRect/>
          </a:stretch>
        </p:blipFill>
        <p:spPr>
          <a:xfrm>
            <a:off x="10164405" y="4572000"/>
            <a:ext cx="2029969" cy="1143000"/>
          </a:xfrm>
          <a:prstGeom prst="rect">
            <a:avLst/>
          </a:prstGeom>
        </p:spPr>
      </p:pic>
      <p:pic>
        <p:nvPicPr>
          <p:cNvPr id="250" name="Picture 249"/>
          <p:cNvPicPr>
            <a:picLocks noChangeAspect="1"/>
          </p:cNvPicPr>
          <p:nvPr>
            <p:custDataLst>
              <p:tags r:id="rId34"/>
            </p:custDataLst>
          </p:nvPr>
        </p:nvPicPr>
        <p:blipFill>
          <a:blip r:embed="rId173">
            <a:extLst>
              <a:ext uri="{28A0092B-C50C-407E-A947-70E740481C1C}">
                <a14:useLocalDpi xmlns:a14="http://schemas.microsoft.com/office/drawing/2010/main" val="0"/>
              </a:ext>
            </a:extLst>
          </a:blip>
          <a:stretch>
            <a:fillRect/>
          </a:stretch>
        </p:blipFill>
        <p:spPr>
          <a:xfrm>
            <a:off x="2009436" y="5715000"/>
            <a:ext cx="2029969" cy="1143000"/>
          </a:xfrm>
          <a:prstGeom prst="rect">
            <a:avLst/>
          </a:prstGeom>
        </p:spPr>
      </p:pic>
      <p:pic>
        <p:nvPicPr>
          <p:cNvPr id="251" name="Picture 250"/>
          <p:cNvPicPr>
            <a:picLocks noChangeAspect="1"/>
          </p:cNvPicPr>
          <p:nvPr>
            <p:custDataLst>
              <p:tags r:id="rId35"/>
            </p:custDataLst>
          </p:nvPr>
        </p:nvPicPr>
        <p:blipFill>
          <a:blip r:embed="rId174">
            <a:extLst>
              <a:ext uri="{28A0092B-C50C-407E-A947-70E740481C1C}">
                <a14:useLocalDpi xmlns:a14="http://schemas.microsoft.com/office/drawing/2010/main" val="0"/>
              </a:ext>
            </a:extLst>
          </a:blip>
          <a:stretch>
            <a:fillRect/>
          </a:stretch>
        </p:blipFill>
        <p:spPr>
          <a:xfrm>
            <a:off x="4039035" y="5715000"/>
            <a:ext cx="2057400" cy="1143000"/>
          </a:xfrm>
          <a:prstGeom prst="rect">
            <a:avLst/>
          </a:prstGeom>
        </p:spPr>
      </p:pic>
      <p:pic>
        <p:nvPicPr>
          <p:cNvPr id="252" name="Picture 251"/>
          <p:cNvPicPr>
            <a:picLocks noChangeAspect="1"/>
          </p:cNvPicPr>
          <p:nvPr>
            <p:custDataLst>
              <p:tags r:id="rId36"/>
            </p:custDataLst>
          </p:nvPr>
        </p:nvPicPr>
        <p:blipFill>
          <a:blip r:embed="rId175">
            <a:extLst>
              <a:ext uri="{28A0092B-C50C-407E-A947-70E740481C1C}">
                <a14:useLocalDpi xmlns:a14="http://schemas.microsoft.com/office/drawing/2010/main" val="0"/>
              </a:ext>
            </a:extLst>
          </a:blip>
          <a:stretch>
            <a:fillRect/>
          </a:stretch>
        </p:blipFill>
        <p:spPr>
          <a:xfrm>
            <a:off x="6096813" y="5715000"/>
            <a:ext cx="2039112" cy="1143000"/>
          </a:xfrm>
          <a:prstGeom prst="rect">
            <a:avLst/>
          </a:prstGeom>
        </p:spPr>
      </p:pic>
      <p:pic>
        <p:nvPicPr>
          <p:cNvPr id="253" name="Picture 252"/>
          <p:cNvPicPr>
            <a:picLocks noChangeAspect="1"/>
          </p:cNvPicPr>
          <p:nvPr>
            <p:custDataLst>
              <p:tags r:id="rId37"/>
            </p:custDataLst>
          </p:nvPr>
        </p:nvPicPr>
        <p:blipFill>
          <a:blip r:embed="rId176">
            <a:extLst>
              <a:ext uri="{28A0092B-C50C-407E-A947-70E740481C1C}">
                <a14:useLocalDpi xmlns:a14="http://schemas.microsoft.com/office/drawing/2010/main" val="0"/>
              </a:ext>
            </a:extLst>
          </a:blip>
          <a:stretch>
            <a:fillRect/>
          </a:stretch>
        </p:blipFill>
        <p:spPr>
          <a:xfrm>
            <a:off x="8135180" y="5715000"/>
            <a:ext cx="2029969" cy="1143000"/>
          </a:xfrm>
          <a:prstGeom prst="rect">
            <a:avLst/>
          </a:prstGeom>
        </p:spPr>
      </p:pic>
      <p:pic>
        <p:nvPicPr>
          <p:cNvPr id="254" name="Picture 253"/>
          <p:cNvPicPr>
            <a:picLocks noChangeAspect="1"/>
          </p:cNvPicPr>
          <p:nvPr>
            <p:custDataLst>
              <p:tags r:id="rId38"/>
            </p:custDataLst>
          </p:nvPr>
        </p:nvPicPr>
        <p:blipFill>
          <a:blip r:embed="rId177">
            <a:extLst>
              <a:ext uri="{28A0092B-C50C-407E-A947-70E740481C1C}">
                <a14:useLocalDpi xmlns:a14="http://schemas.microsoft.com/office/drawing/2010/main" val="0"/>
              </a:ext>
            </a:extLst>
          </a:blip>
          <a:stretch>
            <a:fillRect/>
          </a:stretch>
        </p:blipFill>
        <p:spPr>
          <a:xfrm>
            <a:off x="10164405" y="5715000"/>
            <a:ext cx="2029969" cy="1143000"/>
          </a:xfrm>
          <a:prstGeom prst="rect">
            <a:avLst/>
          </a:prstGeom>
        </p:spPr>
      </p:pic>
      <p:cxnSp>
        <p:nvCxnSpPr>
          <p:cNvPr id="255" name="Straight Connector 254"/>
          <p:cNvCxnSpPr/>
          <p:nvPr>
            <p:custDataLst>
              <p:tags r:id="rId39"/>
            </p:custDataLst>
          </p:nvPr>
        </p:nvCxnSpPr>
        <p:spPr>
          <a:xfrm>
            <a:off x="2011680" y="2286000"/>
            <a:ext cx="0" cy="457200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6" name="Straight Connector 255"/>
          <p:cNvCxnSpPr/>
          <p:nvPr>
            <p:custDataLst>
              <p:tags r:id="rId40"/>
            </p:custDataLst>
          </p:nvPr>
        </p:nvCxnSpPr>
        <p:spPr>
          <a:xfrm>
            <a:off x="-6154" y="2286000"/>
            <a:ext cx="814208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7" name="Straight Connector 256"/>
          <p:cNvCxnSpPr/>
          <p:nvPr>
            <p:custDataLst>
              <p:tags r:id="rId41"/>
            </p:custDataLst>
          </p:nvPr>
        </p:nvCxnSpPr>
        <p:spPr>
          <a:xfrm>
            <a:off x="-64" y="3429000"/>
            <a:ext cx="2009501"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8" name="Straight Connector 257"/>
          <p:cNvCxnSpPr/>
          <p:nvPr>
            <p:custDataLst>
              <p:tags r:id="rId42"/>
            </p:custDataLst>
          </p:nvPr>
        </p:nvCxnSpPr>
        <p:spPr>
          <a:xfrm>
            <a:off x="-6154" y="5715000"/>
            <a:ext cx="406234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9" name="Straight Connector 258"/>
          <p:cNvCxnSpPr/>
          <p:nvPr>
            <p:custDataLst>
              <p:tags r:id="rId43"/>
            </p:custDataLst>
          </p:nvPr>
        </p:nvCxnSpPr>
        <p:spPr>
          <a:xfrm>
            <a:off x="6094413" y="1143000"/>
            <a:ext cx="6099961"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0" name="Straight Connector 259"/>
          <p:cNvCxnSpPr/>
          <p:nvPr>
            <p:custDataLst>
              <p:tags r:id="rId44"/>
            </p:custDataLst>
          </p:nvPr>
        </p:nvCxnSpPr>
        <p:spPr>
          <a:xfrm>
            <a:off x="4041623" y="4586288"/>
            <a:ext cx="0" cy="1143952"/>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1" name="Straight Connector 260"/>
          <p:cNvCxnSpPr/>
          <p:nvPr>
            <p:custDataLst>
              <p:tags r:id="rId45"/>
            </p:custDataLst>
          </p:nvPr>
        </p:nvCxnSpPr>
        <p:spPr>
          <a:xfrm flipH="1">
            <a:off x="6089854" y="0"/>
            <a:ext cx="4558" cy="4586288"/>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2" name="Straight Connector 261"/>
          <p:cNvCxnSpPr/>
          <p:nvPr>
            <p:custDataLst>
              <p:tags r:id="rId46"/>
            </p:custDataLst>
          </p:nvPr>
        </p:nvCxnSpPr>
        <p:spPr>
          <a:xfrm>
            <a:off x="8128941" y="0"/>
            <a:ext cx="0" cy="230124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3" name="Straight Connector 262"/>
          <p:cNvCxnSpPr/>
          <p:nvPr>
            <p:custDataLst>
              <p:tags r:id="rId47"/>
            </p:custDataLst>
          </p:nvPr>
        </p:nvCxnSpPr>
        <p:spPr>
          <a:xfrm>
            <a:off x="10158884" y="0"/>
            <a:ext cx="0" cy="115824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264" name="Rectangle 263"/>
          <p:cNvSpPr/>
          <p:nvPr>
            <p:custDataLst>
              <p:tags r:id="rId48"/>
            </p:custDataLst>
          </p:nvPr>
        </p:nvSpPr>
        <p:spPr>
          <a:xfrm>
            <a:off x="2031471" y="2286001"/>
            <a:ext cx="3950671" cy="2271391"/>
          </a:xfrm>
          <a:prstGeom prst="rect">
            <a:avLst/>
          </a:prstGeom>
        </p:spPr>
        <p:txBody>
          <a:bodyPr wrap="square">
            <a:spAutoFit/>
          </a:bodyPr>
          <a:lstStyle/>
          <a:p>
            <a:pPr marL="0" lvl="1">
              <a:lnSpc>
                <a:spcPct val="90000"/>
              </a:lnSpc>
              <a:spcBef>
                <a:spcPct val="0"/>
              </a:spcBef>
              <a:buSzPct val="90000"/>
            </a:pPr>
            <a:r>
              <a:rPr lang="en-US" sz="2800" b="1" dirty="0">
                <a:ln w="3175">
                  <a:solidFill>
                    <a:schemeClr val="bg1">
                      <a:alpha val="0"/>
                    </a:schemeClr>
                  </a:solidFill>
                </a:ln>
                <a:solidFill>
                  <a:schemeClr val="accent2"/>
                </a:solidFill>
                <a:latin typeface="Segoe UI Light" pitchFamily="34" charset="0"/>
                <a:cs typeface="Arial" charset="0"/>
              </a:rPr>
              <a:t>T</a:t>
            </a:r>
            <a:r>
              <a:rPr lang="en-US" sz="2800" b="1" dirty="0" smtClean="0">
                <a:ln w="3175">
                  <a:solidFill>
                    <a:schemeClr val="bg1">
                      <a:alpha val="0"/>
                    </a:schemeClr>
                  </a:solidFill>
                </a:ln>
                <a:solidFill>
                  <a:schemeClr val="accent2"/>
                </a:solidFill>
                <a:latin typeface="Segoe UI Light" pitchFamily="34" charset="0"/>
                <a:cs typeface="Arial" charset="0"/>
              </a:rPr>
              <a:t>he Windows Azure Marketplace for Data  Launch</a:t>
            </a:r>
            <a:endParaRPr lang="en-US" sz="2800" b="1" dirty="0">
              <a:ln w="3175">
                <a:solidFill>
                  <a:schemeClr val="bg1">
                    <a:alpha val="0"/>
                  </a:schemeClr>
                </a:solidFill>
              </a:ln>
              <a:solidFill>
                <a:schemeClr val="accent2"/>
              </a:solidFill>
              <a:latin typeface="Segoe UI Light" pitchFamily="34" charset="0"/>
              <a:cs typeface="Arial" charset="0"/>
            </a:endParaRPr>
          </a:p>
          <a:p>
            <a:pPr marL="0" lvl="1">
              <a:lnSpc>
                <a:spcPct val="90000"/>
              </a:lnSpc>
              <a:spcBef>
                <a:spcPct val="20000"/>
              </a:spcBef>
              <a:buSzPct val="90000"/>
            </a:pPr>
            <a:r>
              <a:rPr lang="en-US" sz="2000" dirty="0" smtClean="0">
                <a:ln>
                  <a:solidFill>
                    <a:schemeClr val="bg1">
                      <a:alpha val="0"/>
                    </a:schemeClr>
                  </a:solidFill>
                </a:ln>
                <a:solidFill>
                  <a:srgbClr val="595959"/>
                </a:solidFill>
              </a:rPr>
              <a:t>45+ Content partners</a:t>
            </a:r>
            <a:endParaRPr lang="en-US" sz="2000" dirty="0">
              <a:ln>
                <a:solidFill>
                  <a:schemeClr val="bg1">
                    <a:alpha val="0"/>
                  </a:schemeClr>
                </a:solidFill>
              </a:ln>
              <a:solidFill>
                <a:srgbClr val="595959"/>
              </a:solidFill>
            </a:endParaRPr>
          </a:p>
          <a:p>
            <a:pPr marL="0" lvl="1">
              <a:lnSpc>
                <a:spcPct val="90000"/>
              </a:lnSpc>
              <a:spcBef>
                <a:spcPct val="20000"/>
              </a:spcBef>
              <a:buSzPct val="90000"/>
            </a:pPr>
            <a:r>
              <a:rPr lang="en-US" sz="2000" dirty="0">
                <a:ln>
                  <a:solidFill>
                    <a:schemeClr val="bg1">
                      <a:alpha val="0"/>
                    </a:schemeClr>
                  </a:solidFill>
                </a:ln>
                <a:solidFill>
                  <a:srgbClr val="595959"/>
                </a:solidFill>
              </a:rPr>
              <a:t>60+ </a:t>
            </a:r>
            <a:r>
              <a:rPr lang="en-US" sz="2000" dirty="0" smtClean="0">
                <a:ln>
                  <a:solidFill>
                    <a:schemeClr val="bg1">
                      <a:alpha val="0"/>
                    </a:schemeClr>
                  </a:solidFill>
                </a:ln>
                <a:solidFill>
                  <a:srgbClr val="595959"/>
                </a:solidFill>
              </a:rPr>
              <a:t>Data offerings</a:t>
            </a:r>
            <a:endParaRPr lang="en-US" sz="2000" dirty="0">
              <a:ln>
                <a:solidFill>
                  <a:schemeClr val="bg1">
                    <a:alpha val="0"/>
                  </a:schemeClr>
                </a:solidFill>
              </a:ln>
              <a:solidFill>
                <a:srgbClr val="595959"/>
              </a:solidFill>
            </a:endParaRPr>
          </a:p>
          <a:p>
            <a:pPr marL="0" lvl="1">
              <a:lnSpc>
                <a:spcPct val="90000"/>
              </a:lnSpc>
              <a:spcBef>
                <a:spcPct val="20000"/>
              </a:spcBef>
              <a:buSzPct val="90000"/>
            </a:pPr>
            <a:r>
              <a:rPr lang="en-US" sz="2000" dirty="0">
                <a:ln>
                  <a:solidFill>
                    <a:schemeClr val="bg1">
                      <a:alpha val="0"/>
                    </a:schemeClr>
                  </a:solidFill>
                </a:ln>
                <a:solidFill>
                  <a:srgbClr val="595959"/>
                </a:solidFill>
              </a:rPr>
              <a:t>100+ Offers coming soon </a:t>
            </a:r>
          </a:p>
        </p:txBody>
      </p:sp>
      <p:pic>
        <p:nvPicPr>
          <p:cNvPr id="265" name="Picture 264"/>
          <p:cNvPicPr>
            <a:picLocks noChangeAspect="1"/>
          </p:cNvPicPr>
          <p:nvPr>
            <p:custDataLst>
              <p:tags r:id="rId49"/>
            </p:custDataLst>
          </p:nvPr>
        </p:nvPicPr>
        <p:blipFill>
          <a:blip r:embed="rId178">
            <a:extLst>
              <a:ext uri="{28A0092B-C50C-407E-A947-70E740481C1C}">
                <a14:useLocalDpi xmlns:a14="http://schemas.microsoft.com/office/drawing/2010/main" val="0"/>
              </a:ext>
            </a:extLst>
          </a:blip>
          <a:stretch>
            <a:fillRect/>
          </a:stretch>
        </p:blipFill>
        <p:spPr>
          <a:xfrm>
            <a:off x="6089829" y="0"/>
            <a:ext cx="2039112" cy="1143000"/>
          </a:xfrm>
          <a:prstGeom prst="rect">
            <a:avLst/>
          </a:prstGeom>
        </p:spPr>
      </p:pic>
      <p:pic>
        <p:nvPicPr>
          <p:cNvPr id="266" name="Picture 265"/>
          <p:cNvPicPr>
            <a:picLocks noChangeAspect="1"/>
          </p:cNvPicPr>
          <p:nvPr>
            <p:custDataLst>
              <p:tags r:id="rId50"/>
            </p:custDataLst>
          </p:nvPr>
        </p:nvPicPr>
        <p:blipFill>
          <a:blip r:embed="rId179">
            <a:extLst>
              <a:ext uri="{28A0092B-C50C-407E-A947-70E740481C1C}">
                <a14:useLocalDpi xmlns:a14="http://schemas.microsoft.com/office/drawing/2010/main" val="0"/>
              </a:ext>
            </a:extLst>
          </a:blip>
          <a:stretch>
            <a:fillRect/>
          </a:stretch>
        </p:blipFill>
        <p:spPr>
          <a:xfrm>
            <a:off x="8128916" y="0"/>
            <a:ext cx="2029969" cy="1143000"/>
          </a:xfrm>
          <a:prstGeom prst="rect">
            <a:avLst/>
          </a:prstGeom>
        </p:spPr>
      </p:pic>
      <p:pic>
        <p:nvPicPr>
          <p:cNvPr id="267" name="Picture 266"/>
          <p:cNvPicPr>
            <a:picLocks noChangeAspect="1"/>
          </p:cNvPicPr>
          <p:nvPr>
            <p:custDataLst>
              <p:tags r:id="rId51"/>
            </p:custDataLst>
          </p:nvPr>
        </p:nvPicPr>
        <p:blipFill>
          <a:blip r:embed="rId180">
            <a:extLst>
              <a:ext uri="{28A0092B-C50C-407E-A947-70E740481C1C}">
                <a14:useLocalDpi xmlns:a14="http://schemas.microsoft.com/office/drawing/2010/main" val="0"/>
              </a:ext>
            </a:extLst>
          </a:blip>
          <a:stretch>
            <a:fillRect/>
          </a:stretch>
        </p:blipFill>
        <p:spPr>
          <a:xfrm>
            <a:off x="10164405" y="0"/>
            <a:ext cx="2029969" cy="1143000"/>
          </a:xfrm>
          <a:prstGeom prst="rect">
            <a:avLst/>
          </a:prstGeom>
        </p:spPr>
      </p:pic>
      <p:pic>
        <p:nvPicPr>
          <p:cNvPr id="268" name="Picture 267"/>
          <p:cNvPicPr>
            <a:picLocks noChangeAspect="1"/>
          </p:cNvPicPr>
          <p:nvPr>
            <p:custDataLst>
              <p:tags r:id="rId52"/>
            </p:custDataLst>
          </p:nvPr>
        </p:nvPicPr>
        <p:blipFill>
          <a:blip r:embed="rId181">
            <a:extLst>
              <a:ext uri="{28A0092B-C50C-407E-A947-70E740481C1C}">
                <a14:useLocalDpi xmlns:a14="http://schemas.microsoft.com/office/drawing/2010/main" val="0"/>
              </a:ext>
            </a:extLst>
          </a:blip>
          <a:stretch>
            <a:fillRect/>
          </a:stretch>
        </p:blipFill>
        <p:spPr>
          <a:xfrm>
            <a:off x="10164405" y="1143000"/>
            <a:ext cx="2029969" cy="1143000"/>
          </a:xfrm>
          <a:prstGeom prst="rect">
            <a:avLst/>
          </a:prstGeom>
        </p:spPr>
      </p:pic>
      <p:pic>
        <p:nvPicPr>
          <p:cNvPr id="269" name="Picture 268"/>
          <p:cNvPicPr>
            <a:picLocks noChangeAspect="1"/>
          </p:cNvPicPr>
          <p:nvPr>
            <p:custDataLst>
              <p:tags r:id="rId53"/>
            </p:custDataLst>
          </p:nvPr>
        </p:nvPicPr>
        <p:blipFill>
          <a:blip r:embed="rId182">
            <a:extLst>
              <a:ext uri="{28A0092B-C50C-407E-A947-70E740481C1C}">
                <a14:useLocalDpi xmlns:a14="http://schemas.microsoft.com/office/drawing/2010/main" val="0"/>
              </a:ext>
            </a:extLst>
          </a:blip>
          <a:stretch>
            <a:fillRect/>
          </a:stretch>
        </p:blipFill>
        <p:spPr>
          <a:xfrm>
            <a:off x="-4281" y="3429000"/>
            <a:ext cx="2011680" cy="1143000"/>
          </a:xfrm>
          <a:prstGeom prst="rect">
            <a:avLst/>
          </a:prstGeom>
        </p:spPr>
      </p:pic>
      <p:pic>
        <p:nvPicPr>
          <p:cNvPr id="270" name="Picture 269"/>
          <p:cNvPicPr>
            <a:picLocks noChangeAspect="1"/>
          </p:cNvPicPr>
          <p:nvPr>
            <p:custDataLst>
              <p:tags r:id="rId54"/>
            </p:custDataLst>
          </p:nvPr>
        </p:nvPicPr>
        <p:blipFill>
          <a:blip r:embed="rId183">
            <a:extLst>
              <a:ext uri="{28A0092B-C50C-407E-A947-70E740481C1C}">
                <a14:useLocalDpi xmlns:a14="http://schemas.microsoft.com/office/drawing/2010/main" val="0"/>
              </a:ext>
            </a:extLst>
          </a:blip>
          <a:stretch>
            <a:fillRect/>
          </a:stretch>
        </p:blipFill>
        <p:spPr>
          <a:xfrm>
            <a:off x="2014593" y="3429000"/>
            <a:ext cx="2029969" cy="1143000"/>
          </a:xfrm>
          <a:prstGeom prst="rect">
            <a:avLst/>
          </a:prstGeom>
        </p:spPr>
      </p:pic>
      <p:pic>
        <p:nvPicPr>
          <p:cNvPr id="271" name="Picture 270"/>
          <p:cNvPicPr>
            <a:picLocks noChangeAspect="1"/>
          </p:cNvPicPr>
          <p:nvPr>
            <p:custDataLst>
              <p:tags r:id="rId55"/>
            </p:custDataLst>
          </p:nvPr>
        </p:nvPicPr>
        <p:blipFill>
          <a:blip r:embed="rId184">
            <a:extLst>
              <a:ext uri="{28A0092B-C50C-407E-A947-70E740481C1C}">
                <a14:useLocalDpi xmlns:a14="http://schemas.microsoft.com/office/drawing/2010/main" val="0"/>
              </a:ext>
            </a:extLst>
          </a:blip>
          <a:stretch>
            <a:fillRect/>
          </a:stretch>
        </p:blipFill>
        <p:spPr>
          <a:xfrm>
            <a:off x="-2497" y="4572000"/>
            <a:ext cx="2011680" cy="1143000"/>
          </a:xfrm>
          <a:prstGeom prst="rect">
            <a:avLst/>
          </a:prstGeom>
        </p:spPr>
      </p:pic>
      <p:pic>
        <p:nvPicPr>
          <p:cNvPr id="272" name="Picture 271"/>
          <p:cNvPicPr>
            <a:picLocks noChangeAspect="1"/>
          </p:cNvPicPr>
          <p:nvPr>
            <p:custDataLst>
              <p:tags r:id="rId56"/>
            </p:custDataLst>
          </p:nvPr>
        </p:nvPicPr>
        <p:blipFill>
          <a:blip r:embed="rId185">
            <a:extLst>
              <a:ext uri="{28A0092B-C50C-407E-A947-70E740481C1C}">
                <a14:useLocalDpi xmlns:a14="http://schemas.microsoft.com/office/drawing/2010/main" val="0"/>
              </a:ext>
            </a:extLst>
          </a:blip>
          <a:stretch>
            <a:fillRect/>
          </a:stretch>
        </p:blipFill>
        <p:spPr>
          <a:xfrm>
            <a:off x="2014593" y="4572000"/>
            <a:ext cx="2029969" cy="1143000"/>
          </a:xfrm>
          <a:prstGeom prst="rect">
            <a:avLst/>
          </a:prstGeom>
        </p:spPr>
      </p:pic>
      <p:pic>
        <p:nvPicPr>
          <p:cNvPr id="273" name="Picture 272"/>
          <p:cNvPicPr>
            <a:picLocks noChangeAspect="1"/>
          </p:cNvPicPr>
          <p:nvPr>
            <p:custDataLst>
              <p:tags r:id="rId57"/>
            </p:custDataLst>
          </p:nvPr>
        </p:nvPicPr>
        <p:blipFill>
          <a:blip r:embed="rId186">
            <a:extLst>
              <a:ext uri="{28A0092B-C50C-407E-A947-70E740481C1C}">
                <a14:useLocalDpi xmlns:a14="http://schemas.microsoft.com/office/drawing/2010/main" val="0"/>
              </a:ext>
            </a:extLst>
          </a:blip>
          <a:stretch>
            <a:fillRect/>
          </a:stretch>
        </p:blipFill>
        <p:spPr>
          <a:xfrm>
            <a:off x="-6154" y="5715000"/>
            <a:ext cx="2011680" cy="1143000"/>
          </a:xfrm>
          <a:prstGeom prst="rect">
            <a:avLst/>
          </a:prstGeom>
        </p:spPr>
      </p:pic>
      <p:pic>
        <p:nvPicPr>
          <p:cNvPr id="274" name="Picture 273"/>
          <p:cNvPicPr>
            <a:picLocks noChangeAspect="1"/>
          </p:cNvPicPr>
          <p:nvPr>
            <p:custDataLst>
              <p:tags r:id="rId58"/>
            </p:custDataLst>
          </p:nvPr>
        </p:nvPicPr>
        <p:blipFill>
          <a:blip r:embed="rId187">
            <a:extLst>
              <a:ext uri="{28A0092B-C50C-407E-A947-70E740481C1C}">
                <a14:useLocalDpi xmlns:a14="http://schemas.microsoft.com/office/drawing/2010/main" val="0"/>
              </a:ext>
            </a:extLst>
          </a:blip>
          <a:stretch>
            <a:fillRect/>
          </a:stretch>
        </p:blipFill>
        <p:spPr>
          <a:xfrm>
            <a:off x="2004902" y="5715000"/>
            <a:ext cx="2029969" cy="1143000"/>
          </a:xfrm>
          <a:prstGeom prst="rect">
            <a:avLst/>
          </a:prstGeom>
        </p:spPr>
      </p:pic>
      <p:pic>
        <p:nvPicPr>
          <p:cNvPr id="275" name="Picture 274"/>
          <p:cNvPicPr>
            <a:picLocks noChangeAspect="1"/>
          </p:cNvPicPr>
          <p:nvPr>
            <p:custDataLst>
              <p:tags r:id="rId59"/>
            </p:custDataLst>
          </p:nvPr>
        </p:nvPicPr>
        <p:blipFill>
          <a:blip r:embed="rId188">
            <a:extLst>
              <a:ext uri="{28A0092B-C50C-407E-A947-70E740481C1C}">
                <a14:useLocalDpi xmlns:a14="http://schemas.microsoft.com/office/drawing/2010/main" val="0"/>
              </a:ext>
            </a:extLst>
          </a:blip>
          <a:stretch>
            <a:fillRect/>
          </a:stretch>
        </p:blipFill>
        <p:spPr>
          <a:xfrm>
            <a:off x="4034247" y="5715000"/>
            <a:ext cx="2057400" cy="1143000"/>
          </a:xfrm>
          <a:prstGeom prst="rect">
            <a:avLst/>
          </a:prstGeom>
        </p:spPr>
      </p:pic>
      <p:pic>
        <p:nvPicPr>
          <p:cNvPr id="276" name="Picture 275"/>
          <p:cNvPicPr>
            <a:picLocks noChangeAspect="1"/>
          </p:cNvPicPr>
          <p:nvPr>
            <p:custDataLst>
              <p:tags r:id="rId60"/>
            </p:custDataLst>
          </p:nvPr>
        </p:nvPicPr>
        <p:blipFill>
          <a:blip r:embed="rId189">
            <a:extLst>
              <a:ext uri="{28A0092B-C50C-407E-A947-70E740481C1C}">
                <a14:useLocalDpi xmlns:a14="http://schemas.microsoft.com/office/drawing/2010/main" val="0"/>
              </a:ext>
            </a:extLst>
          </a:blip>
          <a:stretch>
            <a:fillRect/>
          </a:stretch>
        </p:blipFill>
        <p:spPr>
          <a:xfrm>
            <a:off x="6091024" y="5715000"/>
            <a:ext cx="2039112" cy="1143000"/>
          </a:xfrm>
          <a:prstGeom prst="rect">
            <a:avLst/>
          </a:prstGeom>
        </p:spPr>
      </p:pic>
      <p:pic>
        <p:nvPicPr>
          <p:cNvPr id="277" name="Picture 276"/>
          <p:cNvPicPr>
            <a:picLocks noChangeAspect="1"/>
          </p:cNvPicPr>
          <p:nvPr>
            <p:custDataLst>
              <p:tags r:id="rId61"/>
            </p:custDataLst>
          </p:nvPr>
        </p:nvPicPr>
        <p:blipFill>
          <a:blip r:embed="rId190">
            <a:extLst>
              <a:ext uri="{28A0092B-C50C-407E-A947-70E740481C1C}">
                <a14:useLocalDpi xmlns:a14="http://schemas.microsoft.com/office/drawing/2010/main" val="0"/>
              </a:ext>
            </a:extLst>
          </a:blip>
          <a:stretch>
            <a:fillRect/>
          </a:stretch>
        </p:blipFill>
        <p:spPr>
          <a:xfrm>
            <a:off x="8129514" y="5715000"/>
            <a:ext cx="2029969" cy="1143000"/>
          </a:xfrm>
          <a:prstGeom prst="rect">
            <a:avLst/>
          </a:prstGeom>
        </p:spPr>
      </p:pic>
      <p:pic>
        <p:nvPicPr>
          <p:cNvPr id="278" name="Picture 277"/>
          <p:cNvPicPr>
            <a:picLocks noChangeAspect="1"/>
          </p:cNvPicPr>
          <p:nvPr>
            <p:custDataLst>
              <p:tags r:id="rId62"/>
            </p:custDataLst>
          </p:nvPr>
        </p:nvPicPr>
        <p:blipFill>
          <a:blip r:embed="rId191">
            <a:extLst>
              <a:ext uri="{28A0092B-C50C-407E-A947-70E740481C1C}">
                <a14:useLocalDpi xmlns:a14="http://schemas.microsoft.com/office/drawing/2010/main" val="0"/>
              </a:ext>
            </a:extLst>
          </a:blip>
          <a:stretch>
            <a:fillRect/>
          </a:stretch>
        </p:blipFill>
        <p:spPr>
          <a:xfrm>
            <a:off x="10158857" y="5715000"/>
            <a:ext cx="2029969" cy="1143000"/>
          </a:xfrm>
          <a:prstGeom prst="rect">
            <a:avLst/>
          </a:prstGeom>
        </p:spPr>
      </p:pic>
      <p:cxnSp>
        <p:nvCxnSpPr>
          <p:cNvPr id="279" name="Straight Connector 278"/>
          <p:cNvCxnSpPr/>
          <p:nvPr>
            <p:custDataLst>
              <p:tags r:id="rId63"/>
            </p:custDataLst>
          </p:nvPr>
        </p:nvCxnSpPr>
        <p:spPr>
          <a:xfrm>
            <a:off x="2011680" y="3429000"/>
            <a:ext cx="0" cy="3401568"/>
          </a:xfrm>
          <a:prstGeom prst="line">
            <a:avLst/>
          </a:prstGeom>
          <a:ln w="381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0" name="Straight Connector 279"/>
          <p:cNvCxnSpPr/>
          <p:nvPr>
            <p:custDataLst>
              <p:tags r:id="rId64"/>
            </p:custDataLst>
          </p:nvPr>
        </p:nvCxnSpPr>
        <p:spPr>
          <a:xfrm>
            <a:off x="1" y="5715000"/>
            <a:ext cx="12161520" cy="0"/>
          </a:xfrm>
          <a:prstGeom prst="line">
            <a:avLst/>
          </a:prstGeom>
          <a:ln w="381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1" name="Straight Connector 280"/>
          <p:cNvCxnSpPr/>
          <p:nvPr>
            <p:custDataLst>
              <p:tags r:id="rId65"/>
            </p:custDataLst>
          </p:nvPr>
        </p:nvCxnSpPr>
        <p:spPr>
          <a:xfrm>
            <a:off x="4041623" y="3429000"/>
            <a:ext cx="0" cy="3383280"/>
          </a:xfrm>
          <a:prstGeom prst="line">
            <a:avLst/>
          </a:prstGeom>
          <a:ln w="381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2" name="Straight Connector 281"/>
          <p:cNvCxnSpPr/>
          <p:nvPr>
            <p:custDataLst>
              <p:tags r:id="rId66"/>
            </p:custDataLst>
          </p:nvPr>
        </p:nvCxnSpPr>
        <p:spPr>
          <a:xfrm>
            <a:off x="-6154" y="4572000"/>
            <a:ext cx="4062340" cy="0"/>
          </a:xfrm>
          <a:prstGeom prst="line">
            <a:avLst/>
          </a:prstGeom>
          <a:ln w="381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3" name="Straight Connector 282"/>
          <p:cNvCxnSpPr/>
          <p:nvPr>
            <p:custDataLst>
              <p:tags r:id="rId67"/>
            </p:custDataLst>
          </p:nvPr>
        </p:nvCxnSpPr>
        <p:spPr>
          <a:xfrm>
            <a:off x="-64" y="3429000"/>
            <a:ext cx="4039099" cy="0"/>
          </a:xfrm>
          <a:prstGeom prst="line">
            <a:avLst/>
          </a:prstGeom>
          <a:ln w="381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4" name="Straight Connector 283"/>
          <p:cNvCxnSpPr/>
          <p:nvPr>
            <p:custDataLst>
              <p:tags r:id="rId68"/>
            </p:custDataLst>
          </p:nvPr>
        </p:nvCxnSpPr>
        <p:spPr>
          <a:xfrm>
            <a:off x="10158884" y="0"/>
            <a:ext cx="0" cy="2267712"/>
          </a:xfrm>
          <a:prstGeom prst="line">
            <a:avLst/>
          </a:prstGeom>
          <a:ln w="381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5" name="Straight Connector 284"/>
          <p:cNvCxnSpPr/>
          <p:nvPr>
            <p:custDataLst>
              <p:tags r:id="rId69"/>
            </p:custDataLst>
          </p:nvPr>
        </p:nvCxnSpPr>
        <p:spPr>
          <a:xfrm>
            <a:off x="6096434" y="1143000"/>
            <a:ext cx="6071616" cy="0"/>
          </a:xfrm>
          <a:prstGeom prst="line">
            <a:avLst/>
          </a:prstGeom>
          <a:ln w="381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6" name="Straight Connector 285"/>
          <p:cNvCxnSpPr/>
          <p:nvPr>
            <p:custDataLst>
              <p:tags r:id="rId70"/>
            </p:custDataLst>
          </p:nvPr>
        </p:nvCxnSpPr>
        <p:spPr>
          <a:xfrm flipH="1">
            <a:off x="6089828" y="0"/>
            <a:ext cx="4584" cy="1143000"/>
          </a:xfrm>
          <a:prstGeom prst="line">
            <a:avLst/>
          </a:prstGeom>
          <a:ln w="381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7" name="Straight Connector 286"/>
          <p:cNvCxnSpPr/>
          <p:nvPr>
            <p:custDataLst>
              <p:tags r:id="rId71"/>
            </p:custDataLst>
          </p:nvPr>
        </p:nvCxnSpPr>
        <p:spPr>
          <a:xfrm>
            <a:off x="10164774" y="5715000"/>
            <a:ext cx="0" cy="114300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8" name="Straight Connector 287"/>
          <p:cNvCxnSpPr/>
          <p:nvPr>
            <p:custDataLst>
              <p:tags r:id="rId72"/>
            </p:custDataLst>
          </p:nvPr>
        </p:nvCxnSpPr>
        <p:spPr>
          <a:xfrm>
            <a:off x="8134806" y="5715000"/>
            <a:ext cx="0" cy="114300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9" name="Straight Connector 288"/>
          <p:cNvCxnSpPr/>
          <p:nvPr>
            <p:custDataLst>
              <p:tags r:id="rId73"/>
            </p:custDataLst>
          </p:nvPr>
        </p:nvCxnSpPr>
        <p:spPr>
          <a:xfrm>
            <a:off x="8128941" y="0"/>
            <a:ext cx="0" cy="1143000"/>
          </a:xfrm>
          <a:prstGeom prst="line">
            <a:avLst/>
          </a:prstGeom>
          <a:ln w="381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0" name="Straight Connector 289"/>
          <p:cNvCxnSpPr/>
          <p:nvPr>
            <p:custDataLst>
              <p:tags r:id="rId74"/>
            </p:custDataLst>
          </p:nvPr>
        </p:nvCxnSpPr>
        <p:spPr>
          <a:xfrm>
            <a:off x="10153476" y="2286000"/>
            <a:ext cx="2011680" cy="0"/>
          </a:xfrm>
          <a:prstGeom prst="line">
            <a:avLst/>
          </a:prstGeom>
          <a:ln w="381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1" name="Straight Connector 290"/>
          <p:cNvCxnSpPr/>
          <p:nvPr>
            <p:custDataLst>
              <p:tags r:id="rId75"/>
            </p:custDataLst>
          </p:nvPr>
        </p:nvCxnSpPr>
        <p:spPr>
          <a:xfrm>
            <a:off x="2006121" y="4572000"/>
            <a:ext cx="4099406"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292" name="AutoShape 2" descr="https://mediabank.partners.extranet.microsoft.com/Assets/Active/U-Z/Windows_Azure/Windows%20Azure%20DataMarket/Horizontal/online-rgb/WinAzure-Mktpl-dtmkt_h_rgb.png"/>
          <p:cNvSpPr>
            <a:spLocks noChangeAspect="1" noChangeArrowheads="1"/>
          </p:cNvSpPr>
          <p:nvPr>
            <p:custDataLst>
              <p:tags r:id="rId76"/>
            </p:custDataLst>
          </p:nvPr>
        </p:nvSpPr>
        <p:spPr bwMode="auto">
          <a:xfrm>
            <a:off x="63499" y="-136525"/>
            <a:ext cx="304801"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93" name="Picture 292"/>
          <p:cNvPicPr>
            <a:picLocks noChangeAspect="1"/>
          </p:cNvPicPr>
          <p:nvPr>
            <p:custDataLst>
              <p:tags r:id="rId77"/>
            </p:custDataLst>
          </p:nvPr>
        </p:nvPicPr>
        <p:blipFill>
          <a:blip r:embed="rId192">
            <a:extLst>
              <a:ext uri="{28A0092B-C50C-407E-A947-70E740481C1C}">
                <a14:useLocalDpi xmlns:a14="http://schemas.microsoft.com/office/drawing/2010/main" val="0"/>
              </a:ext>
            </a:extLst>
          </a:blip>
          <a:stretch>
            <a:fillRect/>
          </a:stretch>
        </p:blipFill>
        <p:spPr>
          <a:xfrm>
            <a:off x="431897" y="387096"/>
            <a:ext cx="5330044" cy="1330084"/>
          </a:xfrm>
          <a:prstGeom prst="rect">
            <a:avLst/>
          </a:prstGeom>
          <a:noFill/>
          <a:ln>
            <a:noFill/>
          </a:ln>
        </p:spPr>
      </p:pic>
      <p:cxnSp>
        <p:nvCxnSpPr>
          <p:cNvPr id="294" name="Straight Connector 293"/>
          <p:cNvCxnSpPr/>
          <p:nvPr>
            <p:custDataLst>
              <p:tags r:id="rId78"/>
            </p:custDataLst>
          </p:nvPr>
        </p:nvCxnSpPr>
        <p:spPr>
          <a:xfrm>
            <a:off x="6089854" y="5746827"/>
            <a:ext cx="4558" cy="1097280"/>
          </a:xfrm>
          <a:prstGeom prst="line">
            <a:avLst/>
          </a:prstGeom>
          <a:ln w="38100" cap="rnd">
            <a:solidFill>
              <a:schemeClr val="bg1"/>
            </a:solidFill>
          </a:ln>
        </p:spPr>
        <p:style>
          <a:lnRef idx="1">
            <a:schemeClr val="accent1"/>
          </a:lnRef>
          <a:fillRef idx="0">
            <a:schemeClr val="accent1"/>
          </a:fillRef>
          <a:effectRef idx="0">
            <a:schemeClr val="accent1"/>
          </a:effectRef>
          <a:fontRef idx="minor">
            <a:schemeClr val="tx1"/>
          </a:fontRef>
        </p:style>
      </p:cxnSp>
      <p:grpSp>
        <p:nvGrpSpPr>
          <p:cNvPr id="295" name="Group 294"/>
          <p:cNvGrpSpPr/>
          <p:nvPr>
            <p:custDataLst>
              <p:tags r:id="rId79"/>
            </p:custDataLst>
          </p:nvPr>
        </p:nvGrpSpPr>
        <p:grpSpPr>
          <a:xfrm>
            <a:off x="2041747" y="1360224"/>
            <a:ext cx="10067555" cy="5236795"/>
            <a:chOff x="2041747" y="1360224"/>
            <a:chExt cx="10067555" cy="5236795"/>
          </a:xfrm>
        </p:grpSpPr>
        <p:pic>
          <p:nvPicPr>
            <p:cNvPr id="296" name="Picture 295"/>
            <p:cNvPicPr>
              <a:picLocks noChangeAspect="1"/>
            </p:cNvPicPr>
            <p:nvPr>
              <p:custDataLst>
                <p:tags r:id="rId94"/>
              </p:custDataLst>
            </p:nvPr>
          </p:nvPicPr>
          <p:blipFill>
            <a:blip r:embed="rId193">
              <a:extLst>
                <a:ext uri="{28A0092B-C50C-407E-A947-70E740481C1C}">
                  <a14:useLocalDpi xmlns:a14="http://schemas.microsoft.com/office/drawing/2010/main" val="0"/>
                </a:ext>
              </a:extLst>
            </a:blip>
            <a:stretch>
              <a:fillRect/>
            </a:stretch>
          </p:blipFill>
          <p:spPr>
            <a:xfrm>
              <a:off x="5556774" y="6010687"/>
              <a:ext cx="616074" cy="586332"/>
            </a:xfrm>
            <a:prstGeom prst="rect">
              <a:avLst/>
            </a:prstGeom>
          </p:spPr>
        </p:pic>
        <p:pic>
          <p:nvPicPr>
            <p:cNvPr id="297" name="Picture 296"/>
            <p:cNvPicPr>
              <a:picLocks noChangeAspect="1"/>
            </p:cNvPicPr>
            <p:nvPr>
              <p:custDataLst>
                <p:tags r:id="rId95"/>
              </p:custDataLst>
            </p:nvPr>
          </p:nvPicPr>
          <p:blipFill>
            <a:blip r:embed="rId194">
              <a:extLst>
                <a:ext uri="{28A0092B-C50C-407E-A947-70E740481C1C}">
                  <a14:useLocalDpi xmlns:a14="http://schemas.microsoft.com/office/drawing/2010/main" val="0"/>
                </a:ext>
              </a:extLst>
            </a:blip>
            <a:stretch>
              <a:fillRect/>
            </a:stretch>
          </p:blipFill>
          <p:spPr>
            <a:xfrm>
              <a:off x="4103885" y="5509830"/>
              <a:ext cx="1198157" cy="274320"/>
            </a:xfrm>
            <a:prstGeom prst="rect">
              <a:avLst/>
            </a:prstGeom>
          </p:spPr>
        </p:pic>
        <p:pic>
          <p:nvPicPr>
            <p:cNvPr id="298" name="Picture 297"/>
            <p:cNvPicPr>
              <a:picLocks noChangeAspect="1"/>
            </p:cNvPicPr>
            <p:nvPr>
              <p:custDataLst>
                <p:tags r:id="rId96"/>
              </p:custDataLst>
            </p:nvPr>
          </p:nvPicPr>
          <p:blipFill>
            <a:blip r:embed="rId195">
              <a:extLst>
                <a:ext uri="{28A0092B-C50C-407E-A947-70E740481C1C}">
                  <a14:useLocalDpi xmlns:a14="http://schemas.microsoft.com/office/drawing/2010/main" val="0"/>
                </a:ext>
              </a:extLst>
            </a:blip>
            <a:stretch>
              <a:fillRect/>
            </a:stretch>
          </p:blipFill>
          <p:spPr>
            <a:xfrm>
              <a:off x="10194227" y="1360224"/>
              <a:ext cx="1005840" cy="365760"/>
            </a:xfrm>
            <a:prstGeom prst="rect">
              <a:avLst/>
            </a:prstGeom>
          </p:spPr>
        </p:pic>
        <p:pic>
          <p:nvPicPr>
            <p:cNvPr id="299" name="Picture 298"/>
            <p:cNvPicPr>
              <a:picLocks noChangeAspect="1"/>
            </p:cNvPicPr>
            <p:nvPr>
              <p:custDataLst>
                <p:tags r:id="rId97"/>
              </p:custDataLst>
            </p:nvPr>
          </p:nvPicPr>
          <p:blipFill>
            <a:blip r:embed="rId196">
              <a:extLst>
                <a:ext uri="{28A0092B-C50C-407E-A947-70E740481C1C}">
                  <a14:useLocalDpi xmlns:a14="http://schemas.microsoft.com/office/drawing/2010/main" val="0"/>
                </a:ext>
              </a:extLst>
            </a:blip>
            <a:stretch>
              <a:fillRect/>
            </a:stretch>
          </p:blipFill>
          <p:spPr>
            <a:xfrm>
              <a:off x="6156822" y="4103105"/>
              <a:ext cx="1194813" cy="256032"/>
            </a:xfrm>
            <a:prstGeom prst="rect">
              <a:avLst/>
            </a:prstGeom>
          </p:spPr>
        </p:pic>
        <p:pic>
          <p:nvPicPr>
            <p:cNvPr id="300" name="Picture 299"/>
            <p:cNvPicPr>
              <a:picLocks noChangeAspect="1"/>
            </p:cNvPicPr>
            <p:nvPr>
              <p:custDataLst>
                <p:tags r:id="rId98"/>
              </p:custDataLst>
            </p:nvPr>
          </p:nvPicPr>
          <p:blipFill>
            <a:blip r:embed="rId197">
              <a:extLst>
                <a:ext uri="{28A0092B-C50C-407E-A947-70E740481C1C}">
                  <a14:useLocalDpi xmlns:a14="http://schemas.microsoft.com/office/drawing/2010/main" val="0"/>
                </a:ext>
              </a:extLst>
            </a:blip>
            <a:stretch>
              <a:fillRect/>
            </a:stretch>
          </p:blipFill>
          <p:spPr>
            <a:xfrm>
              <a:off x="11016008" y="3097742"/>
              <a:ext cx="1093294" cy="628661"/>
            </a:xfrm>
            <a:prstGeom prst="rect">
              <a:avLst/>
            </a:prstGeom>
          </p:spPr>
        </p:pic>
        <p:pic>
          <p:nvPicPr>
            <p:cNvPr id="301" name="Picture 300"/>
            <p:cNvPicPr>
              <a:picLocks noChangeAspect="1"/>
            </p:cNvPicPr>
            <p:nvPr>
              <p:custDataLst>
                <p:tags r:id="rId99"/>
              </p:custDataLst>
            </p:nvPr>
          </p:nvPicPr>
          <p:blipFill>
            <a:blip r:embed="rId198">
              <a:extLst>
                <a:ext uri="{28A0092B-C50C-407E-A947-70E740481C1C}">
                  <a14:useLocalDpi xmlns:a14="http://schemas.microsoft.com/office/drawing/2010/main" val="0"/>
                </a:ext>
              </a:extLst>
            </a:blip>
            <a:stretch>
              <a:fillRect/>
            </a:stretch>
          </p:blipFill>
          <p:spPr>
            <a:xfrm>
              <a:off x="6111103" y="2427066"/>
              <a:ext cx="1524001" cy="457200"/>
            </a:xfrm>
            <a:prstGeom prst="rect">
              <a:avLst/>
            </a:prstGeom>
          </p:spPr>
        </p:pic>
        <p:pic>
          <p:nvPicPr>
            <p:cNvPr id="302" name="Picture 301"/>
            <p:cNvPicPr>
              <a:picLocks noChangeAspect="1"/>
            </p:cNvPicPr>
            <p:nvPr>
              <p:custDataLst>
                <p:tags r:id="rId100"/>
              </p:custDataLst>
            </p:nvPr>
          </p:nvPicPr>
          <p:blipFill>
            <a:blip r:embed="rId199">
              <a:extLst>
                <a:ext uri="{28A0092B-C50C-407E-A947-70E740481C1C}">
                  <a14:useLocalDpi xmlns:a14="http://schemas.microsoft.com/office/drawing/2010/main" val="0"/>
                </a:ext>
              </a:extLst>
            </a:blip>
            <a:stretch>
              <a:fillRect/>
            </a:stretch>
          </p:blipFill>
          <p:spPr>
            <a:xfrm>
              <a:off x="9143214" y="6012391"/>
              <a:ext cx="1282428" cy="582924"/>
            </a:xfrm>
            <a:prstGeom prst="rect">
              <a:avLst/>
            </a:prstGeom>
          </p:spPr>
        </p:pic>
        <p:pic>
          <p:nvPicPr>
            <p:cNvPr id="303" name="Picture 302"/>
            <p:cNvPicPr>
              <a:picLocks noChangeAspect="1"/>
            </p:cNvPicPr>
            <p:nvPr>
              <p:custDataLst>
                <p:tags r:id="rId101"/>
              </p:custDataLst>
            </p:nvPr>
          </p:nvPicPr>
          <p:blipFill>
            <a:blip r:embed="rId200">
              <a:extLst>
                <a:ext uri="{28A0092B-C50C-407E-A947-70E740481C1C}">
                  <a14:useLocalDpi xmlns:a14="http://schemas.microsoft.com/office/drawing/2010/main" val="0"/>
                </a:ext>
              </a:extLst>
            </a:blip>
            <a:stretch>
              <a:fillRect/>
            </a:stretch>
          </p:blipFill>
          <p:spPr>
            <a:xfrm>
              <a:off x="7681002" y="3239833"/>
              <a:ext cx="1177362" cy="284419"/>
            </a:xfrm>
            <a:prstGeom prst="rect">
              <a:avLst/>
            </a:prstGeom>
          </p:spPr>
        </p:pic>
        <p:pic>
          <p:nvPicPr>
            <p:cNvPr id="304" name="Picture 303"/>
            <p:cNvPicPr>
              <a:picLocks noChangeAspect="1"/>
            </p:cNvPicPr>
            <p:nvPr>
              <p:custDataLst>
                <p:tags r:id="rId102"/>
              </p:custDataLst>
            </p:nvPr>
          </p:nvPicPr>
          <p:blipFill>
            <a:blip r:embed="rId201">
              <a:extLst>
                <a:ext uri="{28A0092B-C50C-407E-A947-70E740481C1C}">
                  <a14:useLocalDpi xmlns:a14="http://schemas.microsoft.com/office/drawing/2010/main" val="0"/>
                </a:ext>
              </a:extLst>
            </a:blip>
            <a:stretch>
              <a:fillRect/>
            </a:stretch>
          </p:blipFill>
          <p:spPr>
            <a:xfrm>
              <a:off x="2041747" y="6104512"/>
              <a:ext cx="1295720" cy="398683"/>
            </a:xfrm>
            <a:prstGeom prst="rect">
              <a:avLst/>
            </a:prstGeom>
          </p:spPr>
        </p:pic>
        <p:pic>
          <p:nvPicPr>
            <p:cNvPr id="305" name="Picture 304"/>
            <p:cNvPicPr>
              <a:picLocks noChangeAspect="1"/>
            </p:cNvPicPr>
            <p:nvPr>
              <p:custDataLst>
                <p:tags r:id="rId103"/>
              </p:custDataLst>
            </p:nvPr>
          </p:nvPicPr>
          <p:blipFill>
            <a:blip r:embed="rId202">
              <a:extLst>
                <a:ext uri="{28A0092B-C50C-407E-A947-70E740481C1C}">
                  <a14:useLocalDpi xmlns:a14="http://schemas.microsoft.com/office/drawing/2010/main" val="0"/>
                </a:ext>
              </a:extLst>
            </a:blip>
            <a:stretch>
              <a:fillRect/>
            </a:stretch>
          </p:blipFill>
          <p:spPr>
            <a:xfrm>
              <a:off x="8134715" y="5490052"/>
              <a:ext cx="1569380" cy="313876"/>
            </a:xfrm>
            <a:prstGeom prst="rect">
              <a:avLst/>
            </a:prstGeom>
          </p:spPr>
        </p:pic>
        <p:pic>
          <p:nvPicPr>
            <p:cNvPr id="306" name="Picture 305"/>
            <p:cNvPicPr>
              <a:picLocks noChangeAspect="1"/>
            </p:cNvPicPr>
            <p:nvPr>
              <p:custDataLst>
                <p:tags r:id="rId104"/>
              </p:custDataLst>
            </p:nvPr>
          </p:nvPicPr>
          <p:blipFill>
            <a:blip r:embed="rId203">
              <a:extLst>
                <a:ext uri="{28A0092B-C50C-407E-A947-70E740481C1C}">
                  <a14:useLocalDpi xmlns:a14="http://schemas.microsoft.com/office/drawing/2010/main" val="0"/>
                </a:ext>
              </a:extLst>
            </a:blip>
            <a:stretch>
              <a:fillRect/>
            </a:stretch>
          </p:blipFill>
          <p:spPr>
            <a:xfrm>
              <a:off x="4826797" y="6106090"/>
              <a:ext cx="574063" cy="395527"/>
            </a:xfrm>
            <a:prstGeom prst="rect">
              <a:avLst/>
            </a:prstGeom>
          </p:spPr>
        </p:pic>
        <p:pic>
          <p:nvPicPr>
            <p:cNvPr id="307" name="Picture 306"/>
            <p:cNvPicPr>
              <a:picLocks noChangeAspect="1"/>
            </p:cNvPicPr>
            <p:nvPr>
              <p:custDataLst>
                <p:tags r:id="rId105"/>
              </p:custDataLst>
            </p:nvPr>
          </p:nvPicPr>
          <p:blipFill>
            <a:blip r:embed="rId204">
              <a:extLst>
                <a:ext uri="{28A0092B-C50C-407E-A947-70E740481C1C}">
                  <a14:useLocalDpi xmlns:a14="http://schemas.microsoft.com/office/drawing/2010/main" val="0"/>
                </a:ext>
              </a:extLst>
            </a:blip>
            <a:stretch>
              <a:fillRect/>
            </a:stretch>
          </p:blipFill>
          <p:spPr>
            <a:xfrm>
              <a:off x="11004757" y="4002521"/>
              <a:ext cx="1021704" cy="457200"/>
            </a:xfrm>
            <a:prstGeom prst="rect">
              <a:avLst/>
            </a:prstGeom>
          </p:spPr>
        </p:pic>
        <p:pic>
          <p:nvPicPr>
            <p:cNvPr id="308" name="Picture 307"/>
            <p:cNvPicPr>
              <a:picLocks noChangeAspect="1"/>
            </p:cNvPicPr>
            <p:nvPr>
              <p:custDataLst>
                <p:tags r:id="rId106"/>
              </p:custDataLst>
            </p:nvPr>
          </p:nvPicPr>
          <p:blipFill>
            <a:blip r:embed="rId205">
              <a:extLst>
                <a:ext uri="{28A0092B-C50C-407E-A947-70E740481C1C}">
                  <a14:useLocalDpi xmlns:a14="http://schemas.microsoft.com/office/drawing/2010/main" val="0"/>
                </a:ext>
              </a:extLst>
            </a:blip>
            <a:stretch>
              <a:fillRect/>
            </a:stretch>
          </p:blipFill>
          <p:spPr>
            <a:xfrm>
              <a:off x="8865831" y="2518506"/>
              <a:ext cx="1363927" cy="274320"/>
            </a:xfrm>
            <a:prstGeom prst="rect">
              <a:avLst/>
            </a:prstGeom>
          </p:spPr>
        </p:pic>
        <p:pic>
          <p:nvPicPr>
            <p:cNvPr id="309" name="Picture 308"/>
            <p:cNvPicPr>
              <a:picLocks noChangeAspect="1"/>
            </p:cNvPicPr>
            <p:nvPr>
              <p:custDataLst>
                <p:tags r:id="rId107"/>
              </p:custDataLst>
            </p:nvPr>
          </p:nvPicPr>
          <p:blipFill>
            <a:blip r:embed="rId206">
              <a:extLst>
                <a:ext uri="{28A0092B-C50C-407E-A947-70E740481C1C}">
                  <a14:useLocalDpi xmlns:a14="http://schemas.microsoft.com/office/drawing/2010/main" val="0"/>
                </a:ext>
              </a:extLst>
            </a:blip>
            <a:stretch>
              <a:fillRect/>
            </a:stretch>
          </p:blipFill>
          <p:spPr>
            <a:xfrm>
              <a:off x="11077041" y="2471792"/>
              <a:ext cx="949420" cy="365760"/>
            </a:xfrm>
            <a:prstGeom prst="rect">
              <a:avLst/>
            </a:prstGeom>
          </p:spPr>
        </p:pic>
        <p:pic>
          <p:nvPicPr>
            <p:cNvPr id="310" name="Picture 309"/>
            <p:cNvPicPr>
              <a:picLocks noChangeAspect="1"/>
            </p:cNvPicPr>
            <p:nvPr>
              <p:custDataLst>
                <p:tags r:id="rId108"/>
              </p:custDataLst>
            </p:nvPr>
          </p:nvPicPr>
          <p:blipFill>
            <a:blip r:embed="rId207">
              <a:extLst>
                <a:ext uri="{28A0092B-C50C-407E-A947-70E740481C1C}">
                  <a14:useLocalDpi xmlns:a14="http://schemas.microsoft.com/office/drawing/2010/main" val="0"/>
                </a:ext>
              </a:extLst>
            </a:blip>
            <a:stretch>
              <a:fillRect/>
            </a:stretch>
          </p:blipFill>
          <p:spPr>
            <a:xfrm>
              <a:off x="9082997" y="3842302"/>
              <a:ext cx="729036" cy="777638"/>
            </a:xfrm>
            <a:prstGeom prst="rect">
              <a:avLst/>
            </a:prstGeom>
          </p:spPr>
        </p:pic>
        <p:pic>
          <p:nvPicPr>
            <p:cNvPr id="311" name="Picture 310"/>
            <p:cNvPicPr>
              <a:picLocks noChangeAspect="1"/>
            </p:cNvPicPr>
            <p:nvPr>
              <p:custDataLst>
                <p:tags r:id="rId109"/>
              </p:custDataLst>
            </p:nvPr>
          </p:nvPicPr>
          <p:blipFill>
            <a:blip r:embed="rId208">
              <a:extLst>
                <a:ext uri="{28A0092B-C50C-407E-A947-70E740481C1C}">
                  <a14:useLocalDpi xmlns:a14="http://schemas.microsoft.com/office/drawing/2010/main" val="0"/>
                </a:ext>
              </a:extLst>
            </a:blip>
            <a:stretch>
              <a:fillRect/>
            </a:stretch>
          </p:blipFill>
          <p:spPr>
            <a:xfrm>
              <a:off x="10905871" y="4697518"/>
              <a:ext cx="1120590" cy="457200"/>
            </a:xfrm>
            <a:prstGeom prst="rect">
              <a:avLst/>
            </a:prstGeom>
          </p:spPr>
        </p:pic>
        <p:pic>
          <p:nvPicPr>
            <p:cNvPr id="312" name="Picture 311"/>
            <p:cNvPicPr>
              <a:picLocks noChangeAspect="1"/>
            </p:cNvPicPr>
            <p:nvPr>
              <p:custDataLst>
                <p:tags r:id="rId110"/>
              </p:custDataLst>
            </p:nvPr>
          </p:nvPicPr>
          <p:blipFill>
            <a:blip r:embed="rId209">
              <a:extLst>
                <a:ext uri="{28A0092B-C50C-407E-A947-70E740481C1C}">
                  <a14:useLocalDpi xmlns:a14="http://schemas.microsoft.com/office/drawing/2010/main" val="0"/>
                </a:ext>
              </a:extLst>
            </a:blip>
            <a:stretch>
              <a:fillRect/>
            </a:stretch>
          </p:blipFill>
          <p:spPr>
            <a:xfrm>
              <a:off x="5877582" y="4684214"/>
              <a:ext cx="1657588" cy="483808"/>
            </a:xfrm>
            <a:prstGeom prst="rect">
              <a:avLst/>
            </a:prstGeom>
          </p:spPr>
        </p:pic>
        <p:pic>
          <p:nvPicPr>
            <p:cNvPr id="313" name="Picture 312"/>
            <p:cNvPicPr>
              <a:picLocks noChangeAspect="1"/>
            </p:cNvPicPr>
            <p:nvPr>
              <p:custDataLst>
                <p:tags r:id="rId111"/>
              </p:custDataLst>
            </p:nvPr>
          </p:nvPicPr>
          <p:blipFill>
            <a:blip r:embed="rId210">
              <a:extLst>
                <a:ext uri="{28A0092B-C50C-407E-A947-70E740481C1C}">
                  <a14:useLocalDpi xmlns:a14="http://schemas.microsoft.com/office/drawing/2010/main" val="0"/>
                </a:ext>
              </a:extLst>
            </a:blip>
            <a:stretch>
              <a:fillRect/>
            </a:stretch>
          </p:blipFill>
          <p:spPr>
            <a:xfrm>
              <a:off x="9897181" y="5441250"/>
              <a:ext cx="875490" cy="411480"/>
            </a:xfrm>
            <a:prstGeom prst="rect">
              <a:avLst/>
            </a:prstGeom>
          </p:spPr>
        </p:pic>
        <p:pic>
          <p:nvPicPr>
            <p:cNvPr id="314" name="Picture 313"/>
            <p:cNvPicPr>
              <a:picLocks noChangeAspect="1"/>
            </p:cNvPicPr>
            <p:nvPr>
              <p:custDataLst>
                <p:tags r:id="rId112"/>
              </p:custDataLst>
            </p:nvPr>
          </p:nvPicPr>
          <p:blipFill>
            <a:blip r:embed="rId211">
              <a:extLst>
                <a:ext uri="{28A0092B-C50C-407E-A947-70E740481C1C}">
                  <a14:useLocalDpi xmlns:a14="http://schemas.microsoft.com/office/drawing/2010/main" val="0"/>
                </a:ext>
              </a:extLst>
            </a:blip>
            <a:stretch>
              <a:fillRect/>
            </a:stretch>
          </p:blipFill>
          <p:spPr>
            <a:xfrm>
              <a:off x="7875372" y="6139288"/>
              <a:ext cx="1111928" cy="329130"/>
            </a:xfrm>
            <a:prstGeom prst="rect">
              <a:avLst/>
            </a:prstGeom>
          </p:spPr>
        </p:pic>
        <p:pic>
          <p:nvPicPr>
            <p:cNvPr id="315" name="Picture 314"/>
            <p:cNvPicPr>
              <a:picLocks noChangeAspect="1"/>
            </p:cNvPicPr>
            <p:nvPr>
              <p:custDataLst>
                <p:tags r:id="rId113"/>
              </p:custDataLst>
            </p:nvPr>
          </p:nvPicPr>
          <p:blipFill>
            <a:blip r:embed="rId212">
              <a:extLst>
                <a:ext uri="{28A0092B-C50C-407E-A947-70E740481C1C}">
                  <a14:useLocalDpi xmlns:a14="http://schemas.microsoft.com/office/drawing/2010/main" val="0"/>
                </a:ext>
              </a:extLst>
            </a:blip>
            <a:stretch>
              <a:fillRect/>
            </a:stretch>
          </p:blipFill>
          <p:spPr>
            <a:xfrm>
              <a:off x="9741981" y="1814297"/>
              <a:ext cx="1134355" cy="365760"/>
            </a:xfrm>
            <a:prstGeom prst="rect">
              <a:avLst/>
            </a:prstGeom>
          </p:spPr>
        </p:pic>
        <p:pic>
          <p:nvPicPr>
            <p:cNvPr id="316" name="Picture 315"/>
            <p:cNvPicPr>
              <a:picLocks noChangeAspect="1"/>
            </p:cNvPicPr>
            <p:nvPr>
              <p:custDataLst>
                <p:tags r:id="rId114"/>
              </p:custDataLst>
            </p:nvPr>
          </p:nvPicPr>
          <p:blipFill>
            <a:blip r:embed="rId213">
              <a:extLst>
                <a:ext uri="{28A0092B-C50C-407E-A947-70E740481C1C}">
                  <a14:useLocalDpi xmlns:a14="http://schemas.microsoft.com/office/drawing/2010/main" val="0"/>
                </a:ext>
              </a:extLst>
            </a:blip>
            <a:stretch>
              <a:fillRect/>
            </a:stretch>
          </p:blipFill>
          <p:spPr>
            <a:xfrm>
              <a:off x="11029950" y="1901715"/>
              <a:ext cx="996511" cy="274320"/>
            </a:xfrm>
            <a:prstGeom prst="rect">
              <a:avLst/>
            </a:prstGeom>
          </p:spPr>
        </p:pic>
        <p:pic>
          <p:nvPicPr>
            <p:cNvPr id="317" name="Picture 316"/>
            <p:cNvPicPr>
              <a:picLocks noChangeAspect="1"/>
            </p:cNvPicPr>
            <p:nvPr>
              <p:custDataLst>
                <p:tags r:id="rId115"/>
              </p:custDataLst>
            </p:nvPr>
          </p:nvPicPr>
          <p:blipFill>
            <a:blip r:embed="rId214">
              <a:extLst>
                <a:ext uri="{28A0092B-C50C-407E-A947-70E740481C1C}">
                  <a14:useLocalDpi xmlns:a14="http://schemas.microsoft.com/office/drawing/2010/main" val="0"/>
                </a:ext>
              </a:extLst>
            </a:blip>
            <a:stretch>
              <a:fillRect/>
            </a:stretch>
          </p:blipFill>
          <p:spPr>
            <a:xfrm>
              <a:off x="10581555" y="6120973"/>
              <a:ext cx="1444906" cy="365760"/>
            </a:xfrm>
            <a:prstGeom prst="rect">
              <a:avLst/>
            </a:prstGeom>
          </p:spPr>
        </p:pic>
        <p:pic>
          <p:nvPicPr>
            <p:cNvPr id="318" name="Picture 317"/>
            <p:cNvPicPr>
              <a:picLocks noChangeAspect="1"/>
            </p:cNvPicPr>
            <p:nvPr>
              <p:custDataLst>
                <p:tags r:id="rId116"/>
              </p:custDataLst>
            </p:nvPr>
          </p:nvPicPr>
          <p:blipFill>
            <a:blip r:embed="rId215">
              <a:extLst>
                <a:ext uri="{28A0092B-C50C-407E-A947-70E740481C1C}">
                  <a14:useLocalDpi xmlns:a14="http://schemas.microsoft.com/office/drawing/2010/main" val="0"/>
                </a:ext>
              </a:extLst>
            </a:blip>
            <a:stretch>
              <a:fillRect/>
            </a:stretch>
          </p:blipFill>
          <p:spPr>
            <a:xfrm>
              <a:off x="4295268" y="4607567"/>
              <a:ext cx="603316" cy="637102"/>
            </a:xfrm>
            <a:prstGeom prst="rect">
              <a:avLst/>
            </a:prstGeom>
          </p:spPr>
        </p:pic>
        <p:pic>
          <p:nvPicPr>
            <p:cNvPr id="319" name="Picture 318"/>
            <p:cNvPicPr>
              <a:picLocks noChangeAspect="1"/>
            </p:cNvPicPr>
            <p:nvPr>
              <p:custDataLst>
                <p:tags r:id="rId117"/>
              </p:custDataLst>
            </p:nvPr>
          </p:nvPicPr>
          <p:blipFill>
            <a:blip r:embed="rId216">
              <a:extLst>
                <a:ext uri="{28A0092B-C50C-407E-A947-70E740481C1C}">
                  <a14:useLocalDpi xmlns:a14="http://schemas.microsoft.com/office/drawing/2010/main" val="0"/>
                </a:ext>
              </a:extLst>
            </a:blip>
            <a:stretch>
              <a:fillRect/>
            </a:stretch>
          </p:blipFill>
          <p:spPr>
            <a:xfrm>
              <a:off x="7697304" y="4607945"/>
              <a:ext cx="1144758" cy="636346"/>
            </a:xfrm>
            <a:prstGeom prst="rect">
              <a:avLst/>
            </a:prstGeom>
          </p:spPr>
        </p:pic>
        <p:pic>
          <p:nvPicPr>
            <p:cNvPr id="320" name="Picture 319"/>
            <p:cNvPicPr>
              <a:picLocks noChangeAspect="1"/>
            </p:cNvPicPr>
            <p:nvPr>
              <p:custDataLst>
                <p:tags r:id="rId118"/>
              </p:custDataLst>
            </p:nvPr>
          </p:nvPicPr>
          <p:blipFill>
            <a:blip r:embed="rId217">
              <a:extLst>
                <a:ext uri="{28A0092B-C50C-407E-A947-70E740481C1C}">
                  <a14:useLocalDpi xmlns:a14="http://schemas.microsoft.com/office/drawing/2010/main" val="0"/>
                </a:ext>
              </a:extLst>
            </a:blip>
            <a:stretch>
              <a:fillRect/>
            </a:stretch>
          </p:blipFill>
          <p:spPr>
            <a:xfrm>
              <a:off x="11171150" y="1360224"/>
              <a:ext cx="862962" cy="274320"/>
            </a:xfrm>
            <a:prstGeom prst="rect">
              <a:avLst/>
            </a:prstGeom>
          </p:spPr>
        </p:pic>
        <p:pic>
          <p:nvPicPr>
            <p:cNvPr id="321" name="Picture 320"/>
            <p:cNvPicPr>
              <a:picLocks noChangeAspect="1"/>
            </p:cNvPicPr>
            <p:nvPr>
              <p:custDataLst>
                <p:tags r:id="rId119"/>
              </p:custDataLst>
            </p:nvPr>
          </p:nvPicPr>
          <p:blipFill>
            <a:blip r:embed="rId218">
              <a:extLst>
                <a:ext uri="{28A0092B-C50C-407E-A947-70E740481C1C}">
                  <a14:useLocalDpi xmlns:a14="http://schemas.microsoft.com/office/drawing/2010/main" val="0"/>
                </a:ext>
              </a:extLst>
            </a:blip>
            <a:stretch>
              <a:fillRect/>
            </a:stretch>
          </p:blipFill>
          <p:spPr>
            <a:xfrm>
              <a:off x="5060718" y="4669655"/>
              <a:ext cx="654730" cy="512926"/>
            </a:xfrm>
            <a:prstGeom prst="rect">
              <a:avLst/>
            </a:prstGeom>
          </p:spPr>
        </p:pic>
        <p:pic>
          <p:nvPicPr>
            <p:cNvPr id="322" name="Picture 321"/>
            <p:cNvPicPr>
              <a:picLocks noChangeAspect="1"/>
            </p:cNvPicPr>
            <p:nvPr>
              <p:custDataLst>
                <p:tags r:id="rId120"/>
              </p:custDataLst>
            </p:nvPr>
          </p:nvPicPr>
          <p:blipFill>
            <a:blip r:embed="rId219">
              <a:extLst>
                <a:ext uri="{28A0092B-C50C-407E-A947-70E740481C1C}">
                  <a14:useLocalDpi xmlns:a14="http://schemas.microsoft.com/office/drawing/2010/main" val="0"/>
                </a:ext>
              </a:extLst>
            </a:blip>
            <a:stretch>
              <a:fillRect/>
            </a:stretch>
          </p:blipFill>
          <p:spPr>
            <a:xfrm>
              <a:off x="5495128" y="5418390"/>
              <a:ext cx="1073427" cy="457200"/>
            </a:xfrm>
            <a:prstGeom prst="rect">
              <a:avLst/>
            </a:prstGeom>
          </p:spPr>
        </p:pic>
        <p:pic>
          <p:nvPicPr>
            <p:cNvPr id="323" name="Picture 322"/>
            <p:cNvPicPr>
              <a:picLocks noChangeAspect="1"/>
            </p:cNvPicPr>
            <p:nvPr>
              <p:custDataLst>
                <p:tags r:id="rId121"/>
              </p:custDataLst>
            </p:nvPr>
          </p:nvPicPr>
          <p:blipFill>
            <a:blip r:embed="rId220">
              <a:extLst>
                <a:ext uri="{28A0092B-C50C-407E-A947-70E740481C1C}">
                  <a14:useLocalDpi xmlns:a14="http://schemas.microsoft.com/office/drawing/2010/main" val="0"/>
                </a:ext>
              </a:extLst>
            </a:blip>
            <a:stretch>
              <a:fillRect/>
            </a:stretch>
          </p:blipFill>
          <p:spPr>
            <a:xfrm>
              <a:off x="6328762" y="6076331"/>
              <a:ext cx="1390696" cy="455044"/>
            </a:xfrm>
            <a:prstGeom prst="rect">
              <a:avLst/>
            </a:prstGeom>
          </p:spPr>
        </p:pic>
        <p:pic>
          <p:nvPicPr>
            <p:cNvPr id="324" name="Picture 323"/>
            <p:cNvPicPr>
              <a:picLocks noChangeAspect="1"/>
            </p:cNvPicPr>
            <p:nvPr>
              <p:custDataLst>
                <p:tags r:id="rId122"/>
              </p:custDataLst>
            </p:nvPr>
          </p:nvPicPr>
          <p:blipFill>
            <a:blip r:embed="rId221">
              <a:extLst>
                <a:ext uri="{28A0092B-C50C-407E-A947-70E740481C1C}">
                  <a14:useLocalDpi xmlns:a14="http://schemas.microsoft.com/office/drawing/2010/main" val="0"/>
                </a:ext>
              </a:extLst>
            </a:blip>
            <a:stretch>
              <a:fillRect/>
            </a:stretch>
          </p:blipFill>
          <p:spPr>
            <a:xfrm>
              <a:off x="10290995" y="2352226"/>
              <a:ext cx="724809" cy="548640"/>
            </a:xfrm>
            <a:prstGeom prst="rect">
              <a:avLst/>
            </a:prstGeom>
          </p:spPr>
        </p:pic>
        <p:pic>
          <p:nvPicPr>
            <p:cNvPr id="325" name="Picture 324"/>
            <p:cNvPicPr>
              <a:picLocks noChangeAspect="1"/>
            </p:cNvPicPr>
            <p:nvPr>
              <p:custDataLst>
                <p:tags r:id="rId123"/>
              </p:custDataLst>
            </p:nvPr>
          </p:nvPicPr>
          <p:blipFill>
            <a:blip r:embed="rId222">
              <a:extLst>
                <a:ext uri="{28A0092B-C50C-407E-A947-70E740481C1C}">
                  <a14:useLocalDpi xmlns:a14="http://schemas.microsoft.com/office/drawing/2010/main" val="0"/>
                </a:ext>
              </a:extLst>
            </a:blip>
            <a:stretch>
              <a:fillRect/>
            </a:stretch>
          </p:blipFill>
          <p:spPr>
            <a:xfrm>
              <a:off x="9931398" y="4048241"/>
              <a:ext cx="953993" cy="365760"/>
            </a:xfrm>
            <a:prstGeom prst="rect">
              <a:avLst/>
            </a:prstGeom>
          </p:spPr>
        </p:pic>
        <p:pic>
          <p:nvPicPr>
            <p:cNvPr id="326" name="Picture 325"/>
            <p:cNvPicPr>
              <a:picLocks noChangeAspect="1"/>
            </p:cNvPicPr>
            <p:nvPr>
              <p:custDataLst>
                <p:tags r:id="rId124"/>
              </p:custDataLst>
            </p:nvPr>
          </p:nvPicPr>
          <p:blipFill>
            <a:blip r:embed="rId223">
              <a:extLst>
                <a:ext uri="{28A0092B-C50C-407E-A947-70E740481C1C}">
                  <a14:useLocalDpi xmlns:a14="http://schemas.microsoft.com/office/drawing/2010/main" val="0"/>
                </a:ext>
              </a:extLst>
            </a:blip>
            <a:stretch>
              <a:fillRect/>
            </a:stretch>
          </p:blipFill>
          <p:spPr>
            <a:xfrm>
              <a:off x="9003712" y="3192716"/>
              <a:ext cx="1704570" cy="331536"/>
            </a:xfrm>
            <a:prstGeom prst="rect">
              <a:avLst/>
            </a:prstGeom>
          </p:spPr>
        </p:pic>
        <p:pic>
          <p:nvPicPr>
            <p:cNvPr id="327" name="Picture 326"/>
            <p:cNvPicPr>
              <a:picLocks noChangeAspect="1"/>
            </p:cNvPicPr>
            <p:nvPr>
              <p:custDataLst>
                <p:tags r:id="rId125"/>
              </p:custDataLst>
            </p:nvPr>
          </p:nvPicPr>
          <p:blipFill>
            <a:blip r:embed="rId224">
              <a:extLst>
                <a:ext uri="{28A0092B-C50C-407E-A947-70E740481C1C}">
                  <a14:useLocalDpi xmlns:a14="http://schemas.microsoft.com/office/drawing/2010/main" val="0"/>
                </a:ext>
              </a:extLst>
            </a:blip>
            <a:stretch>
              <a:fillRect/>
            </a:stretch>
          </p:blipFill>
          <p:spPr>
            <a:xfrm>
              <a:off x="8278815" y="1729190"/>
              <a:ext cx="1463044" cy="548640"/>
            </a:xfrm>
            <a:prstGeom prst="rect">
              <a:avLst/>
            </a:prstGeom>
          </p:spPr>
        </p:pic>
        <p:pic>
          <p:nvPicPr>
            <p:cNvPr id="328" name="Picture 327"/>
            <p:cNvPicPr>
              <a:picLocks noChangeAspect="1"/>
            </p:cNvPicPr>
            <p:nvPr>
              <p:custDataLst>
                <p:tags r:id="rId126"/>
              </p:custDataLst>
            </p:nvPr>
          </p:nvPicPr>
          <p:blipFill rotWithShape="1">
            <a:blip r:embed="rId225">
              <a:extLst>
                <a:ext uri="{28A0092B-C50C-407E-A947-70E740481C1C}">
                  <a14:useLocalDpi xmlns:a14="http://schemas.microsoft.com/office/drawing/2010/main" val="0"/>
                </a:ext>
              </a:extLst>
            </a:blip>
            <a:srcRect l="2" r="23589"/>
            <a:stretch/>
          </p:blipFill>
          <p:spPr>
            <a:xfrm>
              <a:off x="9004196" y="4755375"/>
              <a:ext cx="1739540" cy="341487"/>
            </a:xfrm>
            <a:prstGeom prst="rect">
              <a:avLst/>
            </a:prstGeom>
          </p:spPr>
        </p:pic>
        <p:pic>
          <p:nvPicPr>
            <p:cNvPr id="329" name="Picture 328"/>
            <p:cNvPicPr>
              <a:picLocks noChangeAspect="1"/>
            </p:cNvPicPr>
            <p:nvPr>
              <p:custDataLst>
                <p:tags r:id="rId127"/>
              </p:custDataLst>
            </p:nvPr>
          </p:nvPicPr>
          <p:blipFill>
            <a:blip r:embed="rId226">
              <a:extLst>
                <a:ext uri="{28A0092B-C50C-407E-A947-70E740481C1C}">
                  <a14:useLocalDpi xmlns:a14="http://schemas.microsoft.com/office/drawing/2010/main" val="0"/>
                </a:ext>
              </a:extLst>
            </a:blip>
            <a:stretch>
              <a:fillRect/>
            </a:stretch>
          </p:blipFill>
          <p:spPr>
            <a:xfrm>
              <a:off x="7471000" y="4093961"/>
              <a:ext cx="1492632" cy="274320"/>
            </a:xfrm>
            <a:prstGeom prst="rect">
              <a:avLst/>
            </a:prstGeom>
          </p:spPr>
        </p:pic>
        <p:pic>
          <p:nvPicPr>
            <p:cNvPr id="330" name="Picture 329"/>
            <p:cNvPicPr>
              <a:picLocks noChangeAspect="1"/>
            </p:cNvPicPr>
            <p:nvPr>
              <p:custDataLst>
                <p:tags r:id="rId128"/>
              </p:custDataLst>
            </p:nvPr>
          </p:nvPicPr>
          <p:blipFill>
            <a:blip r:embed="rId227">
              <a:extLst>
                <a:ext uri="{28A0092B-C50C-407E-A947-70E740481C1C}">
                  <a14:useLocalDpi xmlns:a14="http://schemas.microsoft.com/office/drawing/2010/main" val="0"/>
                </a:ext>
              </a:extLst>
            </a:blip>
            <a:stretch>
              <a:fillRect/>
            </a:stretch>
          </p:blipFill>
          <p:spPr>
            <a:xfrm>
              <a:off x="6761641" y="5461842"/>
              <a:ext cx="1179988" cy="370296"/>
            </a:xfrm>
            <a:prstGeom prst="rect">
              <a:avLst/>
            </a:prstGeom>
          </p:spPr>
        </p:pic>
        <p:pic>
          <p:nvPicPr>
            <p:cNvPr id="331" name="Picture 330"/>
            <p:cNvPicPr>
              <a:picLocks noChangeAspect="1"/>
            </p:cNvPicPr>
            <p:nvPr>
              <p:custDataLst>
                <p:tags r:id="rId129"/>
              </p:custDataLst>
            </p:nvPr>
          </p:nvPicPr>
          <p:blipFill>
            <a:blip r:embed="rId228">
              <a:extLst>
                <a:ext uri="{28A0092B-C50C-407E-A947-70E740481C1C}">
                  <a14:useLocalDpi xmlns:a14="http://schemas.microsoft.com/office/drawing/2010/main" val="0"/>
                </a:ext>
              </a:extLst>
            </a:blip>
            <a:stretch>
              <a:fillRect/>
            </a:stretch>
          </p:blipFill>
          <p:spPr>
            <a:xfrm>
              <a:off x="3493381" y="6178651"/>
              <a:ext cx="1177502" cy="250404"/>
            </a:xfrm>
            <a:prstGeom prst="rect">
              <a:avLst/>
            </a:prstGeom>
          </p:spPr>
        </p:pic>
        <p:pic>
          <p:nvPicPr>
            <p:cNvPr id="332" name="Picture 331"/>
            <p:cNvPicPr>
              <a:picLocks noChangeAspect="1" noChangeArrowheads="1"/>
            </p:cNvPicPr>
            <p:nvPr>
              <p:custDataLst>
                <p:tags r:id="rId130"/>
              </p:custDataLst>
            </p:nvPr>
          </p:nvPicPr>
          <p:blipFill>
            <a:blip r:embed="rId229">
              <a:extLst>
                <a:ext uri="{28A0092B-C50C-407E-A947-70E740481C1C}">
                  <a14:useLocalDpi xmlns:a14="http://schemas.microsoft.com/office/drawing/2010/main" val="0"/>
                </a:ext>
              </a:extLst>
            </a:blip>
            <a:stretch>
              <a:fillRect/>
            </a:stretch>
          </p:blipFill>
          <p:spPr bwMode="auto">
            <a:xfrm>
              <a:off x="7696341" y="2629458"/>
              <a:ext cx="1108253" cy="137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33" name="Picture 332"/>
            <p:cNvPicPr>
              <a:picLocks noChangeAspect="1" noChangeArrowheads="1"/>
            </p:cNvPicPr>
            <p:nvPr>
              <p:custDataLst>
                <p:tags r:id="rId131"/>
              </p:custDataLst>
            </p:nvPr>
          </p:nvPicPr>
          <p:blipFill>
            <a:blip r:embed="rId230" cstate="print">
              <a:extLst>
                <a:ext uri="{28A0092B-C50C-407E-A947-70E740481C1C}">
                  <a14:useLocalDpi xmlns:a14="http://schemas.microsoft.com/office/drawing/2010/main"/>
                </a:ext>
              </a:extLst>
            </a:blip>
            <a:srcRect/>
            <a:stretch>
              <a:fillRect/>
            </a:stretch>
          </p:blipFill>
          <p:spPr bwMode="auto">
            <a:xfrm>
              <a:off x="6306526" y="3131496"/>
              <a:ext cx="1302023" cy="4720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34" name="Picture 333"/>
            <p:cNvPicPr>
              <a:picLocks noChangeAspect="1"/>
            </p:cNvPicPr>
            <p:nvPr/>
          </p:nvPicPr>
          <p:blipFill>
            <a:blip r:embed="rId231">
              <a:extLst>
                <a:ext uri="{28A0092B-C50C-407E-A947-70E740481C1C}">
                  <a14:useLocalDpi xmlns:a14="http://schemas.microsoft.com/office/drawing/2010/main" val="0"/>
                </a:ext>
              </a:extLst>
            </a:blip>
            <a:stretch>
              <a:fillRect/>
            </a:stretch>
          </p:blipFill>
          <p:spPr>
            <a:xfrm>
              <a:off x="8217316" y="1427798"/>
              <a:ext cx="1811952" cy="230612"/>
            </a:xfrm>
            <a:prstGeom prst="rect">
              <a:avLst/>
            </a:prstGeom>
          </p:spPr>
        </p:pic>
        <p:pic>
          <p:nvPicPr>
            <p:cNvPr id="335" name="Picture 334"/>
            <p:cNvPicPr>
              <a:picLocks noChangeAspect="1"/>
            </p:cNvPicPr>
            <p:nvPr/>
          </p:nvPicPr>
          <p:blipFill>
            <a:blip r:embed="rId232">
              <a:extLst>
                <a:ext uri="{28A0092B-C50C-407E-A947-70E740481C1C}">
                  <a14:useLocalDpi xmlns:a14="http://schemas.microsoft.com/office/drawing/2010/main" val="0"/>
                </a:ext>
              </a:extLst>
            </a:blip>
            <a:stretch>
              <a:fillRect/>
            </a:stretch>
          </p:blipFill>
          <p:spPr>
            <a:xfrm>
              <a:off x="10902172" y="5570689"/>
              <a:ext cx="1175866" cy="288622"/>
            </a:xfrm>
            <a:prstGeom prst="rect">
              <a:avLst/>
            </a:prstGeom>
          </p:spPr>
        </p:pic>
      </p:grpSp>
      <p:grpSp>
        <p:nvGrpSpPr>
          <p:cNvPr id="336" name="Group 335"/>
          <p:cNvGrpSpPr/>
          <p:nvPr>
            <p:custDataLst>
              <p:tags r:id="rId80"/>
            </p:custDataLst>
          </p:nvPr>
        </p:nvGrpSpPr>
        <p:grpSpPr>
          <a:xfrm>
            <a:off x="771622" y="1901715"/>
            <a:ext cx="6098972" cy="3768912"/>
            <a:chOff x="73876" y="-3600637"/>
            <a:chExt cx="6098972" cy="3768912"/>
          </a:xfrm>
        </p:grpSpPr>
        <p:sp>
          <p:nvSpPr>
            <p:cNvPr id="337" name="Rectangle 336"/>
            <p:cNvSpPr/>
            <p:nvPr>
              <p:custDataLst>
                <p:tags r:id="rId81"/>
              </p:custDataLst>
            </p:nvPr>
          </p:nvSpPr>
          <p:spPr bwMode="auto">
            <a:xfrm>
              <a:off x="73876" y="-3600637"/>
              <a:ext cx="6098972" cy="3768912"/>
            </a:xfrm>
            <a:prstGeom prst="rect">
              <a:avLst/>
            </a:prstGeom>
            <a:solidFill>
              <a:schemeClr val="bg1"/>
            </a:solidFill>
            <a:ln w="63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338" name="Picture 337"/>
            <p:cNvPicPr>
              <a:picLocks noChangeAspect="1"/>
            </p:cNvPicPr>
            <p:nvPr>
              <p:custDataLst>
                <p:tags r:id="rId82"/>
              </p:custDataLst>
            </p:nvPr>
          </p:nvPicPr>
          <p:blipFill>
            <a:blip r:embed="rId233">
              <a:extLst>
                <a:ext uri="{28A0092B-C50C-407E-A947-70E740481C1C}">
                  <a14:useLocalDpi xmlns:a14="http://schemas.microsoft.com/office/drawing/2010/main" val="0"/>
                </a:ext>
              </a:extLst>
            </a:blip>
            <a:stretch>
              <a:fillRect/>
            </a:stretch>
          </p:blipFill>
          <p:spPr>
            <a:xfrm>
              <a:off x="4325350" y="-3300313"/>
              <a:ext cx="1297022" cy="365760"/>
            </a:xfrm>
            <a:prstGeom prst="rect">
              <a:avLst/>
            </a:prstGeom>
          </p:spPr>
        </p:pic>
        <p:pic>
          <p:nvPicPr>
            <p:cNvPr id="339" name="Picture 338"/>
            <p:cNvPicPr>
              <a:picLocks noChangeAspect="1"/>
            </p:cNvPicPr>
            <p:nvPr>
              <p:custDataLst>
                <p:tags r:id="rId83"/>
              </p:custDataLst>
            </p:nvPr>
          </p:nvPicPr>
          <p:blipFill>
            <a:blip r:embed="rId234">
              <a:extLst>
                <a:ext uri="{28A0092B-C50C-407E-A947-70E740481C1C}">
                  <a14:useLocalDpi xmlns:a14="http://schemas.microsoft.com/office/drawing/2010/main" val="0"/>
                </a:ext>
              </a:extLst>
            </a:blip>
            <a:stretch>
              <a:fillRect/>
            </a:stretch>
          </p:blipFill>
          <p:spPr>
            <a:xfrm>
              <a:off x="684916" y="-1634609"/>
              <a:ext cx="1149944" cy="569876"/>
            </a:xfrm>
            <a:prstGeom prst="rect">
              <a:avLst/>
            </a:prstGeom>
          </p:spPr>
        </p:pic>
        <p:pic>
          <p:nvPicPr>
            <p:cNvPr id="340" name="Picture 339"/>
            <p:cNvPicPr>
              <a:picLocks noChangeAspect="1"/>
            </p:cNvPicPr>
            <p:nvPr>
              <p:custDataLst>
                <p:tags r:id="rId84"/>
              </p:custDataLst>
            </p:nvPr>
          </p:nvPicPr>
          <p:blipFill>
            <a:blip r:embed="rId235">
              <a:extLst>
                <a:ext uri="{28A0092B-C50C-407E-A947-70E740481C1C}">
                  <a14:useLocalDpi xmlns:a14="http://schemas.microsoft.com/office/drawing/2010/main" val="0"/>
                </a:ext>
              </a:extLst>
            </a:blip>
            <a:stretch>
              <a:fillRect/>
            </a:stretch>
          </p:blipFill>
          <p:spPr>
            <a:xfrm>
              <a:off x="183583" y="-557732"/>
              <a:ext cx="2152611" cy="420430"/>
            </a:xfrm>
            <a:prstGeom prst="rect">
              <a:avLst/>
            </a:prstGeom>
          </p:spPr>
        </p:pic>
        <p:pic>
          <p:nvPicPr>
            <p:cNvPr id="341" name="Picture 340"/>
            <p:cNvPicPr>
              <a:picLocks noChangeAspect="1"/>
            </p:cNvPicPr>
            <p:nvPr>
              <p:custDataLst>
                <p:tags r:id="rId85"/>
              </p:custDataLst>
            </p:nvPr>
          </p:nvPicPr>
          <p:blipFill>
            <a:blip r:embed="rId236">
              <a:extLst>
                <a:ext uri="{28A0092B-C50C-407E-A947-70E740481C1C}">
                  <a14:useLocalDpi xmlns:a14="http://schemas.microsoft.com/office/drawing/2010/main" val="0"/>
                </a:ext>
              </a:extLst>
            </a:blip>
            <a:stretch>
              <a:fillRect/>
            </a:stretch>
          </p:blipFill>
          <p:spPr>
            <a:xfrm>
              <a:off x="2634041" y="-804834"/>
              <a:ext cx="1380490" cy="713252"/>
            </a:xfrm>
            <a:prstGeom prst="rect">
              <a:avLst/>
            </a:prstGeom>
          </p:spPr>
        </p:pic>
        <p:pic>
          <p:nvPicPr>
            <p:cNvPr id="342" name="Picture 341"/>
            <p:cNvPicPr>
              <a:picLocks noChangeAspect="1"/>
            </p:cNvPicPr>
            <p:nvPr>
              <p:custDataLst>
                <p:tags r:id="rId86"/>
              </p:custDataLst>
            </p:nvPr>
          </p:nvPicPr>
          <p:blipFill>
            <a:blip r:embed="rId237">
              <a:extLst>
                <a:ext uri="{28A0092B-C50C-407E-A947-70E740481C1C}">
                  <a14:useLocalDpi xmlns:a14="http://schemas.microsoft.com/office/drawing/2010/main" val="0"/>
                </a:ext>
              </a:extLst>
            </a:blip>
            <a:stretch>
              <a:fillRect/>
            </a:stretch>
          </p:blipFill>
          <p:spPr>
            <a:xfrm>
              <a:off x="4597990" y="-1006552"/>
              <a:ext cx="751743" cy="822960"/>
            </a:xfrm>
            <a:prstGeom prst="rect">
              <a:avLst/>
            </a:prstGeom>
          </p:spPr>
        </p:pic>
        <p:pic>
          <p:nvPicPr>
            <p:cNvPr id="343" name="Picture 342"/>
            <p:cNvPicPr>
              <a:picLocks noChangeAspect="1"/>
            </p:cNvPicPr>
            <p:nvPr>
              <p:custDataLst>
                <p:tags r:id="rId87"/>
              </p:custDataLst>
            </p:nvPr>
          </p:nvPicPr>
          <p:blipFill>
            <a:blip r:embed="rId238">
              <a:extLst>
                <a:ext uri="{28A0092B-C50C-407E-A947-70E740481C1C}">
                  <a14:useLocalDpi xmlns:a14="http://schemas.microsoft.com/office/drawing/2010/main" val="0"/>
                </a:ext>
              </a:extLst>
            </a:blip>
            <a:stretch>
              <a:fillRect/>
            </a:stretch>
          </p:blipFill>
          <p:spPr>
            <a:xfrm>
              <a:off x="2420486" y="-1501217"/>
              <a:ext cx="1558936" cy="483808"/>
            </a:xfrm>
            <a:prstGeom prst="rect">
              <a:avLst/>
            </a:prstGeom>
          </p:spPr>
        </p:pic>
        <p:pic>
          <p:nvPicPr>
            <p:cNvPr id="344" name="Picture 343"/>
            <p:cNvPicPr>
              <a:picLocks noChangeAspect="1"/>
            </p:cNvPicPr>
            <p:nvPr>
              <p:custDataLst>
                <p:tags r:id="rId88"/>
              </p:custDataLst>
            </p:nvPr>
          </p:nvPicPr>
          <p:blipFill>
            <a:blip r:embed="rId239">
              <a:extLst>
                <a:ext uri="{28A0092B-C50C-407E-A947-70E740481C1C}">
                  <a14:useLocalDpi xmlns:a14="http://schemas.microsoft.com/office/drawing/2010/main" val="0"/>
                </a:ext>
              </a:extLst>
            </a:blip>
            <a:stretch>
              <a:fillRect/>
            </a:stretch>
          </p:blipFill>
          <p:spPr>
            <a:xfrm>
              <a:off x="4312783" y="-1671741"/>
              <a:ext cx="1322156" cy="445262"/>
            </a:xfrm>
            <a:prstGeom prst="rect">
              <a:avLst/>
            </a:prstGeom>
          </p:spPr>
        </p:pic>
        <p:pic>
          <p:nvPicPr>
            <p:cNvPr id="345" name="Picture 344"/>
            <p:cNvPicPr>
              <a:picLocks noChangeAspect="1"/>
            </p:cNvPicPr>
            <p:nvPr>
              <p:custDataLst>
                <p:tags r:id="rId89"/>
              </p:custDataLst>
            </p:nvPr>
          </p:nvPicPr>
          <p:blipFill>
            <a:blip r:embed="rId240">
              <a:extLst>
                <a:ext uri="{28A0092B-C50C-407E-A947-70E740481C1C}">
                  <a14:useLocalDpi xmlns:a14="http://schemas.microsoft.com/office/drawing/2010/main" val="0"/>
                </a:ext>
              </a:extLst>
            </a:blip>
            <a:stretch>
              <a:fillRect/>
            </a:stretch>
          </p:blipFill>
          <p:spPr>
            <a:xfrm>
              <a:off x="2755816" y="-2390907"/>
              <a:ext cx="888276" cy="548640"/>
            </a:xfrm>
            <a:prstGeom prst="rect">
              <a:avLst/>
            </a:prstGeom>
          </p:spPr>
        </p:pic>
        <p:pic>
          <p:nvPicPr>
            <p:cNvPr id="346" name="Picture 345"/>
            <p:cNvPicPr>
              <a:picLocks noChangeAspect="1"/>
            </p:cNvPicPr>
            <p:nvPr>
              <p:custDataLst>
                <p:tags r:id="rId90"/>
              </p:custDataLst>
            </p:nvPr>
          </p:nvPicPr>
          <p:blipFill>
            <a:blip r:embed="rId241">
              <a:extLst>
                <a:ext uri="{28A0092B-C50C-407E-A947-70E740481C1C}">
                  <a14:useLocalDpi xmlns:a14="http://schemas.microsoft.com/office/drawing/2010/main" val="0"/>
                </a:ext>
              </a:extLst>
            </a:blip>
            <a:stretch>
              <a:fillRect/>
            </a:stretch>
          </p:blipFill>
          <p:spPr>
            <a:xfrm>
              <a:off x="2504593" y="-3463477"/>
              <a:ext cx="1390722" cy="731520"/>
            </a:xfrm>
            <a:prstGeom prst="rect">
              <a:avLst/>
            </a:prstGeom>
          </p:spPr>
        </p:pic>
        <p:pic>
          <p:nvPicPr>
            <p:cNvPr id="347" name="Picture 346"/>
            <p:cNvPicPr>
              <a:picLocks noChangeAspect="1"/>
            </p:cNvPicPr>
            <p:nvPr>
              <p:custDataLst>
                <p:tags r:id="rId91"/>
              </p:custDataLst>
            </p:nvPr>
          </p:nvPicPr>
          <p:blipFill>
            <a:blip r:embed="rId242">
              <a:extLst>
                <a:ext uri="{28A0092B-C50C-407E-A947-70E740481C1C}">
                  <a14:useLocalDpi xmlns:a14="http://schemas.microsoft.com/office/drawing/2010/main" val="0"/>
                </a:ext>
              </a:extLst>
            </a:blip>
            <a:stretch>
              <a:fillRect/>
            </a:stretch>
          </p:blipFill>
          <p:spPr>
            <a:xfrm>
              <a:off x="4423463" y="-2714627"/>
              <a:ext cx="1100797" cy="822960"/>
            </a:xfrm>
            <a:prstGeom prst="rect">
              <a:avLst/>
            </a:prstGeom>
          </p:spPr>
        </p:pic>
        <p:pic>
          <p:nvPicPr>
            <p:cNvPr id="348" name="Picture 347"/>
            <p:cNvPicPr>
              <a:picLocks noChangeAspect="1"/>
            </p:cNvPicPr>
            <p:nvPr>
              <p:custDataLst>
                <p:tags r:id="rId92"/>
              </p:custDataLst>
            </p:nvPr>
          </p:nvPicPr>
          <p:blipFill>
            <a:blip r:embed="rId204">
              <a:extLst>
                <a:ext uri="{28A0092B-C50C-407E-A947-70E740481C1C}">
                  <a14:useLocalDpi xmlns:a14="http://schemas.microsoft.com/office/drawing/2010/main" val="0"/>
                </a:ext>
              </a:extLst>
            </a:blip>
            <a:stretch>
              <a:fillRect/>
            </a:stretch>
          </p:blipFill>
          <p:spPr>
            <a:xfrm>
              <a:off x="646866" y="-2491397"/>
              <a:ext cx="1226045" cy="548640"/>
            </a:xfrm>
            <a:prstGeom prst="rect">
              <a:avLst/>
            </a:prstGeom>
          </p:spPr>
        </p:pic>
        <p:pic>
          <p:nvPicPr>
            <p:cNvPr id="349" name="Picture 348"/>
            <p:cNvPicPr>
              <a:picLocks noChangeAspect="1"/>
            </p:cNvPicPr>
            <p:nvPr>
              <p:custDataLst>
                <p:tags r:id="rId93"/>
              </p:custDataLst>
            </p:nvPr>
          </p:nvPicPr>
          <p:blipFill>
            <a:blip r:embed="rId243">
              <a:extLst>
                <a:ext uri="{28A0092B-C50C-407E-A947-70E740481C1C}">
                  <a14:useLocalDpi xmlns:a14="http://schemas.microsoft.com/office/drawing/2010/main" val="0"/>
                </a:ext>
              </a:extLst>
            </a:blip>
            <a:stretch>
              <a:fillRect/>
            </a:stretch>
          </p:blipFill>
          <p:spPr>
            <a:xfrm>
              <a:off x="489222" y="-3300313"/>
              <a:ext cx="1508766" cy="274320"/>
            </a:xfrm>
            <a:prstGeom prst="rect">
              <a:avLst/>
            </a:prstGeom>
          </p:spPr>
        </p:pic>
      </p:grpSp>
    </p:spTree>
    <p:extLst>
      <p:ext uri="{BB962C8B-B14F-4D97-AF65-F5344CB8AC3E}">
        <p14:creationId xmlns:p14="http://schemas.microsoft.com/office/powerpoint/2010/main" val="9305394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xit" presetSubtype="4" fill="hold" nodeType="withEffect">
                                  <p:stCondLst>
                                    <p:cond delay="0"/>
                                  </p:stCondLst>
                                  <p:childTnLst>
                                    <p:animEffect transition="out" filter="wipe(down)">
                                      <p:cBhvr>
                                        <p:cTn id="6" dur="750"/>
                                        <p:tgtEl>
                                          <p:spTgt spid="286"/>
                                        </p:tgtEl>
                                      </p:cBhvr>
                                    </p:animEffect>
                                    <p:set>
                                      <p:cBhvr>
                                        <p:cTn id="7" dur="1" fill="hold">
                                          <p:stCondLst>
                                            <p:cond delay="749"/>
                                          </p:stCondLst>
                                        </p:cTn>
                                        <p:tgtEl>
                                          <p:spTgt spid="286"/>
                                        </p:tgtEl>
                                        <p:attrNameLst>
                                          <p:attrName>style.visibility</p:attrName>
                                        </p:attrNameLst>
                                      </p:cBhvr>
                                      <p:to>
                                        <p:strVal val="hidden"/>
                                      </p:to>
                                    </p:set>
                                  </p:childTnLst>
                                </p:cTn>
                              </p:par>
                              <p:par>
                                <p:cTn id="8" presetID="22" presetClass="exit" presetSubtype="4" fill="hold" nodeType="withEffect">
                                  <p:stCondLst>
                                    <p:cond delay="0"/>
                                  </p:stCondLst>
                                  <p:childTnLst>
                                    <p:animEffect transition="out" filter="wipe(down)">
                                      <p:cBhvr>
                                        <p:cTn id="9" dur="750"/>
                                        <p:tgtEl>
                                          <p:spTgt spid="289"/>
                                        </p:tgtEl>
                                      </p:cBhvr>
                                    </p:animEffect>
                                    <p:set>
                                      <p:cBhvr>
                                        <p:cTn id="10" dur="1" fill="hold">
                                          <p:stCondLst>
                                            <p:cond delay="749"/>
                                          </p:stCondLst>
                                        </p:cTn>
                                        <p:tgtEl>
                                          <p:spTgt spid="289"/>
                                        </p:tgtEl>
                                        <p:attrNameLst>
                                          <p:attrName>style.visibility</p:attrName>
                                        </p:attrNameLst>
                                      </p:cBhvr>
                                      <p:to>
                                        <p:strVal val="hidden"/>
                                      </p:to>
                                    </p:set>
                                  </p:childTnLst>
                                </p:cTn>
                              </p:par>
                              <p:par>
                                <p:cTn id="11" presetID="22" presetClass="exit" presetSubtype="4" fill="hold" nodeType="withEffect">
                                  <p:stCondLst>
                                    <p:cond delay="0"/>
                                  </p:stCondLst>
                                  <p:childTnLst>
                                    <p:animEffect transition="out" filter="wipe(down)">
                                      <p:cBhvr>
                                        <p:cTn id="12" dur="750"/>
                                        <p:tgtEl>
                                          <p:spTgt spid="284"/>
                                        </p:tgtEl>
                                      </p:cBhvr>
                                    </p:animEffect>
                                    <p:set>
                                      <p:cBhvr>
                                        <p:cTn id="13" dur="1" fill="hold">
                                          <p:stCondLst>
                                            <p:cond delay="749"/>
                                          </p:stCondLst>
                                        </p:cTn>
                                        <p:tgtEl>
                                          <p:spTgt spid="284"/>
                                        </p:tgtEl>
                                        <p:attrNameLst>
                                          <p:attrName>style.visibility</p:attrName>
                                        </p:attrNameLst>
                                      </p:cBhvr>
                                      <p:to>
                                        <p:strVal val="hidden"/>
                                      </p:to>
                                    </p:set>
                                  </p:childTnLst>
                                </p:cTn>
                              </p:par>
                              <p:par>
                                <p:cTn id="14" presetID="22" presetClass="exit" presetSubtype="1" fill="hold" nodeType="withEffect">
                                  <p:stCondLst>
                                    <p:cond delay="0"/>
                                  </p:stCondLst>
                                  <p:childTnLst>
                                    <p:animEffect transition="out" filter="wipe(up)">
                                      <p:cBhvr>
                                        <p:cTn id="15" dur="750"/>
                                        <p:tgtEl>
                                          <p:spTgt spid="279"/>
                                        </p:tgtEl>
                                      </p:cBhvr>
                                    </p:animEffect>
                                    <p:set>
                                      <p:cBhvr>
                                        <p:cTn id="16" dur="1" fill="hold">
                                          <p:stCondLst>
                                            <p:cond delay="749"/>
                                          </p:stCondLst>
                                        </p:cTn>
                                        <p:tgtEl>
                                          <p:spTgt spid="279"/>
                                        </p:tgtEl>
                                        <p:attrNameLst>
                                          <p:attrName>style.visibility</p:attrName>
                                        </p:attrNameLst>
                                      </p:cBhvr>
                                      <p:to>
                                        <p:strVal val="hidden"/>
                                      </p:to>
                                    </p:set>
                                  </p:childTnLst>
                                </p:cTn>
                              </p:par>
                              <p:par>
                                <p:cTn id="17" presetID="22" presetClass="exit" presetSubtype="1" fill="hold" nodeType="withEffect">
                                  <p:stCondLst>
                                    <p:cond delay="0"/>
                                  </p:stCondLst>
                                  <p:childTnLst>
                                    <p:animEffect transition="out" filter="wipe(up)">
                                      <p:cBhvr>
                                        <p:cTn id="18" dur="750"/>
                                        <p:tgtEl>
                                          <p:spTgt spid="281"/>
                                        </p:tgtEl>
                                      </p:cBhvr>
                                    </p:animEffect>
                                    <p:set>
                                      <p:cBhvr>
                                        <p:cTn id="19" dur="1" fill="hold">
                                          <p:stCondLst>
                                            <p:cond delay="749"/>
                                          </p:stCondLst>
                                        </p:cTn>
                                        <p:tgtEl>
                                          <p:spTgt spid="281"/>
                                        </p:tgtEl>
                                        <p:attrNameLst>
                                          <p:attrName>style.visibility</p:attrName>
                                        </p:attrNameLst>
                                      </p:cBhvr>
                                      <p:to>
                                        <p:strVal val="hidden"/>
                                      </p:to>
                                    </p:set>
                                  </p:childTnLst>
                                </p:cTn>
                              </p:par>
                              <p:par>
                                <p:cTn id="20" presetID="22" presetClass="exit" presetSubtype="1" fill="hold" nodeType="withEffect">
                                  <p:stCondLst>
                                    <p:cond delay="0"/>
                                  </p:stCondLst>
                                  <p:childTnLst>
                                    <p:animEffect transition="out" filter="wipe(up)">
                                      <p:cBhvr>
                                        <p:cTn id="21" dur="750"/>
                                        <p:tgtEl>
                                          <p:spTgt spid="288"/>
                                        </p:tgtEl>
                                      </p:cBhvr>
                                    </p:animEffect>
                                    <p:set>
                                      <p:cBhvr>
                                        <p:cTn id="22" dur="1" fill="hold">
                                          <p:stCondLst>
                                            <p:cond delay="749"/>
                                          </p:stCondLst>
                                        </p:cTn>
                                        <p:tgtEl>
                                          <p:spTgt spid="288"/>
                                        </p:tgtEl>
                                        <p:attrNameLst>
                                          <p:attrName>style.visibility</p:attrName>
                                        </p:attrNameLst>
                                      </p:cBhvr>
                                      <p:to>
                                        <p:strVal val="hidden"/>
                                      </p:to>
                                    </p:set>
                                  </p:childTnLst>
                                </p:cTn>
                              </p:par>
                              <p:par>
                                <p:cTn id="23" presetID="22" presetClass="exit" presetSubtype="1" fill="hold" nodeType="withEffect">
                                  <p:stCondLst>
                                    <p:cond delay="0"/>
                                  </p:stCondLst>
                                  <p:childTnLst>
                                    <p:animEffect transition="out" filter="wipe(up)">
                                      <p:cBhvr>
                                        <p:cTn id="24" dur="750"/>
                                        <p:tgtEl>
                                          <p:spTgt spid="287"/>
                                        </p:tgtEl>
                                      </p:cBhvr>
                                    </p:animEffect>
                                    <p:set>
                                      <p:cBhvr>
                                        <p:cTn id="25" dur="1" fill="hold">
                                          <p:stCondLst>
                                            <p:cond delay="749"/>
                                          </p:stCondLst>
                                        </p:cTn>
                                        <p:tgtEl>
                                          <p:spTgt spid="287"/>
                                        </p:tgtEl>
                                        <p:attrNameLst>
                                          <p:attrName>style.visibility</p:attrName>
                                        </p:attrNameLst>
                                      </p:cBhvr>
                                      <p:to>
                                        <p:strVal val="hidden"/>
                                      </p:to>
                                    </p:set>
                                  </p:childTnLst>
                                </p:cTn>
                              </p:par>
                              <p:par>
                                <p:cTn id="26" presetID="22" presetClass="exit" presetSubtype="8" fill="hold" nodeType="withEffect">
                                  <p:stCondLst>
                                    <p:cond delay="0"/>
                                  </p:stCondLst>
                                  <p:childTnLst>
                                    <p:animEffect transition="out" filter="wipe(left)">
                                      <p:cBhvr>
                                        <p:cTn id="27" dur="750"/>
                                        <p:tgtEl>
                                          <p:spTgt spid="285"/>
                                        </p:tgtEl>
                                      </p:cBhvr>
                                    </p:animEffect>
                                    <p:set>
                                      <p:cBhvr>
                                        <p:cTn id="28" dur="1" fill="hold">
                                          <p:stCondLst>
                                            <p:cond delay="749"/>
                                          </p:stCondLst>
                                        </p:cTn>
                                        <p:tgtEl>
                                          <p:spTgt spid="285"/>
                                        </p:tgtEl>
                                        <p:attrNameLst>
                                          <p:attrName>style.visibility</p:attrName>
                                        </p:attrNameLst>
                                      </p:cBhvr>
                                      <p:to>
                                        <p:strVal val="hidden"/>
                                      </p:to>
                                    </p:set>
                                  </p:childTnLst>
                                </p:cTn>
                              </p:par>
                              <p:par>
                                <p:cTn id="29" presetID="22" presetClass="exit" presetSubtype="8" fill="hold" nodeType="withEffect">
                                  <p:stCondLst>
                                    <p:cond delay="0"/>
                                  </p:stCondLst>
                                  <p:childTnLst>
                                    <p:animEffect transition="out" filter="wipe(left)">
                                      <p:cBhvr>
                                        <p:cTn id="30" dur="750"/>
                                        <p:tgtEl>
                                          <p:spTgt spid="290"/>
                                        </p:tgtEl>
                                      </p:cBhvr>
                                    </p:animEffect>
                                    <p:set>
                                      <p:cBhvr>
                                        <p:cTn id="31" dur="1" fill="hold">
                                          <p:stCondLst>
                                            <p:cond delay="749"/>
                                          </p:stCondLst>
                                        </p:cTn>
                                        <p:tgtEl>
                                          <p:spTgt spid="290"/>
                                        </p:tgtEl>
                                        <p:attrNameLst>
                                          <p:attrName>style.visibility</p:attrName>
                                        </p:attrNameLst>
                                      </p:cBhvr>
                                      <p:to>
                                        <p:strVal val="hidden"/>
                                      </p:to>
                                    </p:set>
                                  </p:childTnLst>
                                </p:cTn>
                              </p:par>
                              <p:par>
                                <p:cTn id="32" presetID="22" presetClass="exit" presetSubtype="2" fill="hold" nodeType="withEffect">
                                  <p:stCondLst>
                                    <p:cond delay="0"/>
                                  </p:stCondLst>
                                  <p:childTnLst>
                                    <p:animEffect transition="out" filter="wipe(right)">
                                      <p:cBhvr>
                                        <p:cTn id="33" dur="750"/>
                                        <p:tgtEl>
                                          <p:spTgt spid="283"/>
                                        </p:tgtEl>
                                      </p:cBhvr>
                                    </p:animEffect>
                                    <p:set>
                                      <p:cBhvr>
                                        <p:cTn id="34" dur="1" fill="hold">
                                          <p:stCondLst>
                                            <p:cond delay="749"/>
                                          </p:stCondLst>
                                        </p:cTn>
                                        <p:tgtEl>
                                          <p:spTgt spid="283"/>
                                        </p:tgtEl>
                                        <p:attrNameLst>
                                          <p:attrName>style.visibility</p:attrName>
                                        </p:attrNameLst>
                                      </p:cBhvr>
                                      <p:to>
                                        <p:strVal val="hidden"/>
                                      </p:to>
                                    </p:set>
                                  </p:childTnLst>
                                </p:cTn>
                              </p:par>
                              <p:par>
                                <p:cTn id="35" presetID="22" presetClass="exit" presetSubtype="2" fill="hold" nodeType="withEffect">
                                  <p:stCondLst>
                                    <p:cond delay="0"/>
                                  </p:stCondLst>
                                  <p:childTnLst>
                                    <p:animEffect transition="out" filter="wipe(right)">
                                      <p:cBhvr>
                                        <p:cTn id="36" dur="750"/>
                                        <p:tgtEl>
                                          <p:spTgt spid="282"/>
                                        </p:tgtEl>
                                      </p:cBhvr>
                                    </p:animEffect>
                                    <p:set>
                                      <p:cBhvr>
                                        <p:cTn id="37" dur="1" fill="hold">
                                          <p:stCondLst>
                                            <p:cond delay="749"/>
                                          </p:stCondLst>
                                        </p:cTn>
                                        <p:tgtEl>
                                          <p:spTgt spid="282"/>
                                        </p:tgtEl>
                                        <p:attrNameLst>
                                          <p:attrName>style.visibility</p:attrName>
                                        </p:attrNameLst>
                                      </p:cBhvr>
                                      <p:to>
                                        <p:strVal val="hidden"/>
                                      </p:to>
                                    </p:set>
                                  </p:childTnLst>
                                </p:cTn>
                              </p:par>
                              <p:par>
                                <p:cTn id="38" presetID="22" presetClass="exit" presetSubtype="2" fill="hold" nodeType="withEffect">
                                  <p:stCondLst>
                                    <p:cond delay="0"/>
                                  </p:stCondLst>
                                  <p:childTnLst>
                                    <p:animEffect transition="out" filter="wipe(right)">
                                      <p:cBhvr>
                                        <p:cTn id="39" dur="750"/>
                                        <p:tgtEl>
                                          <p:spTgt spid="280"/>
                                        </p:tgtEl>
                                      </p:cBhvr>
                                    </p:animEffect>
                                    <p:set>
                                      <p:cBhvr>
                                        <p:cTn id="40" dur="1" fill="hold">
                                          <p:stCondLst>
                                            <p:cond delay="749"/>
                                          </p:stCondLst>
                                        </p:cTn>
                                        <p:tgtEl>
                                          <p:spTgt spid="280"/>
                                        </p:tgtEl>
                                        <p:attrNameLst>
                                          <p:attrName>style.visibility</p:attrName>
                                        </p:attrNameLst>
                                      </p:cBhvr>
                                      <p:to>
                                        <p:strVal val="hidden"/>
                                      </p:to>
                                    </p:set>
                                  </p:childTnLst>
                                </p:cTn>
                              </p:par>
                              <p:par>
                                <p:cTn id="41" presetID="55" presetClass="exit" presetSubtype="0" fill="hold" nodeType="withEffect">
                                  <p:stCondLst>
                                    <p:cond delay="0"/>
                                  </p:stCondLst>
                                  <p:childTnLst>
                                    <p:anim calcmode="lin" valueType="num">
                                      <p:cBhvr>
                                        <p:cTn id="42" dur="750"/>
                                        <p:tgtEl>
                                          <p:spTgt spid="265"/>
                                        </p:tgtEl>
                                        <p:attrNameLst>
                                          <p:attrName>ppt_w</p:attrName>
                                        </p:attrNameLst>
                                      </p:cBhvr>
                                      <p:tavLst>
                                        <p:tav tm="0">
                                          <p:val>
                                            <p:strVal val="ppt_w"/>
                                          </p:val>
                                        </p:tav>
                                        <p:tav tm="100000">
                                          <p:val>
                                            <p:strVal val="ppt_w*0.70"/>
                                          </p:val>
                                        </p:tav>
                                      </p:tavLst>
                                    </p:anim>
                                    <p:anim calcmode="lin" valueType="num">
                                      <p:cBhvr>
                                        <p:cTn id="43" dur="750"/>
                                        <p:tgtEl>
                                          <p:spTgt spid="265"/>
                                        </p:tgtEl>
                                        <p:attrNameLst>
                                          <p:attrName>ppt_h</p:attrName>
                                        </p:attrNameLst>
                                      </p:cBhvr>
                                      <p:tavLst>
                                        <p:tav tm="0">
                                          <p:val>
                                            <p:strVal val="ppt_h"/>
                                          </p:val>
                                        </p:tav>
                                        <p:tav tm="100000">
                                          <p:val>
                                            <p:strVal val="ppt_h"/>
                                          </p:val>
                                        </p:tav>
                                      </p:tavLst>
                                    </p:anim>
                                    <p:animEffect transition="out" filter="fade">
                                      <p:cBhvr>
                                        <p:cTn id="44" dur="750"/>
                                        <p:tgtEl>
                                          <p:spTgt spid="265"/>
                                        </p:tgtEl>
                                      </p:cBhvr>
                                    </p:animEffect>
                                    <p:set>
                                      <p:cBhvr>
                                        <p:cTn id="45" dur="1" fill="hold">
                                          <p:stCondLst>
                                            <p:cond delay="749"/>
                                          </p:stCondLst>
                                        </p:cTn>
                                        <p:tgtEl>
                                          <p:spTgt spid="265"/>
                                        </p:tgtEl>
                                        <p:attrNameLst>
                                          <p:attrName>style.visibility</p:attrName>
                                        </p:attrNameLst>
                                      </p:cBhvr>
                                      <p:to>
                                        <p:strVal val="hidden"/>
                                      </p:to>
                                    </p:set>
                                  </p:childTnLst>
                                </p:cTn>
                              </p:par>
                              <p:par>
                                <p:cTn id="46" presetID="55" presetClass="exit" presetSubtype="0" fill="hold" nodeType="withEffect">
                                  <p:stCondLst>
                                    <p:cond delay="200"/>
                                  </p:stCondLst>
                                  <p:childTnLst>
                                    <p:anim calcmode="lin" valueType="num">
                                      <p:cBhvr>
                                        <p:cTn id="47" dur="750"/>
                                        <p:tgtEl>
                                          <p:spTgt spid="266"/>
                                        </p:tgtEl>
                                        <p:attrNameLst>
                                          <p:attrName>ppt_w</p:attrName>
                                        </p:attrNameLst>
                                      </p:cBhvr>
                                      <p:tavLst>
                                        <p:tav tm="0">
                                          <p:val>
                                            <p:strVal val="ppt_w"/>
                                          </p:val>
                                        </p:tav>
                                        <p:tav tm="100000">
                                          <p:val>
                                            <p:strVal val="ppt_w*0.70"/>
                                          </p:val>
                                        </p:tav>
                                      </p:tavLst>
                                    </p:anim>
                                    <p:anim calcmode="lin" valueType="num">
                                      <p:cBhvr>
                                        <p:cTn id="48" dur="750"/>
                                        <p:tgtEl>
                                          <p:spTgt spid="266"/>
                                        </p:tgtEl>
                                        <p:attrNameLst>
                                          <p:attrName>ppt_h</p:attrName>
                                        </p:attrNameLst>
                                      </p:cBhvr>
                                      <p:tavLst>
                                        <p:tav tm="0">
                                          <p:val>
                                            <p:strVal val="ppt_h"/>
                                          </p:val>
                                        </p:tav>
                                        <p:tav tm="100000">
                                          <p:val>
                                            <p:strVal val="ppt_h"/>
                                          </p:val>
                                        </p:tav>
                                      </p:tavLst>
                                    </p:anim>
                                    <p:animEffect transition="out" filter="fade">
                                      <p:cBhvr>
                                        <p:cTn id="49" dur="750"/>
                                        <p:tgtEl>
                                          <p:spTgt spid="266"/>
                                        </p:tgtEl>
                                      </p:cBhvr>
                                    </p:animEffect>
                                    <p:set>
                                      <p:cBhvr>
                                        <p:cTn id="50" dur="1" fill="hold">
                                          <p:stCondLst>
                                            <p:cond delay="749"/>
                                          </p:stCondLst>
                                        </p:cTn>
                                        <p:tgtEl>
                                          <p:spTgt spid="266"/>
                                        </p:tgtEl>
                                        <p:attrNameLst>
                                          <p:attrName>style.visibility</p:attrName>
                                        </p:attrNameLst>
                                      </p:cBhvr>
                                      <p:to>
                                        <p:strVal val="hidden"/>
                                      </p:to>
                                    </p:set>
                                  </p:childTnLst>
                                </p:cTn>
                              </p:par>
                              <p:par>
                                <p:cTn id="51" presetID="55" presetClass="exit" presetSubtype="0" fill="hold" nodeType="withEffect">
                                  <p:stCondLst>
                                    <p:cond delay="400"/>
                                  </p:stCondLst>
                                  <p:childTnLst>
                                    <p:anim calcmode="lin" valueType="num">
                                      <p:cBhvr>
                                        <p:cTn id="52" dur="750"/>
                                        <p:tgtEl>
                                          <p:spTgt spid="267"/>
                                        </p:tgtEl>
                                        <p:attrNameLst>
                                          <p:attrName>ppt_w</p:attrName>
                                        </p:attrNameLst>
                                      </p:cBhvr>
                                      <p:tavLst>
                                        <p:tav tm="0">
                                          <p:val>
                                            <p:strVal val="ppt_w"/>
                                          </p:val>
                                        </p:tav>
                                        <p:tav tm="100000">
                                          <p:val>
                                            <p:strVal val="ppt_w*0.70"/>
                                          </p:val>
                                        </p:tav>
                                      </p:tavLst>
                                    </p:anim>
                                    <p:anim calcmode="lin" valueType="num">
                                      <p:cBhvr>
                                        <p:cTn id="53" dur="750"/>
                                        <p:tgtEl>
                                          <p:spTgt spid="267"/>
                                        </p:tgtEl>
                                        <p:attrNameLst>
                                          <p:attrName>ppt_h</p:attrName>
                                        </p:attrNameLst>
                                      </p:cBhvr>
                                      <p:tavLst>
                                        <p:tav tm="0">
                                          <p:val>
                                            <p:strVal val="ppt_h"/>
                                          </p:val>
                                        </p:tav>
                                        <p:tav tm="100000">
                                          <p:val>
                                            <p:strVal val="ppt_h"/>
                                          </p:val>
                                        </p:tav>
                                      </p:tavLst>
                                    </p:anim>
                                    <p:animEffect transition="out" filter="fade">
                                      <p:cBhvr>
                                        <p:cTn id="54" dur="750"/>
                                        <p:tgtEl>
                                          <p:spTgt spid="267"/>
                                        </p:tgtEl>
                                      </p:cBhvr>
                                    </p:animEffect>
                                    <p:set>
                                      <p:cBhvr>
                                        <p:cTn id="55" dur="1" fill="hold">
                                          <p:stCondLst>
                                            <p:cond delay="749"/>
                                          </p:stCondLst>
                                        </p:cTn>
                                        <p:tgtEl>
                                          <p:spTgt spid="267"/>
                                        </p:tgtEl>
                                        <p:attrNameLst>
                                          <p:attrName>style.visibility</p:attrName>
                                        </p:attrNameLst>
                                      </p:cBhvr>
                                      <p:to>
                                        <p:strVal val="hidden"/>
                                      </p:to>
                                    </p:set>
                                  </p:childTnLst>
                                </p:cTn>
                              </p:par>
                              <p:par>
                                <p:cTn id="56" presetID="55" presetClass="exit" presetSubtype="0" fill="hold" nodeType="withEffect">
                                  <p:stCondLst>
                                    <p:cond delay="200"/>
                                  </p:stCondLst>
                                  <p:childTnLst>
                                    <p:anim calcmode="lin" valueType="num">
                                      <p:cBhvr>
                                        <p:cTn id="57" dur="750"/>
                                        <p:tgtEl>
                                          <p:spTgt spid="268"/>
                                        </p:tgtEl>
                                        <p:attrNameLst>
                                          <p:attrName>ppt_w</p:attrName>
                                        </p:attrNameLst>
                                      </p:cBhvr>
                                      <p:tavLst>
                                        <p:tav tm="0">
                                          <p:val>
                                            <p:strVal val="ppt_w"/>
                                          </p:val>
                                        </p:tav>
                                        <p:tav tm="100000">
                                          <p:val>
                                            <p:strVal val="ppt_w*0.70"/>
                                          </p:val>
                                        </p:tav>
                                      </p:tavLst>
                                    </p:anim>
                                    <p:anim calcmode="lin" valueType="num">
                                      <p:cBhvr>
                                        <p:cTn id="58" dur="750"/>
                                        <p:tgtEl>
                                          <p:spTgt spid="268"/>
                                        </p:tgtEl>
                                        <p:attrNameLst>
                                          <p:attrName>ppt_h</p:attrName>
                                        </p:attrNameLst>
                                      </p:cBhvr>
                                      <p:tavLst>
                                        <p:tav tm="0">
                                          <p:val>
                                            <p:strVal val="ppt_h"/>
                                          </p:val>
                                        </p:tav>
                                        <p:tav tm="100000">
                                          <p:val>
                                            <p:strVal val="ppt_h"/>
                                          </p:val>
                                        </p:tav>
                                      </p:tavLst>
                                    </p:anim>
                                    <p:animEffect transition="out" filter="fade">
                                      <p:cBhvr>
                                        <p:cTn id="59" dur="750"/>
                                        <p:tgtEl>
                                          <p:spTgt spid="268"/>
                                        </p:tgtEl>
                                      </p:cBhvr>
                                    </p:animEffect>
                                    <p:set>
                                      <p:cBhvr>
                                        <p:cTn id="60" dur="1" fill="hold">
                                          <p:stCondLst>
                                            <p:cond delay="749"/>
                                          </p:stCondLst>
                                        </p:cTn>
                                        <p:tgtEl>
                                          <p:spTgt spid="268"/>
                                        </p:tgtEl>
                                        <p:attrNameLst>
                                          <p:attrName>style.visibility</p:attrName>
                                        </p:attrNameLst>
                                      </p:cBhvr>
                                      <p:to>
                                        <p:strVal val="hidden"/>
                                      </p:to>
                                    </p:set>
                                  </p:childTnLst>
                                </p:cTn>
                              </p:par>
                              <p:par>
                                <p:cTn id="61" presetID="55" presetClass="exit" presetSubtype="0" fill="hold" nodeType="withEffect">
                                  <p:stCondLst>
                                    <p:cond delay="400"/>
                                  </p:stCondLst>
                                  <p:childTnLst>
                                    <p:anim calcmode="lin" valueType="num">
                                      <p:cBhvr>
                                        <p:cTn id="62" dur="750"/>
                                        <p:tgtEl>
                                          <p:spTgt spid="269"/>
                                        </p:tgtEl>
                                        <p:attrNameLst>
                                          <p:attrName>ppt_w</p:attrName>
                                        </p:attrNameLst>
                                      </p:cBhvr>
                                      <p:tavLst>
                                        <p:tav tm="0">
                                          <p:val>
                                            <p:strVal val="ppt_w"/>
                                          </p:val>
                                        </p:tav>
                                        <p:tav tm="100000">
                                          <p:val>
                                            <p:strVal val="ppt_w*0.70"/>
                                          </p:val>
                                        </p:tav>
                                      </p:tavLst>
                                    </p:anim>
                                    <p:anim calcmode="lin" valueType="num">
                                      <p:cBhvr>
                                        <p:cTn id="63" dur="750"/>
                                        <p:tgtEl>
                                          <p:spTgt spid="269"/>
                                        </p:tgtEl>
                                        <p:attrNameLst>
                                          <p:attrName>ppt_h</p:attrName>
                                        </p:attrNameLst>
                                      </p:cBhvr>
                                      <p:tavLst>
                                        <p:tav tm="0">
                                          <p:val>
                                            <p:strVal val="ppt_h"/>
                                          </p:val>
                                        </p:tav>
                                        <p:tav tm="100000">
                                          <p:val>
                                            <p:strVal val="ppt_h"/>
                                          </p:val>
                                        </p:tav>
                                      </p:tavLst>
                                    </p:anim>
                                    <p:animEffect transition="out" filter="fade">
                                      <p:cBhvr>
                                        <p:cTn id="64" dur="750"/>
                                        <p:tgtEl>
                                          <p:spTgt spid="269"/>
                                        </p:tgtEl>
                                      </p:cBhvr>
                                    </p:animEffect>
                                    <p:set>
                                      <p:cBhvr>
                                        <p:cTn id="65" dur="1" fill="hold">
                                          <p:stCondLst>
                                            <p:cond delay="749"/>
                                          </p:stCondLst>
                                        </p:cTn>
                                        <p:tgtEl>
                                          <p:spTgt spid="269"/>
                                        </p:tgtEl>
                                        <p:attrNameLst>
                                          <p:attrName>style.visibility</p:attrName>
                                        </p:attrNameLst>
                                      </p:cBhvr>
                                      <p:to>
                                        <p:strVal val="hidden"/>
                                      </p:to>
                                    </p:set>
                                  </p:childTnLst>
                                </p:cTn>
                              </p:par>
                              <p:par>
                                <p:cTn id="66" presetID="55" presetClass="exit" presetSubtype="0" fill="hold" nodeType="withEffect">
                                  <p:stCondLst>
                                    <p:cond delay="600"/>
                                  </p:stCondLst>
                                  <p:childTnLst>
                                    <p:anim calcmode="lin" valueType="num">
                                      <p:cBhvr>
                                        <p:cTn id="67" dur="750"/>
                                        <p:tgtEl>
                                          <p:spTgt spid="270"/>
                                        </p:tgtEl>
                                        <p:attrNameLst>
                                          <p:attrName>ppt_w</p:attrName>
                                        </p:attrNameLst>
                                      </p:cBhvr>
                                      <p:tavLst>
                                        <p:tav tm="0">
                                          <p:val>
                                            <p:strVal val="ppt_w"/>
                                          </p:val>
                                        </p:tav>
                                        <p:tav tm="100000">
                                          <p:val>
                                            <p:strVal val="ppt_w*0.70"/>
                                          </p:val>
                                        </p:tav>
                                      </p:tavLst>
                                    </p:anim>
                                    <p:anim calcmode="lin" valueType="num">
                                      <p:cBhvr>
                                        <p:cTn id="68" dur="750"/>
                                        <p:tgtEl>
                                          <p:spTgt spid="270"/>
                                        </p:tgtEl>
                                        <p:attrNameLst>
                                          <p:attrName>ppt_h</p:attrName>
                                        </p:attrNameLst>
                                      </p:cBhvr>
                                      <p:tavLst>
                                        <p:tav tm="0">
                                          <p:val>
                                            <p:strVal val="ppt_h"/>
                                          </p:val>
                                        </p:tav>
                                        <p:tav tm="100000">
                                          <p:val>
                                            <p:strVal val="ppt_h"/>
                                          </p:val>
                                        </p:tav>
                                      </p:tavLst>
                                    </p:anim>
                                    <p:animEffect transition="out" filter="fade">
                                      <p:cBhvr>
                                        <p:cTn id="69" dur="750"/>
                                        <p:tgtEl>
                                          <p:spTgt spid="270"/>
                                        </p:tgtEl>
                                      </p:cBhvr>
                                    </p:animEffect>
                                    <p:set>
                                      <p:cBhvr>
                                        <p:cTn id="70" dur="1" fill="hold">
                                          <p:stCondLst>
                                            <p:cond delay="749"/>
                                          </p:stCondLst>
                                        </p:cTn>
                                        <p:tgtEl>
                                          <p:spTgt spid="270"/>
                                        </p:tgtEl>
                                        <p:attrNameLst>
                                          <p:attrName>style.visibility</p:attrName>
                                        </p:attrNameLst>
                                      </p:cBhvr>
                                      <p:to>
                                        <p:strVal val="hidden"/>
                                      </p:to>
                                    </p:set>
                                  </p:childTnLst>
                                </p:cTn>
                              </p:par>
                              <p:par>
                                <p:cTn id="71" presetID="55" presetClass="exit" presetSubtype="0" fill="hold" nodeType="withEffect">
                                  <p:stCondLst>
                                    <p:cond delay="400"/>
                                  </p:stCondLst>
                                  <p:childTnLst>
                                    <p:anim calcmode="lin" valueType="num">
                                      <p:cBhvr>
                                        <p:cTn id="72" dur="750"/>
                                        <p:tgtEl>
                                          <p:spTgt spid="271"/>
                                        </p:tgtEl>
                                        <p:attrNameLst>
                                          <p:attrName>ppt_w</p:attrName>
                                        </p:attrNameLst>
                                      </p:cBhvr>
                                      <p:tavLst>
                                        <p:tav tm="0">
                                          <p:val>
                                            <p:strVal val="ppt_w"/>
                                          </p:val>
                                        </p:tav>
                                        <p:tav tm="100000">
                                          <p:val>
                                            <p:strVal val="ppt_w*0.70"/>
                                          </p:val>
                                        </p:tav>
                                      </p:tavLst>
                                    </p:anim>
                                    <p:anim calcmode="lin" valueType="num">
                                      <p:cBhvr>
                                        <p:cTn id="73" dur="750"/>
                                        <p:tgtEl>
                                          <p:spTgt spid="271"/>
                                        </p:tgtEl>
                                        <p:attrNameLst>
                                          <p:attrName>ppt_h</p:attrName>
                                        </p:attrNameLst>
                                      </p:cBhvr>
                                      <p:tavLst>
                                        <p:tav tm="0">
                                          <p:val>
                                            <p:strVal val="ppt_h"/>
                                          </p:val>
                                        </p:tav>
                                        <p:tav tm="100000">
                                          <p:val>
                                            <p:strVal val="ppt_h"/>
                                          </p:val>
                                        </p:tav>
                                      </p:tavLst>
                                    </p:anim>
                                    <p:animEffect transition="out" filter="fade">
                                      <p:cBhvr>
                                        <p:cTn id="74" dur="750"/>
                                        <p:tgtEl>
                                          <p:spTgt spid="271"/>
                                        </p:tgtEl>
                                      </p:cBhvr>
                                    </p:animEffect>
                                    <p:set>
                                      <p:cBhvr>
                                        <p:cTn id="75" dur="1" fill="hold">
                                          <p:stCondLst>
                                            <p:cond delay="749"/>
                                          </p:stCondLst>
                                        </p:cTn>
                                        <p:tgtEl>
                                          <p:spTgt spid="271"/>
                                        </p:tgtEl>
                                        <p:attrNameLst>
                                          <p:attrName>style.visibility</p:attrName>
                                        </p:attrNameLst>
                                      </p:cBhvr>
                                      <p:to>
                                        <p:strVal val="hidden"/>
                                      </p:to>
                                    </p:set>
                                  </p:childTnLst>
                                </p:cTn>
                              </p:par>
                              <p:par>
                                <p:cTn id="76" presetID="55" presetClass="exit" presetSubtype="0" fill="hold" nodeType="withEffect">
                                  <p:stCondLst>
                                    <p:cond delay="600"/>
                                  </p:stCondLst>
                                  <p:childTnLst>
                                    <p:anim calcmode="lin" valueType="num">
                                      <p:cBhvr>
                                        <p:cTn id="77" dur="750"/>
                                        <p:tgtEl>
                                          <p:spTgt spid="272"/>
                                        </p:tgtEl>
                                        <p:attrNameLst>
                                          <p:attrName>ppt_w</p:attrName>
                                        </p:attrNameLst>
                                      </p:cBhvr>
                                      <p:tavLst>
                                        <p:tav tm="0">
                                          <p:val>
                                            <p:strVal val="ppt_w"/>
                                          </p:val>
                                        </p:tav>
                                        <p:tav tm="100000">
                                          <p:val>
                                            <p:strVal val="ppt_w*0.70"/>
                                          </p:val>
                                        </p:tav>
                                      </p:tavLst>
                                    </p:anim>
                                    <p:anim calcmode="lin" valueType="num">
                                      <p:cBhvr>
                                        <p:cTn id="78" dur="750"/>
                                        <p:tgtEl>
                                          <p:spTgt spid="272"/>
                                        </p:tgtEl>
                                        <p:attrNameLst>
                                          <p:attrName>ppt_h</p:attrName>
                                        </p:attrNameLst>
                                      </p:cBhvr>
                                      <p:tavLst>
                                        <p:tav tm="0">
                                          <p:val>
                                            <p:strVal val="ppt_h"/>
                                          </p:val>
                                        </p:tav>
                                        <p:tav tm="100000">
                                          <p:val>
                                            <p:strVal val="ppt_h"/>
                                          </p:val>
                                        </p:tav>
                                      </p:tavLst>
                                    </p:anim>
                                    <p:animEffect transition="out" filter="fade">
                                      <p:cBhvr>
                                        <p:cTn id="79" dur="750"/>
                                        <p:tgtEl>
                                          <p:spTgt spid="272"/>
                                        </p:tgtEl>
                                      </p:cBhvr>
                                    </p:animEffect>
                                    <p:set>
                                      <p:cBhvr>
                                        <p:cTn id="80" dur="1" fill="hold">
                                          <p:stCondLst>
                                            <p:cond delay="749"/>
                                          </p:stCondLst>
                                        </p:cTn>
                                        <p:tgtEl>
                                          <p:spTgt spid="272"/>
                                        </p:tgtEl>
                                        <p:attrNameLst>
                                          <p:attrName>style.visibility</p:attrName>
                                        </p:attrNameLst>
                                      </p:cBhvr>
                                      <p:to>
                                        <p:strVal val="hidden"/>
                                      </p:to>
                                    </p:set>
                                  </p:childTnLst>
                                </p:cTn>
                              </p:par>
                              <p:par>
                                <p:cTn id="81" presetID="55" presetClass="exit" presetSubtype="0" fill="hold" nodeType="withEffect">
                                  <p:stCondLst>
                                    <p:cond delay="600"/>
                                  </p:stCondLst>
                                  <p:childTnLst>
                                    <p:anim calcmode="lin" valueType="num">
                                      <p:cBhvr>
                                        <p:cTn id="82" dur="750"/>
                                        <p:tgtEl>
                                          <p:spTgt spid="273"/>
                                        </p:tgtEl>
                                        <p:attrNameLst>
                                          <p:attrName>ppt_w</p:attrName>
                                        </p:attrNameLst>
                                      </p:cBhvr>
                                      <p:tavLst>
                                        <p:tav tm="0">
                                          <p:val>
                                            <p:strVal val="ppt_w"/>
                                          </p:val>
                                        </p:tav>
                                        <p:tav tm="100000">
                                          <p:val>
                                            <p:strVal val="ppt_w*0.70"/>
                                          </p:val>
                                        </p:tav>
                                      </p:tavLst>
                                    </p:anim>
                                    <p:anim calcmode="lin" valueType="num">
                                      <p:cBhvr>
                                        <p:cTn id="83" dur="750"/>
                                        <p:tgtEl>
                                          <p:spTgt spid="273"/>
                                        </p:tgtEl>
                                        <p:attrNameLst>
                                          <p:attrName>ppt_h</p:attrName>
                                        </p:attrNameLst>
                                      </p:cBhvr>
                                      <p:tavLst>
                                        <p:tav tm="0">
                                          <p:val>
                                            <p:strVal val="ppt_h"/>
                                          </p:val>
                                        </p:tav>
                                        <p:tav tm="100000">
                                          <p:val>
                                            <p:strVal val="ppt_h"/>
                                          </p:val>
                                        </p:tav>
                                      </p:tavLst>
                                    </p:anim>
                                    <p:animEffect transition="out" filter="fade">
                                      <p:cBhvr>
                                        <p:cTn id="84" dur="750"/>
                                        <p:tgtEl>
                                          <p:spTgt spid="273"/>
                                        </p:tgtEl>
                                      </p:cBhvr>
                                    </p:animEffect>
                                    <p:set>
                                      <p:cBhvr>
                                        <p:cTn id="85" dur="1" fill="hold">
                                          <p:stCondLst>
                                            <p:cond delay="749"/>
                                          </p:stCondLst>
                                        </p:cTn>
                                        <p:tgtEl>
                                          <p:spTgt spid="273"/>
                                        </p:tgtEl>
                                        <p:attrNameLst>
                                          <p:attrName>style.visibility</p:attrName>
                                        </p:attrNameLst>
                                      </p:cBhvr>
                                      <p:to>
                                        <p:strVal val="hidden"/>
                                      </p:to>
                                    </p:set>
                                  </p:childTnLst>
                                </p:cTn>
                              </p:par>
                              <p:par>
                                <p:cTn id="86" presetID="55" presetClass="exit" presetSubtype="0" fill="hold" nodeType="withEffect">
                                  <p:stCondLst>
                                    <p:cond delay="800"/>
                                  </p:stCondLst>
                                  <p:childTnLst>
                                    <p:anim calcmode="lin" valueType="num">
                                      <p:cBhvr>
                                        <p:cTn id="87" dur="750"/>
                                        <p:tgtEl>
                                          <p:spTgt spid="274"/>
                                        </p:tgtEl>
                                        <p:attrNameLst>
                                          <p:attrName>ppt_w</p:attrName>
                                        </p:attrNameLst>
                                      </p:cBhvr>
                                      <p:tavLst>
                                        <p:tav tm="0">
                                          <p:val>
                                            <p:strVal val="ppt_w"/>
                                          </p:val>
                                        </p:tav>
                                        <p:tav tm="100000">
                                          <p:val>
                                            <p:strVal val="ppt_w*0.70"/>
                                          </p:val>
                                        </p:tav>
                                      </p:tavLst>
                                    </p:anim>
                                    <p:anim calcmode="lin" valueType="num">
                                      <p:cBhvr>
                                        <p:cTn id="88" dur="750"/>
                                        <p:tgtEl>
                                          <p:spTgt spid="274"/>
                                        </p:tgtEl>
                                        <p:attrNameLst>
                                          <p:attrName>ppt_h</p:attrName>
                                        </p:attrNameLst>
                                      </p:cBhvr>
                                      <p:tavLst>
                                        <p:tav tm="0">
                                          <p:val>
                                            <p:strVal val="ppt_h"/>
                                          </p:val>
                                        </p:tav>
                                        <p:tav tm="100000">
                                          <p:val>
                                            <p:strVal val="ppt_h"/>
                                          </p:val>
                                        </p:tav>
                                      </p:tavLst>
                                    </p:anim>
                                    <p:animEffect transition="out" filter="fade">
                                      <p:cBhvr>
                                        <p:cTn id="89" dur="750"/>
                                        <p:tgtEl>
                                          <p:spTgt spid="274"/>
                                        </p:tgtEl>
                                      </p:cBhvr>
                                    </p:animEffect>
                                    <p:set>
                                      <p:cBhvr>
                                        <p:cTn id="90" dur="1" fill="hold">
                                          <p:stCondLst>
                                            <p:cond delay="749"/>
                                          </p:stCondLst>
                                        </p:cTn>
                                        <p:tgtEl>
                                          <p:spTgt spid="274"/>
                                        </p:tgtEl>
                                        <p:attrNameLst>
                                          <p:attrName>style.visibility</p:attrName>
                                        </p:attrNameLst>
                                      </p:cBhvr>
                                      <p:to>
                                        <p:strVal val="hidden"/>
                                      </p:to>
                                    </p:set>
                                  </p:childTnLst>
                                </p:cTn>
                              </p:par>
                              <p:par>
                                <p:cTn id="91" presetID="55" presetClass="exit" presetSubtype="0" fill="hold" nodeType="withEffect">
                                  <p:stCondLst>
                                    <p:cond delay="1000"/>
                                  </p:stCondLst>
                                  <p:childTnLst>
                                    <p:anim calcmode="lin" valueType="num">
                                      <p:cBhvr>
                                        <p:cTn id="92" dur="750"/>
                                        <p:tgtEl>
                                          <p:spTgt spid="275"/>
                                        </p:tgtEl>
                                        <p:attrNameLst>
                                          <p:attrName>ppt_w</p:attrName>
                                        </p:attrNameLst>
                                      </p:cBhvr>
                                      <p:tavLst>
                                        <p:tav tm="0">
                                          <p:val>
                                            <p:strVal val="ppt_w"/>
                                          </p:val>
                                        </p:tav>
                                        <p:tav tm="100000">
                                          <p:val>
                                            <p:strVal val="ppt_w*0.70"/>
                                          </p:val>
                                        </p:tav>
                                      </p:tavLst>
                                    </p:anim>
                                    <p:anim calcmode="lin" valueType="num">
                                      <p:cBhvr>
                                        <p:cTn id="93" dur="750"/>
                                        <p:tgtEl>
                                          <p:spTgt spid="275"/>
                                        </p:tgtEl>
                                        <p:attrNameLst>
                                          <p:attrName>ppt_h</p:attrName>
                                        </p:attrNameLst>
                                      </p:cBhvr>
                                      <p:tavLst>
                                        <p:tav tm="0">
                                          <p:val>
                                            <p:strVal val="ppt_h"/>
                                          </p:val>
                                        </p:tav>
                                        <p:tav tm="100000">
                                          <p:val>
                                            <p:strVal val="ppt_h"/>
                                          </p:val>
                                        </p:tav>
                                      </p:tavLst>
                                    </p:anim>
                                    <p:animEffect transition="out" filter="fade">
                                      <p:cBhvr>
                                        <p:cTn id="94" dur="750"/>
                                        <p:tgtEl>
                                          <p:spTgt spid="275"/>
                                        </p:tgtEl>
                                      </p:cBhvr>
                                    </p:animEffect>
                                    <p:set>
                                      <p:cBhvr>
                                        <p:cTn id="95" dur="1" fill="hold">
                                          <p:stCondLst>
                                            <p:cond delay="749"/>
                                          </p:stCondLst>
                                        </p:cTn>
                                        <p:tgtEl>
                                          <p:spTgt spid="275"/>
                                        </p:tgtEl>
                                        <p:attrNameLst>
                                          <p:attrName>style.visibility</p:attrName>
                                        </p:attrNameLst>
                                      </p:cBhvr>
                                      <p:to>
                                        <p:strVal val="hidden"/>
                                      </p:to>
                                    </p:set>
                                  </p:childTnLst>
                                </p:cTn>
                              </p:par>
                              <p:par>
                                <p:cTn id="96" presetID="55" presetClass="exit" presetSubtype="0" fill="hold" nodeType="withEffect">
                                  <p:stCondLst>
                                    <p:cond delay="1200"/>
                                  </p:stCondLst>
                                  <p:childTnLst>
                                    <p:anim calcmode="lin" valueType="num">
                                      <p:cBhvr>
                                        <p:cTn id="97" dur="750"/>
                                        <p:tgtEl>
                                          <p:spTgt spid="276"/>
                                        </p:tgtEl>
                                        <p:attrNameLst>
                                          <p:attrName>ppt_w</p:attrName>
                                        </p:attrNameLst>
                                      </p:cBhvr>
                                      <p:tavLst>
                                        <p:tav tm="0">
                                          <p:val>
                                            <p:strVal val="ppt_w"/>
                                          </p:val>
                                        </p:tav>
                                        <p:tav tm="100000">
                                          <p:val>
                                            <p:strVal val="ppt_w*0.70"/>
                                          </p:val>
                                        </p:tav>
                                      </p:tavLst>
                                    </p:anim>
                                    <p:anim calcmode="lin" valueType="num">
                                      <p:cBhvr>
                                        <p:cTn id="98" dur="750"/>
                                        <p:tgtEl>
                                          <p:spTgt spid="276"/>
                                        </p:tgtEl>
                                        <p:attrNameLst>
                                          <p:attrName>ppt_h</p:attrName>
                                        </p:attrNameLst>
                                      </p:cBhvr>
                                      <p:tavLst>
                                        <p:tav tm="0">
                                          <p:val>
                                            <p:strVal val="ppt_h"/>
                                          </p:val>
                                        </p:tav>
                                        <p:tav tm="100000">
                                          <p:val>
                                            <p:strVal val="ppt_h"/>
                                          </p:val>
                                        </p:tav>
                                      </p:tavLst>
                                    </p:anim>
                                    <p:animEffect transition="out" filter="fade">
                                      <p:cBhvr>
                                        <p:cTn id="99" dur="750"/>
                                        <p:tgtEl>
                                          <p:spTgt spid="276"/>
                                        </p:tgtEl>
                                      </p:cBhvr>
                                    </p:animEffect>
                                    <p:set>
                                      <p:cBhvr>
                                        <p:cTn id="100" dur="1" fill="hold">
                                          <p:stCondLst>
                                            <p:cond delay="749"/>
                                          </p:stCondLst>
                                        </p:cTn>
                                        <p:tgtEl>
                                          <p:spTgt spid="276"/>
                                        </p:tgtEl>
                                        <p:attrNameLst>
                                          <p:attrName>style.visibility</p:attrName>
                                        </p:attrNameLst>
                                      </p:cBhvr>
                                      <p:to>
                                        <p:strVal val="hidden"/>
                                      </p:to>
                                    </p:set>
                                  </p:childTnLst>
                                </p:cTn>
                              </p:par>
                              <p:par>
                                <p:cTn id="101" presetID="55" presetClass="exit" presetSubtype="0" fill="hold" nodeType="withEffect">
                                  <p:stCondLst>
                                    <p:cond delay="1400"/>
                                  </p:stCondLst>
                                  <p:childTnLst>
                                    <p:anim calcmode="lin" valueType="num">
                                      <p:cBhvr>
                                        <p:cTn id="102" dur="750"/>
                                        <p:tgtEl>
                                          <p:spTgt spid="277"/>
                                        </p:tgtEl>
                                        <p:attrNameLst>
                                          <p:attrName>ppt_w</p:attrName>
                                        </p:attrNameLst>
                                      </p:cBhvr>
                                      <p:tavLst>
                                        <p:tav tm="0">
                                          <p:val>
                                            <p:strVal val="ppt_w"/>
                                          </p:val>
                                        </p:tav>
                                        <p:tav tm="100000">
                                          <p:val>
                                            <p:strVal val="ppt_w*0.70"/>
                                          </p:val>
                                        </p:tav>
                                      </p:tavLst>
                                    </p:anim>
                                    <p:anim calcmode="lin" valueType="num">
                                      <p:cBhvr>
                                        <p:cTn id="103" dur="750"/>
                                        <p:tgtEl>
                                          <p:spTgt spid="277"/>
                                        </p:tgtEl>
                                        <p:attrNameLst>
                                          <p:attrName>ppt_h</p:attrName>
                                        </p:attrNameLst>
                                      </p:cBhvr>
                                      <p:tavLst>
                                        <p:tav tm="0">
                                          <p:val>
                                            <p:strVal val="ppt_h"/>
                                          </p:val>
                                        </p:tav>
                                        <p:tav tm="100000">
                                          <p:val>
                                            <p:strVal val="ppt_h"/>
                                          </p:val>
                                        </p:tav>
                                      </p:tavLst>
                                    </p:anim>
                                    <p:animEffect transition="out" filter="fade">
                                      <p:cBhvr>
                                        <p:cTn id="104" dur="750"/>
                                        <p:tgtEl>
                                          <p:spTgt spid="277"/>
                                        </p:tgtEl>
                                      </p:cBhvr>
                                    </p:animEffect>
                                    <p:set>
                                      <p:cBhvr>
                                        <p:cTn id="105" dur="1" fill="hold">
                                          <p:stCondLst>
                                            <p:cond delay="749"/>
                                          </p:stCondLst>
                                        </p:cTn>
                                        <p:tgtEl>
                                          <p:spTgt spid="277"/>
                                        </p:tgtEl>
                                        <p:attrNameLst>
                                          <p:attrName>style.visibility</p:attrName>
                                        </p:attrNameLst>
                                      </p:cBhvr>
                                      <p:to>
                                        <p:strVal val="hidden"/>
                                      </p:to>
                                    </p:set>
                                  </p:childTnLst>
                                </p:cTn>
                              </p:par>
                              <p:par>
                                <p:cTn id="106" presetID="55" presetClass="exit" presetSubtype="0" fill="hold" nodeType="withEffect">
                                  <p:stCondLst>
                                    <p:cond delay="1600"/>
                                  </p:stCondLst>
                                  <p:childTnLst>
                                    <p:anim calcmode="lin" valueType="num">
                                      <p:cBhvr>
                                        <p:cTn id="107" dur="750"/>
                                        <p:tgtEl>
                                          <p:spTgt spid="278"/>
                                        </p:tgtEl>
                                        <p:attrNameLst>
                                          <p:attrName>ppt_w</p:attrName>
                                        </p:attrNameLst>
                                      </p:cBhvr>
                                      <p:tavLst>
                                        <p:tav tm="0">
                                          <p:val>
                                            <p:strVal val="ppt_w"/>
                                          </p:val>
                                        </p:tav>
                                        <p:tav tm="100000">
                                          <p:val>
                                            <p:strVal val="ppt_w*0.70"/>
                                          </p:val>
                                        </p:tav>
                                      </p:tavLst>
                                    </p:anim>
                                    <p:anim calcmode="lin" valueType="num">
                                      <p:cBhvr>
                                        <p:cTn id="108" dur="750"/>
                                        <p:tgtEl>
                                          <p:spTgt spid="278"/>
                                        </p:tgtEl>
                                        <p:attrNameLst>
                                          <p:attrName>ppt_h</p:attrName>
                                        </p:attrNameLst>
                                      </p:cBhvr>
                                      <p:tavLst>
                                        <p:tav tm="0">
                                          <p:val>
                                            <p:strVal val="ppt_h"/>
                                          </p:val>
                                        </p:tav>
                                        <p:tav tm="100000">
                                          <p:val>
                                            <p:strVal val="ppt_h"/>
                                          </p:val>
                                        </p:tav>
                                      </p:tavLst>
                                    </p:anim>
                                    <p:animEffect transition="out" filter="fade">
                                      <p:cBhvr>
                                        <p:cTn id="109" dur="750"/>
                                        <p:tgtEl>
                                          <p:spTgt spid="278"/>
                                        </p:tgtEl>
                                      </p:cBhvr>
                                    </p:animEffect>
                                    <p:set>
                                      <p:cBhvr>
                                        <p:cTn id="110" dur="1" fill="hold">
                                          <p:stCondLst>
                                            <p:cond delay="749"/>
                                          </p:stCondLst>
                                        </p:cTn>
                                        <p:tgtEl>
                                          <p:spTgt spid="278"/>
                                        </p:tgtEl>
                                        <p:attrNameLst>
                                          <p:attrName>style.visibility</p:attrName>
                                        </p:attrNameLst>
                                      </p:cBhvr>
                                      <p:to>
                                        <p:strVal val="hidden"/>
                                      </p:to>
                                    </p:set>
                                  </p:childTnLst>
                                </p:cTn>
                              </p:par>
                              <p:par>
                                <p:cTn id="111" presetID="22" presetClass="entr" presetSubtype="1" fill="hold" nodeType="withEffect">
                                  <p:stCondLst>
                                    <p:cond delay="0"/>
                                  </p:stCondLst>
                                  <p:childTnLst>
                                    <p:set>
                                      <p:cBhvr>
                                        <p:cTn id="112" dur="1" fill="hold">
                                          <p:stCondLst>
                                            <p:cond delay="0"/>
                                          </p:stCondLst>
                                        </p:cTn>
                                        <p:tgtEl>
                                          <p:spTgt spid="255"/>
                                        </p:tgtEl>
                                        <p:attrNameLst>
                                          <p:attrName>style.visibility</p:attrName>
                                        </p:attrNameLst>
                                      </p:cBhvr>
                                      <p:to>
                                        <p:strVal val="visible"/>
                                      </p:to>
                                    </p:set>
                                    <p:animEffect transition="in" filter="wipe(up)">
                                      <p:cBhvr>
                                        <p:cTn id="113" dur="500"/>
                                        <p:tgtEl>
                                          <p:spTgt spid="255"/>
                                        </p:tgtEl>
                                      </p:cBhvr>
                                    </p:animEffect>
                                  </p:childTnLst>
                                </p:cTn>
                              </p:par>
                              <p:par>
                                <p:cTn id="114" presetID="22" presetClass="entr" presetSubtype="1" fill="hold" nodeType="withEffect">
                                  <p:stCondLst>
                                    <p:cond delay="0"/>
                                  </p:stCondLst>
                                  <p:childTnLst>
                                    <p:set>
                                      <p:cBhvr>
                                        <p:cTn id="115" dur="1" fill="hold">
                                          <p:stCondLst>
                                            <p:cond delay="0"/>
                                          </p:stCondLst>
                                        </p:cTn>
                                        <p:tgtEl>
                                          <p:spTgt spid="260"/>
                                        </p:tgtEl>
                                        <p:attrNameLst>
                                          <p:attrName>style.visibility</p:attrName>
                                        </p:attrNameLst>
                                      </p:cBhvr>
                                      <p:to>
                                        <p:strVal val="visible"/>
                                      </p:to>
                                    </p:set>
                                    <p:animEffect transition="in" filter="wipe(up)">
                                      <p:cBhvr>
                                        <p:cTn id="116" dur="500"/>
                                        <p:tgtEl>
                                          <p:spTgt spid="260"/>
                                        </p:tgtEl>
                                      </p:cBhvr>
                                    </p:animEffect>
                                  </p:childTnLst>
                                </p:cTn>
                              </p:par>
                              <p:par>
                                <p:cTn id="117" presetID="22" presetClass="entr" presetSubtype="1" fill="hold" nodeType="withEffect">
                                  <p:stCondLst>
                                    <p:cond delay="0"/>
                                  </p:stCondLst>
                                  <p:childTnLst>
                                    <p:set>
                                      <p:cBhvr>
                                        <p:cTn id="118" dur="1" fill="hold">
                                          <p:stCondLst>
                                            <p:cond delay="0"/>
                                          </p:stCondLst>
                                        </p:cTn>
                                        <p:tgtEl>
                                          <p:spTgt spid="261"/>
                                        </p:tgtEl>
                                        <p:attrNameLst>
                                          <p:attrName>style.visibility</p:attrName>
                                        </p:attrNameLst>
                                      </p:cBhvr>
                                      <p:to>
                                        <p:strVal val="visible"/>
                                      </p:to>
                                    </p:set>
                                    <p:animEffect transition="in" filter="wipe(up)">
                                      <p:cBhvr>
                                        <p:cTn id="119" dur="500"/>
                                        <p:tgtEl>
                                          <p:spTgt spid="261"/>
                                        </p:tgtEl>
                                      </p:cBhvr>
                                    </p:animEffect>
                                  </p:childTnLst>
                                </p:cTn>
                              </p:par>
                              <p:par>
                                <p:cTn id="120" presetID="22" presetClass="entr" presetSubtype="1" fill="hold" nodeType="withEffect">
                                  <p:stCondLst>
                                    <p:cond delay="0"/>
                                  </p:stCondLst>
                                  <p:childTnLst>
                                    <p:set>
                                      <p:cBhvr>
                                        <p:cTn id="121" dur="1" fill="hold">
                                          <p:stCondLst>
                                            <p:cond delay="0"/>
                                          </p:stCondLst>
                                        </p:cTn>
                                        <p:tgtEl>
                                          <p:spTgt spid="262"/>
                                        </p:tgtEl>
                                        <p:attrNameLst>
                                          <p:attrName>style.visibility</p:attrName>
                                        </p:attrNameLst>
                                      </p:cBhvr>
                                      <p:to>
                                        <p:strVal val="visible"/>
                                      </p:to>
                                    </p:set>
                                    <p:animEffect transition="in" filter="wipe(up)">
                                      <p:cBhvr>
                                        <p:cTn id="122" dur="500"/>
                                        <p:tgtEl>
                                          <p:spTgt spid="262"/>
                                        </p:tgtEl>
                                      </p:cBhvr>
                                    </p:animEffect>
                                  </p:childTnLst>
                                </p:cTn>
                              </p:par>
                              <p:par>
                                <p:cTn id="123" presetID="22" presetClass="entr" presetSubtype="1" fill="hold" nodeType="withEffect">
                                  <p:stCondLst>
                                    <p:cond delay="0"/>
                                  </p:stCondLst>
                                  <p:childTnLst>
                                    <p:set>
                                      <p:cBhvr>
                                        <p:cTn id="124" dur="1" fill="hold">
                                          <p:stCondLst>
                                            <p:cond delay="0"/>
                                          </p:stCondLst>
                                        </p:cTn>
                                        <p:tgtEl>
                                          <p:spTgt spid="263"/>
                                        </p:tgtEl>
                                        <p:attrNameLst>
                                          <p:attrName>style.visibility</p:attrName>
                                        </p:attrNameLst>
                                      </p:cBhvr>
                                      <p:to>
                                        <p:strVal val="visible"/>
                                      </p:to>
                                    </p:set>
                                    <p:animEffect transition="in" filter="wipe(up)">
                                      <p:cBhvr>
                                        <p:cTn id="125" dur="500"/>
                                        <p:tgtEl>
                                          <p:spTgt spid="263"/>
                                        </p:tgtEl>
                                      </p:cBhvr>
                                    </p:animEffect>
                                  </p:childTnLst>
                                </p:cTn>
                              </p:par>
                              <p:par>
                                <p:cTn id="126" presetID="22" presetClass="entr" presetSubtype="2" fill="hold" nodeType="withEffect">
                                  <p:stCondLst>
                                    <p:cond delay="0"/>
                                  </p:stCondLst>
                                  <p:childTnLst>
                                    <p:set>
                                      <p:cBhvr>
                                        <p:cTn id="127" dur="1" fill="hold">
                                          <p:stCondLst>
                                            <p:cond delay="0"/>
                                          </p:stCondLst>
                                        </p:cTn>
                                        <p:tgtEl>
                                          <p:spTgt spid="259"/>
                                        </p:tgtEl>
                                        <p:attrNameLst>
                                          <p:attrName>style.visibility</p:attrName>
                                        </p:attrNameLst>
                                      </p:cBhvr>
                                      <p:to>
                                        <p:strVal val="visible"/>
                                      </p:to>
                                    </p:set>
                                    <p:animEffect transition="in" filter="wipe(right)">
                                      <p:cBhvr>
                                        <p:cTn id="128" dur="500"/>
                                        <p:tgtEl>
                                          <p:spTgt spid="259"/>
                                        </p:tgtEl>
                                      </p:cBhvr>
                                    </p:animEffect>
                                  </p:childTnLst>
                                </p:cTn>
                              </p:par>
                              <p:par>
                                <p:cTn id="129" presetID="22" presetClass="entr" presetSubtype="2" fill="hold" nodeType="withEffect">
                                  <p:stCondLst>
                                    <p:cond delay="0"/>
                                  </p:stCondLst>
                                  <p:childTnLst>
                                    <p:set>
                                      <p:cBhvr>
                                        <p:cTn id="130" dur="1" fill="hold">
                                          <p:stCondLst>
                                            <p:cond delay="0"/>
                                          </p:stCondLst>
                                        </p:cTn>
                                        <p:tgtEl>
                                          <p:spTgt spid="256"/>
                                        </p:tgtEl>
                                        <p:attrNameLst>
                                          <p:attrName>style.visibility</p:attrName>
                                        </p:attrNameLst>
                                      </p:cBhvr>
                                      <p:to>
                                        <p:strVal val="visible"/>
                                      </p:to>
                                    </p:set>
                                    <p:animEffect transition="in" filter="wipe(right)">
                                      <p:cBhvr>
                                        <p:cTn id="131" dur="500"/>
                                        <p:tgtEl>
                                          <p:spTgt spid="256"/>
                                        </p:tgtEl>
                                      </p:cBhvr>
                                    </p:animEffect>
                                  </p:childTnLst>
                                </p:cTn>
                              </p:par>
                              <p:par>
                                <p:cTn id="132" presetID="22" presetClass="entr" presetSubtype="2" fill="hold" nodeType="withEffect">
                                  <p:stCondLst>
                                    <p:cond delay="0"/>
                                  </p:stCondLst>
                                  <p:childTnLst>
                                    <p:set>
                                      <p:cBhvr>
                                        <p:cTn id="133" dur="1" fill="hold">
                                          <p:stCondLst>
                                            <p:cond delay="0"/>
                                          </p:stCondLst>
                                        </p:cTn>
                                        <p:tgtEl>
                                          <p:spTgt spid="257"/>
                                        </p:tgtEl>
                                        <p:attrNameLst>
                                          <p:attrName>style.visibility</p:attrName>
                                        </p:attrNameLst>
                                      </p:cBhvr>
                                      <p:to>
                                        <p:strVal val="visible"/>
                                      </p:to>
                                    </p:set>
                                    <p:animEffect transition="in" filter="wipe(right)">
                                      <p:cBhvr>
                                        <p:cTn id="134" dur="500"/>
                                        <p:tgtEl>
                                          <p:spTgt spid="257"/>
                                        </p:tgtEl>
                                      </p:cBhvr>
                                    </p:animEffect>
                                  </p:childTnLst>
                                </p:cTn>
                              </p:par>
                              <p:par>
                                <p:cTn id="135" presetID="22" presetClass="entr" presetSubtype="2" fill="hold" nodeType="withEffect">
                                  <p:stCondLst>
                                    <p:cond delay="0"/>
                                  </p:stCondLst>
                                  <p:childTnLst>
                                    <p:set>
                                      <p:cBhvr>
                                        <p:cTn id="136" dur="1" fill="hold">
                                          <p:stCondLst>
                                            <p:cond delay="0"/>
                                          </p:stCondLst>
                                        </p:cTn>
                                        <p:tgtEl>
                                          <p:spTgt spid="291"/>
                                        </p:tgtEl>
                                        <p:attrNameLst>
                                          <p:attrName>style.visibility</p:attrName>
                                        </p:attrNameLst>
                                      </p:cBhvr>
                                      <p:to>
                                        <p:strVal val="visible"/>
                                      </p:to>
                                    </p:set>
                                    <p:animEffect transition="in" filter="wipe(right)">
                                      <p:cBhvr>
                                        <p:cTn id="137" dur="500"/>
                                        <p:tgtEl>
                                          <p:spTgt spid="291"/>
                                        </p:tgtEl>
                                      </p:cBhvr>
                                    </p:animEffect>
                                  </p:childTnLst>
                                </p:cTn>
                              </p:par>
                              <p:par>
                                <p:cTn id="138" presetID="22" presetClass="entr" presetSubtype="2" fill="hold" nodeType="withEffect">
                                  <p:stCondLst>
                                    <p:cond delay="0"/>
                                  </p:stCondLst>
                                  <p:childTnLst>
                                    <p:set>
                                      <p:cBhvr>
                                        <p:cTn id="139" dur="1" fill="hold">
                                          <p:stCondLst>
                                            <p:cond delay="0"/>
                                          </p:stCondLst>
                                        </p:cTn>
                                        <p:tgtEl>
                                          <p:spTgt spid="258"/>
                                        </p:tgtEl>
                                        <p:attrNameLst>
                                          <p:attrName>style.visibility</p:attrName>
                                        </p:attrNameLst>
                                      </p:cBhvr>
                                      <p:to>
                                        <p:strVal val="visible"/>
                                      </p:to>
                                    </p:set>
                                    <p:animEffect transition="in" filter="wipe(right)">
                                      <p:cBhvr>
                                        <p:cTn id="140" dur="500"/>
                                        <p:tgtEl>
                                          <p:spTgt spid="258"/>
                                        </p:tgtEl>
                                      </p:cBhvr>
                                    </p:animEffect>
                                  </p:childTnLst>
                                </p:cTn>
                              </p:par>
                              <p:par>
                                <p:cTn id="141" presetID="55" presetClass="entr" presetSubtype="0" fill="hold" nodeType="withEffect">
                                  <p:stCondLst>
                                    <p:cond delay="0"/>
                                  </p:stCondLst>
                                  <p:childTnLst>
                                    <p:set>
                                      <p:cBhvr>
                                        <p:cTn id="142" dur="1" fill="hold">
                                          <p:stCondLst>
                                            <p:cond delay="0"/>
                                          </p:stCondLst>
                                        </p:cTn>
                                        <p:tgtEl>
                                          <p:spTgt spid="227"/>
                                        </p:tgtEl>
                                        <p:attrNameLst>
                                          <p:attrName>style.visibility</p:attrName>
                                        </p:attrNameLst>
                                      </p:cBhvr>
                                      <p:to>
                                        <p:strVal val="visible"/>
                                      </p:to>
                                    </p:set>
                                    <p:anim calcmode="lin" valueType="num">
                                      <p:cBhvr>
                                        <p:cTn id="143" dur="750" fill="hold"/>
                                        <p:tgtEl>
                                          <p:spTgt spid="227"/>
                                        </p:tgtEl>
                                        <p:attrNameLst>
                                          <p:attrName>ppt_w</p:attrName>
                                        </p:attrNameLst>
                                      </p:cBhvr>
                                      <p:tavLst>
                                        <p:tav tm="0">
                                          <p:val>
                                            <p:strVal val="#ppt_w*0.70"/>
                                          </p:val>
                                        </p:tav>
                                        <p:tav tm="100000">
                                          <p:val>
                                            <p:strVal val="#ppt_w"/>
                                          </p:val>
                                        </p:tav>
                                      </p:tavLst>
                                    </p:anim>
                                    <p:anim calcmode="lin" valueType="num">
                                      <p:cBhvr>
                                        <p:cTn id="144" dur="750" fill="hold"/>
                                        <p:tgtEl>
                                          <p:spTgt spid="227"/>
                                        </p:tgtEl>
                                        <p:attrNameLst>
                                          <p:attrName>ppt_h</p:attrName>
                                        </p:attrNameLst>
                                      </p:cBhvr>
                                      <p:tavLst>
                                        <p:tav tm="0">
                                          <p:val>
                                            <p:strVal val="#ppt_h"/>
                                          </p:val>
                                        </p:tav>
                                        <p:tav tm="100000">
                                          <p:val>
                                            <p:strVal val="#ppt_h"/>
                                          </p:val>
                                        </p:tav>
                                      </p:tavLst>
                                    </p:anim>
                                    <p:animEffect transition="in" filter="fade">
                                      <p:cBhvr>
                                        <p:cTn id="145" dur="750"/>
                                        <p:tgtEl>
                                          <p:spTgt spid="227"/>
                                        </p:tgtEl>
                                      </p:cBhvr>
                                    </p:animEffect>
                                  </p:childTnLst>
                                </p:cTn>
                              </p:par>
                              <p:par>
                                <p:cTn id="146" presetID="55" presetClass="entr" presetSubtype="0" fill="hold" nodeType="withEffect">
                                  <p:stCondLst>
                                    <p:cond delay="200"/>
                                  </p:stCondLst>
                                  <p:childTnLst>
                                    <p:set>
                                      <p:cBhvr>
                                        <p:cTn id="147" dur="1" fill="hold">
                                          <p:stCondLst>
                                            <p:cond delay="0"/>
                                          </p:stCondLst>
                                        </p:cTn>
                                        <p:tgtEl>
                                          <p:spTgt spid="226"/>
                                        </p:tgtEl>
                                        <p:attrNameLst>
                                          <p:attrName>style.visibility</p:attrName>
                                        </p:attrNameLst>
                                      </p:cBhvr>
                                      <p:to>
                                        <p:strVal val="visible"/>
                                      </p:to>
                                    </p:set>
                                    <p:anim calcmode="lin" valueType="num">
                                      <p:cBhvr>
                                        <p:cTn id="148" dur="750" fill="hold"/>
                                        <p:tgtEl>
                                          <p:spTgt spid="226"/>
                                        </p:tgtEl>
                                        <p:attrNameLst>
                                          <p:attrName>ppt_w</p:attrName>
                                        </p:attrNameLst>
                                      </p:cBhvr>
                                      <p:tavLst>
                                        <p:tav tm="0">
                                          <p:val>
                                            <p:strVal val="#ppt_w*0.70"/>
                                          </p:val>
                                        </p:tav>
                                        <p:tav tm="100000">
                                          <p:val>
                                            <p:strVal val="#ppt_w"/>
                                          </p:val>
                                        </p:tav>
                                      </p:tavLst>
                                    </p:anim>
                                    <p:anim calcmode="lin" valueType="num">
                                      <p:cBhvr>
                                        <p:cTn id="149" dur="750" fill="hold"/>
                                        <p:tgtEl>
                                          <p:spTgt spid="226"/>
                                        </p:tgtEl>
                                        <p:attrNameLst>
                                          <p:attrName>ppt_h</p:attrName>
                                        </p:attrNameLst>
                                      </p:cBhvr>
                                      <p:tavLst>
                                        <p:tav tm="0">
                                          <p:val>
                                            <p:strVal val="#ppt_h"/>
                                          </p:val>
                                        </p:tav>
                                        <p:tav tm="100000">
                                          <p:val>
                                            <p:strVal val="#ppt_h"/>
                                          </p:val>
                                        </p:tav>
                                      </p:tavLst>
                                    </p:anim>
                                    <p:animEffect transition="in" filter="fade">
                                      <p:cBhvr>
                                        <p:cTn id="150" dur="750"/>
                                        <p:tgtEl>
                                          <p:spTgt spid="226"/>
                                        </p:tgtEl>
                                      </p:cBhvr>
                                    </p:animEffect>
                                  </p:childTnLst>
                                </p:cTn>
                              </p:par>
                              <p:par>
                                <p:cTn id="151" presetID="55" presetClass="entr" presetSubtype="0" fill="hold" nodeType="withEffect">
                                  <p:stCondLst>
                                    <p:cond delay="400"/>
                                  </p:stCondLst>
                                  <p:childTnLst>
                                    <p:set>
                                      <p:cBhvr>
                                        <p:cTn id="152" dur="1" fill="hold">
                                          <p:stCondLst>
                                            <p:cond delay="0"/>
                                          </p:stCondLst>
                                        </p:cTn>
                                        <p:tgtEl>
                                          <p:spTgt spid="225"/>
                                        </p:tgtEl>
                                        <p:attrNameLst>
                                          <p:attrName>style.visibility</p:attrName>
                                        </p:attrNameLst>
                                      </p:cBhvr>
                                      <p:to>
                                        <p:strVal val="visible"/>
                                      </p:to>
                                    </p:set>
                                    <p:anim calcmode="lin" valueType="num">
                                      <p:cBhvr>
                                        <p:cTn id="153" dur="750" fill="hold"/>
                                        <p:tgtEl>
                                          <p:spTgt spid="225"/>
                                        </p:tgtEl>
                                        <p:attrNameLst>
                                          <p:attrName>ppt_w</p:attrName>
                                        </p:attrNameLst>
                                      </p:cBhvr>
                                      <p:tavLst>
                                        <p:tav tm="0">
                                          <p:val>
                                            <p:strVal val="#ppt_w*0.70"/>
                                          </p:val>
                                        </p:tav>
                                        <p:tav tm="100000">
                                          <p:val>
                                            <p:strVal val="#ppt_w"/>
                                          </p:val>
                                        </p:tav>
                                      </p:tavLst>
                                    </p:anim>
                                    <p:anim calcmode="lin" valueType="num">
                                      <p:cBhvr>
                                        <p:cTn id="154" dur="750" fill="hold"/>
                                        <p:tgtEl>
                                          <p:spTgt spid="225"/>
                                        </p:tgtEl>
                                        <p:attrNameLst>
                                          <p:attrName>ppt_h</p:attrName>
                                        </p:attrNameLst>
                                      </p:cBhvr>
                                      <p:tavLst>
                                        <p:tav tm="0">
                                          <p:val>
                                            <p:strVal val="#ppt_h"/>
                                          </p:val>
                                        </p:tav>
                                        <p:tav tm="100000">
                                          <p:val>
                                            <p:strVal val="#ppt_h"/>
                                          </p:val>
                                        </p:tav>
                                      </p:tavLst>
                                    </p:anim>
                                    <p:animEffect transition="in" filter="fade">
                                      <p:cBhvr>
                                        <p:cTn id="155" dur="750"/>
                                        <p:tgtEl>
                                          <p:spTgt spid="225"/>
                                        </p:tgtEl>
                                      </p:cBhvr>
                                    </p:animEffect>
                                  </p:childTnLst>
                                </p:cTn>
                              </p:par>
                              <p:par>
                                <p:cTn id="156" presetID="55" presetClass="entr" presetSubtype="0" fill="hold" nodeType="withEffect">
                                  <p:stCondLst>
                                    <p:cond delay="600"/>
                                  </p:stCondLst>
                                  <p:childTnLst>
                                    <p:set>
                                      <p:cBhvr>
                                        <p:cTn id="157" dur="1" fill="hold">
                                          <p:stCondLst>
                                            <p:cond delay="0"/>
                                          </p:stCondLst>
                                        </p:cTn>
                                        <p:tgtEl>
                                          <p:spTgt spid="221"/>
                                        </p:tgtEl>
                                        <p:attrNameLst>
                                          <p:attrName>style.visibility</p:attrName>
                                        </p:attrNameLst>
                                      </p:cBhvr>
                                      <p:to>
                                        <p:strVal val="visible"/>
                                      </p:to>
                                    </p:set>
                                    <p:anim calcmode="lin" valueType="num">
                                      <p:cBhvr>
                                        <p:cTn id="158" dur="750" fill="hold"/>
                                        <p:tgtEl>
                                          <p:spTgt spid="221"/>
                                        </p:tgtEl>
                                        <p:attrNameLst>
                                          <p:attrName>ppt_w</p:attrName>
                                        </p:attrNameLst>
                                      </p:cBhvr>
                                      <p:tavLst>
                                        <p:tav tm="0">
                                          <p:val>
                                            <p:strVal val="#ppt_w*0.70"/>
                                          </p:val>
                                        </p:tav>
                                        <p:tav tm="100000">
                                          <p:val>
                                            <p:strVal val="#ppt_w"/>
                                          </p:val>
                                        </p:tav>
                                      </p:tavLst>
                                    </p:anim>
                                    <p:anim calcmode="lin" valueType="num">
                                      <p:cBhvr>
                                        <p:cTn id="159" dur="750" fill="hold"/>
                                        <p:tgtEl>
                                          <p:spTgt spid="221"/>
                                        </p:tgtEl>
                                        <p:attrNameLst>
                                          <p:attrName>ppt_h</p:attrName>
                                        </p:attrNameLst>
                                      </p:cBhvr>
                                      <p:tavLst>
                                        <p:tav tm="0">
                                          <p:val>
                                            <p:strVal val="#ppt_h"/>
                                          </p:val>
                                        </p:tav>
                                        <p:tav tm="100000">
                                          <p:val>
                                            <p:strVal val="#ppt_h"/>
                                          </p:val>
                                        </p:tav>
                                      </p:tavLst>
                                    </p:anim>
                                    <p:animEffect transition="in" filter="fade">
                                      <p:cBhvr>
                                        <p:cTn id="160" dur="750"/>
                                        <p:tgtEl>
                                          <p:spTgt spid="221"/>
                                        </p:tgtEl>
                                      </p:cBhvr>
                                    </p:animEffect>
                                  </p:childTnLst>
                                </p:cTn>
                              </p:par>
                              <p:par>
                                <p:cTn id="161" presetID="55" presetClass="entr" presetSubtype="0" fill="hold" nodeType="withEffect">
                                  <p:stCondLst>
                                    <p:cond delay="800"/>
                                  </p:stCondLst>
                                  <p:childTnLst>
                                    <p:set>
                                      <p:cBhvr>
                                        <p:cTn id="162" dur="1" fill="hold">
                                          <p:stCondLst>
                                            <p:cond delay="0"/>
                                          </p:stCondLst>
                                        </p:cTn>
                                        <p:tgtEl>
                                          <p:spTgt spid="220"/>
                                        </p:tgtEl>
                                        <p:attrNameLst>
                                          <p:attrName>style.visibility</p:attrName>
                                        </p:attrNameLst>
                                      </p:cBhvr>
                                      <p:to>
                                        <p:strVal val="visible"/>
                                      </p:to>
                                    </p:set>
                                    <p:anim calcmode="lin" valueType="num">
                                      <p:cBhvr>
                                        <p:cTn id="163" dur="750" fill="hold"/>
                                        <p:tgtEl>
                                          <p:spTgt spid="220"/>
                                        </p:tgtEl>
                                        <p:attrNameLst>
                                          <p:attrName>ppt_w</p:attrName>
                                        </p:attrNameLst>
                                      </p:cBhvr>
                                      <p:tavLst>
                                        <p:tav tm="0">
                                          <p:val>
                                            <p:strVal val="#ppt_w*0.70"/>
                                          </p:val>
                                        </p:tav>
                                        <p:tav tm="100000">
                                          <p:val>
                                            <p:strVal val="#ppt_w"/>
                                          </p:val>
                                        </p:tav>
                                      </p:tavLst>
                                    </p:anim>
                                    <p:anim calcmode="lin" valueType="num">
                                      <p:cBhvr>
                                        <p:cTn id="164" dur="750" fill="hold"/>
                                        <p:tgtEl>
                                          <p:spTgt spid="220"/>
                                        </p:tgtEl>
                                        <p:attrNameLst>
                                          <p:attrName>ppt_h</p:attrName>
                                        </p:attrNameLst>
                                      </p:cBhvr>
                                      <p:tavLst>
                                        <p:tav tm="0">
                                          <p:val>
                                            <p:strVal val="#ppt_h"/>
                                          </p:val>
                                        </p:tav>
                                        <p:tav tm="100000">
                                          <p:val>
                                            <p:strVal val="#ppt_h"/>
                                          </p:val>
                                        </p:tav>
                                      </p:tavLst>
                                    </p:anim>
                                    <p:animEffect transition="in" filter="fade">
                                      <p:cBhvr>
                                        <p:cTn id="165" dur="750"/>
                                        <p:tgtEl>
                                          <p:spTgt spid="220"/>
                                        </p:tgtEl>
                                      </p:cBhvr>
                                    </p:animEffect>
                                  </p:childTnLst>
                                </p:cTn>
                              </p:par>
                              <p:par>
                                <p:cTn id="166" presetID="55" presetClass="entr" presetSubtype="0" fill="hold" nodeType="withEffect">
                                  <p:stCondLst>
                                    <p:cond delay="1000"/>
                                  </p:stCondLst>
                                  <p:childTnLst>
                                    <p:set>
                                      <p:cBhvr>
                                        <p:cTn id="167" dur="1" fill="hold">
                                          <p:stCondLst>
                                            <p:cond delay="0"/>
                                          </p:stCondLst>
                                        </p:cTn>
                                        <p:tgtEl>
                                          <p:spTgt spid="219"/>
                                        </p:tgtEl>
                                        <p:attrNameLst>
                                          <p:attrName>style.visibility</p:attrName>
                                        </p:attrNameLst>
                                      </p:cBhvr>
                                      <p:to>
                                        <p:strVal val="visible"/>
                                      </p:to>
                                    </p:set>
                                    <p:anim calcmode="lin" valueType="num">
                                      <p:cBhvr>
                                        <p:cTn id="168" dur="750" fill="hold"/>
                                        <p:tgtEl>
                                          <p:spTgt spid="219"/>
                                        </p:tgtEl>
                                        <p:attrNameLst>
                                          <p:attrName>ppt_w</p:attrName>
                                        </p:attrNameLst>
                                      </p:cBhvr>
                                      <p:tavLst>
                                        <p:tav tm="0">
                                          <p:val>
                                            <p:strVal val="#ppt_w*0.70"/>
                                          </p:val>
                                        </p:tav>
                                        <p:tav tm="100000">
                                          <p:val>
                                            <p:strVal val="#ppt_w"/>
                                          </p:val>
                                        </p:tav>
                                      </p:tavLst>
                                    </p:anim>
                                    <p:anim calcmode="lin" valueType="num">
                                      <p:cBhvr>
                                        <p:cTn id="169" dur="750" fill="hold"/>
                                        <p:tgtEl>
                                          <p:spTgt spid="219"/>
                                        </p:tgtEl>
                                        <p:attrNameLst>
                                          <p:attrName>ppt_h</p:attrName>
                                        </p:attrNameLst>
                                      </p:cBhvr>
                                      <p:tavLst>
                                        <p:tav tm="0">
                                          <p:val>
                                            <p:strVal val="#ppt_h"/>
                                          </p:val>
                                        </p:tav>
                                        <p:tav tm="100000">
                                          <p:val>
                                            <p:strVal val="#ppt_h"/>
                                          </p:val>
                                        </p:tav>
                                      </p:tavLst>
                                    </p:anim>
                                    <p:animEffect transition="in" filter="fade">
                                      <p:cBhvr>
                                        <p:cTn id="170" dur="750"/>
                                        <p:tgtEl>
                                          <p:spTgt spid="219"/>
                                        </p:tgtEl>
                                      </p:cBhvr>
                                    </p:animEffect>
                                  </p:childTnLst>
                                </p:cTn>
                              </p:par>
                              <p:par>
                                <p:cTn id="171" presetID="55" presetClass="entr" presetSubtype="0" fill="hold" nodeType="withEffect">
                                  <p:stCondLst>
                                    <p:cond delay="200"/>
                                  </p:stCondLst>
                                  <p:childTnLst>
                                    <p:set>
                                      <p:cBhvr>
                                        <p:cTn id="172" dur="1" fill="hold">
                                          <p:stCondLst>
                                            <p:cond delay="0"/>
                                          </p:stCondLst>
                                        </p:cTn>
                                        <p:tgtEl>
                                          <p:spTgt spid="238"/>
                                        </p:tgtEl>
                                        <p:attrNameLst>
                                          <p:attrName>style.visibility</p:attrName>
                                        </p:attrNameLst>
                                      </p:cBhvr>
                                      <p:to>
                                        <p:strVal val="visible"/>
                                      </p:to>
                                    </p:set>
                                    <p:anim calcmode="lin" valueType="num">
                                      <p:cBhvr>
                                        <p:cTn id="173" dur="750" fill="hold"/>
                                        <p:tgtEl>
                                          <p:spTgt spid="238"/>
                                        </p:tgtEl>
                                        <p:attrNameLst>
                                          <p:attrName>ppt_w</p:attrName>
                                        </p:attrNameLst>
                                      </p:cBhvr>
                                      <p:tavLst>
                                        <p:tav tm="0">
                                          <p:val>
                                            <p:strVal val="#ppt_w*0.70"/>
                                          </p:val>
                                        </p:tav>
                                        <p:tav tm="100000">
                                          <p:val>
                                            <p:strVal val="#ppt_w"/>
                                          </p:val>
                                        </p:tav>
                                      </p:tavLst>
                                    </p:anim>
                                    <p:anim calcmode="lin" valueType="num">
                                      <p:cBhvr>
                                        <p:cTn id="174" dur="750" fill="hold"/>
                                        <p:tgtEl>
                                          <p:spTgt spid="238"/>
                                        </p:tgtEl>
                                        <p:attrNameLst>
                                          <p:attrName>ppt_h</p:attrName>
                                        </p:attrNameLst>
                                      </p:cBhvr>
                                      <p:tavLst>
                                        <p:tav tm="0">
                                          <p:val>
                                            <p:strVal val="#ppt_h"/>
                                          </p:val>
                                        </p:tav>
                                        <p:tav tm="100000">
                                          <p:val>
                                            <p:strVal val="#ppt_h"/>
                                          </p:val>
                                        </p:tav>
                                      </p:tavLst>
                                    </p:anim>
                                    <p:animEffect transition="in" filter="fade">
                                      <p:cBhvr>
                                        <p:cTn id="175" dur="750"/>
                                        <p:tgtEl>
                                          <p:spTgt spid="238"/>
                                        </p:tgtEl>
                                      </p:cBhvr>
                                    </p:animEffect>
                                  </p:childTnLst>
                                </p:cTn>
                              </p:par>
                              <p:par>
                                <p:cTn id="176" presetID="55" presetClass="entr" presetSubtype="0" fill="hold" nodeType="withEffect">
                                  <p:stCondLst>
                                    <p:cond delay="400"/>
                                  </p:stCondLst>
                                  <p:childTnLst>
                                    <p:set>
                                      <p:cBhvr>
                                        <p:cTn id="177" dur="1" fill="hold">
                                          <p:stCondLst>
                                            <p:cond delay="0"/>
                                          </p:stCondLst>
                                        </p:cTn>
                                        <p:tgtEl>
                                          <p:spTgt spid="237"/>
                                        </p:tgtEl>
                                        <p:attrNameLst>
                                          <p:attrName>style.visibility</p:attrName>
                                        </p:attrNameLst>
                                      </p:cBhvr>
                                      <p:to>
                                        <p:strVal val="visible"/>
                                      </p:to>
                                    </p:set>
                                    <p:anim calcmode="lin" valueType="num">
                                      <p:cBhvr>
                                        <p:cTn id="178" dur="750" fill="hold"/>
                                        <p:tgtEl>
                                          <p:spTgt spid="237"/>
                                        </p:tgtEl>
                                        <p:attrNameLst>
                                          <p:attrName>ppt_w</p:attrName>
                                        </p:attrNameLst>
                                      </p:cBhvr>
                                      <p:tavLst>
                                        <p:tav tm="0">
                                          <p:val>
                                            <p:strVal val="#ppt_w*0.70"/>
                                          </p:val>
                                        </p:tav>
                                        <p:tav tm="100000">
                                          <p:val>
                                            <p:strVal val="#ppt_w"/>
                                          </p:val>
                                        </p:tav>
                                      </p:tavLst>
                                    </p:anim>
                                    <p:anim calcmode="lin" valueType="num">
                                      <p:cBhvr>
                                        <p:cTn id="179" dur="750" fill="hold"/>
                                        <p:tgtEl>
                                          <p:spTgt spid="237"/>
                                        </p:tgtEl>
                                        <p:attrNameLst>
                                          <p:attrName>ppt_h</p:attrName>
                                        </p:attrNameLst>
                                      </p:cBhvr>
                                      <p:tavLst>
                                        <p:tav tm="0">
                                          <p:val>
                                            <p:strVal val="#ppt_h"/>
                                          </p:val>
                                        </p:tav>
                                        <p:tav tm="100000">
                                          <p:val>
                                            <p:strVal val="#ppt_h"/>
                                          </p:val>
                                        </p:tav>
                                      </p:tavLst>
                                    </p:anim>
                                    <p:animEffect transition="in" filter="fade">
                                      <p:cBhvr>
                                        <p:cTn id="180" dur="750"/>
                                        <p:tgtEl>
                                          <p:spTgt spid="237"/>
                                        </p:tgtEl>
                                      </p:cBhvr>
                                    </p:animEffect>
                                  </p:childTnLst>
                                </p:cTn>
                              </p:par>
                              <p:par>
                                <p:cTn id="181" presetID="55" presetClass="entr" presetSubtype="0" fill="hold" nodeType="withEffect">
                                  <p:stCondLst>
                                    <p:cond delay="600"/>
                                  </p:stCondLst>
                                  <p:childTnLst>
                                    <p:set>
                                      <p:cBhvr>
                                        <p:cTn id="182" dur="1" fill="hold">
                                          <p:stCondLst>
                                            <p:cond delay="0"/>
                                          </p:stCondLst>
                                        </p:cTn>
                                        <p:tgtEl>
                                          <p:spTgt spid="228"/>
                                        </p:tgtEl>
                                        <p:attrNameLst>
                                          <p:attrName>style.visibility</p:attrName>
                                        </p:attrNameLst>
                                      </p:cBhvr>
                                      <p:to>
                                        <p:strVal val="visible"/>
                                      </p:to>
                                    </p:set>
                                    <p:anim calcmode="lin" valueType="num">
                                      <p:cBhvr>
                                        <p:cTn id="183" dur="750" fill="hold"/>
                                        <p:tgtEl>
                                          <p:spTgt spid="228"/>
                                        </p:tgtEl>
                                        <p:attrNameLst>
                                          <p:attrName>ppt_w</p:attrName>
                                        </p:attrNameLst>
                                      </p:cBhvr>
                                      <p:tavLst>
                                        <p:tav tm="0">
                                          <p:val>
                                            <p:strVal val="#ppt_w*0.70"/>
                                          </p:val>
                                        </p:tav>
                                        <p:tav tm="100000">
                                          <p:val>
                                            <p:strVal val="#ppt_w"/>
                                          </p:val>
                                        </p:tav>
                                      </p:tavLst>
                                    </p:anim>
                                    <p:anim calcmode="lin" valueType="num">
                                      <p:cBhvr>
                                        <p:cTn id="184" dur="750" fill="hold"/>
                                        <p:tgtEl>
                                          <p:spTgt spid="228"/>
                                        </p:tgtEl>
                                        <p:attrNameLst>
                                          <p:attrName>ppt_h</p:attrName>
                                        </p:attrNameLst>
                                      </p:cBhvr>
                                      <p:tavLst>
                                        <p:tav tm="0">
                                          <p:val>
                                            <p:strVal val="#ppt_h"/>
                                          </p:val>
                                        </p:tav>
                                        <p:tav tm="100000">
                                          <p:val>
                                            <p:strVal val="#ppt_h"/>
                                          </p:val>
                                        </p:tav>
                                      </p:tavLst>
                                    </p:anim>
                                    <p:animEffect transition="in" filter="fade">
                                      <p:cBhvr>
                                        <p:cTn id="185" dur="750"/>
                                        <p:tgtEl>
                                          <p:spTgt spid="228"/>
                                        </p:tgtEl>
                                      </p:cBhvr>
                                    </p:animEffect>
                                  </p:childTnLst>
                                </p:cTn>
                              </p:par>
                              <p:par>
                                <p:cTn id="186" presetID="55" presetClass="entr" presetSubtype="0" fill="hold" nodeType="withEffect">
                                  <p:stCondLst>
                                    <p:cond delay="800"/>
                                  </p:stCondLst>
                                  <p:childTnLst>
                                    <p:set>
                                      <p:cBhvr>
                                        <p:cTn id="187" dur="1" fill="hold">
                                          <p:stCondLst>
                                            <p:cond delay="0"/>
                                          </p:stCondLst>
                                        </p:cTn>
                                        <p:tgtEl>
                                          <p:spTgt spid="224"/>
                                        </p:tgtEl>
                                        <p:attrNameLst>
                                          <p:attrName>style.visibility</p:attrName>
                                        </p:attrNameLst>
                                      </p:cBhvr>
                                      <p:to>
                                        <p:strVal val="visible"/>
                                      </p:to>
                                    </p:set>
                                    <p:anim calcmode="lin" valueType="num">
                                      <p:cBhvr>
                                        <p:cTn id="188" dur="750" fill="hold"/>
                                        <p:tgtEl>
                                          <p:spTgt spid="224"/>
                                        </p:tgtEl>
                                        <p:attrNameLst>
                                          <p:attrName>ppt_w</p:attrName>
                                        </p:attrNameLst>
                                      </p:cBhvr>
                                      <p:tavLst>
                                        <p:tav tm="0">
                                          <p:val>
                                            <p:strVal val="#ppt_w*0.70"/>
                                          </p:val>
                                        </p:tav>
                                        <p:tav tm="100000">
                                          <p:val>
                                            <p:strVal val="#ppt_w"/>
                                          </p:val>
                                        </p:tav>
                                      </p:tavLst>
                                    </p:anim>
                                    <p:anim calcmode="lin" valueType="num">
                                      <p:cBhvr>
                                        <p:cTn id="189" dur="750" fill="hold"/>
                                        <p:tgtEl>
                                          <p:spTgt spid="224"/>
                                        </p:tgtEl>
                                        <p:attrNameLst>
                                          <p:attrName>ppt_h</p:attrName>
                                        </p:attrNameLst>
                                      </p:cBhvr>
                                      <p:tavLst>
                                        <p:tav tm="0">
                                          <p:val>
                                            <p:strVal val="#ppt_h"/>
                                          </p:val>
                                        </p:tav>
                                        <p:tav tm="100000">
                                          <p:val>
                                            <p:strVal val="#ppt_h"/>
                                          </p:val>
                                        </p:tav>
                                      </p:tavLst>
                                    </p:anim>
                                    <p:animEffect transition="in" filter="fade">
                                      <p:cBhvr>
                                        <p:cTn id="190" dur="750"/>
                                        <p:tgtEl>
                                          <p:spTgt spid="224"/>
                                        </p:tgtEl>
                                      </p:cBhvr>
                                    </p:animEffect>
                                  </p:childTnLst>
                                </p:cTn>
                              </p:par>
                              <p:par>
                                <p:cTn id="191" presetID="55" presetClass="entr" presetSubtype="0" fill="hold" nodeType="withEffect">
                                  <p:stCondLst>
                                    <p:cond delay="1000"/>
                                  </p:stCondLst>
                                  <p:childTnLst>
                                    <p:set>
                                      <p:cBhvr>
                                        <p:cTn id="192" dur="1" fill="hold">
                                          <p:stCondLst>
                                            <p:cond delay="0"/>
                                          </p:stCondLst>
                                        </p:cTn>
                                        <p:tgtEl>
                                          <p:spTgt spid="223"/>
                                        </p:tgtEl>
                                        <p:attrNameLst>
                                          <p:attrName>style.visibility</p:attrName>
                                        </p:attrNameLst>
                                      </p:cBhvr>
                                      <p:to>
                                        <p:strVal val="visible"/>
                                      </p:to>
                                    </p:set>
                                    <p:anim calcmode="lin" valueType="num">
                                      <p:cBhvr>
                                        <p:cTn id="193" dur="750" fill="hold"/>
                                        <p:tgtEl>
                                          <p:spTgt spid="223"/>
                                        </p:tgtEl>
                                        <p:attrNameLst>
                                          <p:attrName>ppt_w</p:attrName>
                                        </p:attrNameLst>
                                      </p:cBhvr>
                                      <p:tavLst>
                                        <p:tav tm="0">
                                          <p:val>
                                            <p:strVal val="#ppt_w*0.70"/>
                                          </p:val>
                                        </p:tav>
                                        <p:tav tm="100000">
                                          <p:val>
                                            <p:strVal val="#ppt_w"/>
                                          </p:val>
                                        </p:tav>
                                      </p:tavLst>
                                    </p:anim>
                                    <p:anim calcmode="lin" valueType="num">
                                      <p:cBhvr>
                                        <p:cTn id="194" dur="750" fill="hold"/>
                                        <p:tgtEl>
                                          <p:spTgt spid="223"/>
                                        </p:tgtEl>
                                        <p:attrNameLst>
                                          <p:attrName>ppt_h</p:attrName>
                                        </p:attrNameLst>
                                      </p:cBhvr>
                                      <p:tavLst>
                                        <p:tav tm="0">
                                          <p:val>
                                            <p:strVal val="#ppt_h"/>
                                          </p:val>
                                        </p:tav>
                                        <p:tav tm="100000">
                                          <p:val>
                                            <p:strVal val="#ppt_h"/>
                                          </p:val>
                                        </p:tav>
                                      </p:tavLst>
                                    </p:anim>
                                    <p:animEffect transition="in" filter="fade">
                                      <p:cBhvr>
                                        <p:cTn id="195" dur="750"/>
                                        <p:tgtEl>
                                          <p:spTgt spid="223"/>
                                        </p:tgtEl>
                                      </p:cBhvr>
                                    </p:animEffect>
                                  </p:childTnLst>
                                </p:cTn>
                              </p:par>
                              <p:par>
                                <p:cTn id="196" presetID="55" presetClass="entr" presetSubtype="0" fill="hold" nodeType="withEffect">
                                  <p:stCondLst>
                                    <p:cond delay="1200"/>
                                  </p:stCondLst>
                                  <p:childTnLst>
                                    <p:set>
                                      <p:cBhvr>
                                        <p:cTn id="197" dur="1" fill="hold">
                                          <p:stCondLst>
                                            <p:cond delay="0"/>
                                          </p:stCondLst>
                                        </p:cTn>
                                        <p:tgtEl>
                                          <p:spTgt spid="222"/>
                                        </p:tgtEl>
                                        <p:attrNameLst>
                                          <p:attrName>style.visibility</p:attrName>
                                        </p:attrNameLst>
                                      </p:cBhvr>
                                      <p:to>
                                        <p:strVal val="visible"/>
                                      </p:to>
                                    </p:set>
                                    <p:anim calcmode="lin" valueType="num">
                                      <p:cBhvr>
                                        <p:cTn id="198" dur="750" fill="hold"/>
                                        <p:tgtEl>
                                          <p:spTgt spid="222"/>
                                        </p:tgtEl>
                                        <p:attrNameLst>
                                          <p:attrName>ppt_w</p:attrName>
                                        </p:attrNameLst>
                                      </p:cBhvr>
                                      <p:tavLst>
                                        <p:tav tm="0">
                                          <p:val>
                                            <p:strVal val="#ppt_w*0.70"/>
                                          </p:val>
                                        </p:tav>
                                        <p:tav tm="100000">
                                          <p:val>
                                            <p:strVal val="#ppt_w"/>
                                          </p:val>
                                        </p:tav>
                                      </p:tavLst>
                                    </p:anim>
                                    <p:anim calcmode="lin" valueType="num">
                                      <p:cBhvr>
                                        <p:cTn id="199" dur="750" fill="hold"/>
                                        <p:tgtEl>
                                          <p:spTgt spid="222"/>
                                        </p:tgtEl>
                                        <p:attrNameLst>
                                          <p:attrName>ppt_h</p:attrName>
                                        </p:attrNameLst>
                                      </p:cBhvr>
                                      <p:tavLst>
                                        <p:tav tm="0">
                                          <p:val>
                                            <p:strVal val="#ppt_h"/>
                                          </p:val>
                                        </p:tav>
                                        <p:tav tm="100000">
                                          <p:val>
                                            <p:strVal val="#ppt_h"/>
                                          </p:val>
                                        </p:tav>
                                      </p:tavLst>
                                    </p:anim>
                                    <p:animEffect transition="in" filter="fade">
                                      <p:cBhvr>
                                        <p:cTn id="200" dur="750"/>
                                        <p:tgtEl>
                                          <p:spTgt spid="222"/>
                                        </p:tgtEl>
                                      </p:cBhvr>
                                    </p:animEffect>
                                  </p:childTnLst>
                                </p:cTn>
                              </p:par>
                              <p:par>
                                <p:cTn id="201" presetID="55" presetClass="entr" presetSubtype="0" fill="hold" nodeType="withEffect">
                                  <p:stCondLst>
                                    <p:cond delay="400"/>
                                  </p:stCondLst>
                                  <p:childTnLst>
                                    <p:set>
                                      <p:cBhvr>
                                        <p:cTn id="202" dur="1" fill="hold">
                                          <p:stCondLst>
                                            <p:cond delay="0"/>
                                          </p:stCondLst>
                                        </p:cTn>
                                        <p:tgtEl>
                                          <p:spTgt spid="241"/>
                                        </p:tgtEl>
                                        <p:attrNameLst>
                                          <p:attrName>style.visibility</p:attrName>
                                        </p:attrNameLst>
                                      </p:cBhvr>
                                      <p:to>
                                        <p:strVal val="visible"/>
                                      </p:to>
                                    </p:set>
                                    <p:anim calcmode="lin" valueType="num">
                                      <p:cBhvr>
                                        <p:cTn id="203" dur="750" fill="hold"/>
                                        <p:tgtEl>
                                          <p:spTgt spid="241"/>
                                        </p:tgtEl>
                                        <p:attrNameLst>
                                          <p:attrName>ppt_w</p:attrName>
                                        </p:attrNameLst>
                                      </p:cBhvr>
                                      <p:tavLst>
                                        <p:tav tm="0">
                                          <p:val>
                                            <p:strVal val="#ppt_w*0.70"/>
                                          </p:val>
                                        </p:tav>
                                        <p:tav tm="100000">
                                          <p:val>
                                            <p:strVal val="#ppt_w"/>
                                          </p:val>
                                        </p:tav>
                                      </p:tavLst>
                                    </p:anim>
                                    <p:anim calcmode="lin" valueType="num">
                                      <p:cBhvr>
                                        <p:cTn id="204" dur="750" fill="hold"/>
                                        <p:tgtEl>
                                          <p:spTgt spid="241"/>
                                        </p:tgtEl>
                                        <p:attrNameLst>
                                          <p:attrName>ppt_h</p:attrName>
                                        </p:attrNameLst>
                                      </p:cBhvr>
                                      <p:tavLst>
                                        <p:tav tm="0">
                                          <p:val>
                                            <p:strVal val="#ppt_h"/>
                                          </p:val>
                                        </p:tav>
                                        <p:tav tm="100000">
                                          <p:val>
                                            <p:strVal val="#ppt_h"/>
                                          </p:val>
                                        </p:tav>
                                      </p:tavLst>
                                    </p:anim>
                                    <p:animEffect transition="in" filter="fade">
                                      <p:cBhvr>
                                        <p:cTn id="205" dur="750"/>
                                        <p:tgtEl>
                                          <p:spTgt spid="241"/>
                                        </p:tgtEl>
                                      </p:cBhvr>
                                    </p:animEffect>
                                  </p:childTnLst>
                                </p:cTn>
                              </p:par>
                              <p:par>
                                <p:cTn id="206" presetID="55" presetClass="entr" presetSubtype="0" fill="hold" nodeType="withEffect">
                                  <p:stCondLst>
                                    <p:cond delay="600"/>
                                  </p:stCondLst>
                                  <p:childTnLst>
                                    <p:set>
                                      <p:cBhvr>
                                        <p:cTn id="207" dur="1" fill="hold">
                                          <p:stCondLst>
                                            <p:cond delay="0"/>
                                          </p:stCondLst>
                                        </p:cTn>
                                        <p:tgtEl>
                                          <p:spTgt spid="239"/>
                                        </p:tgtEl>
                                        <p:attrNameLst>
                                          <p:attrName>style.visibility</p:attrName>
                                        </p:attrNameLst>
                                      </p:cBhvr>
                                      <p:to>
                                        <p:strVal val="visible"/>
                                      </p:to>
                                    </p:set>
                                    <p:anim calcmode="lin" valueType="num">
                                      <p:cBhvr>
                                        <p:cTn id="208" dur="750" fill="hold"/>
                                        <p:tgtEl>
                                          <p:spTgt spid="239"/>
                                        </p:tgtEl>
                                        <p:attrNameLst>
                                          <p:attrName>ppt_w</p:attrName>
                                        </p:attrNameLst>
                                      </p:cBhvr>
                                      <p:tavLst>
                                        <p:tav tm="0">
                                          <p:val>
                                            <p:strVal val="#ppt_w*0.70"/>
                                          </p:val>
                                        </p:tav>
                                        <p:tav tm="100000">
                                          <p:val>
                                            <p:strVal val="#ppt_w"/>
                                          </p:val>
                                        </p:tav>
                                      </p:tavLst>
                                    </p:anim>
                                    <p:anim calcmode="lin" valueType="num">
                                      <p:cBhvr>
                                        <p:cTn id="209" dur="750" fill="hold"/>
                                        <p:tgtEl>
                                          <p:spTgt spid="239"/>
                                        </p:tgtEl>
                                        <p:attrNameLst>
                                          <p:attrName>ppt_h</p:attrName>
                                        </p:attrNameLst>
                                      </p:cBhvr>
                                      <p:tavLst>
                                        <p:tav tm="0">
                                          <p:val>
                                            <p:strVal val="#ppt_h"/>
                                          </p:val>
                                        </p:tav>
                                        <p:tav tm="100000">
                                          <p:val>
                                            <p:strVal val="#ppt_h"/>
                                          </p:val>
                                        </p:tav>
                                      </p:tavLst>
                                    </p:anim>
                                    <p:animEffect transition="in" filter="fade">
                                      <p:cBhvr>
                                        <p:cTn id="210" dur="750"/>
                                        <p:tgtEl>
                                          <p:spTgt spid="239"/>
                                        </p:tgtEl>
                                      </p:cBhvr>
                                    </p:animEffect>
                                  </p:childTnLst>
                                </p:cTn>
                              </p:par>
                              <p:par>
                                <p:cTn id="211" presetID="55" presetClass="entr" presetSubtype="0" fill="hold" nodeType="withEffect">
                                  <p:stCondLst>
                                    <p:cond delay="800"/>
                                  </p:stCondLst>
                                  <p:childTnLst>
                                    <p:set>
                                      <p:cBhvr>
                                        <p:cTn id="212" dur="1" fill="hold">
                                          <p:stCondLst>
                                            <p:cond delay="0"/>
                                          </p:stCondLst>
                                        </p:cTn>
                                        <p:tgtEl>
                                          <p:spTgt spid="240"/>
                                        </p:tgtEl>
                                        <p:attrNameLst>
                                          <p:attrName>style.visibility</p:attrName>
                                        </p:attrNameLst>
                                      </p:cBhvr>
                                      <p:to>
                                        <p:strVal val="visible"/>
                                      </p:to>
                                    </p:set>
                                    <p:anim calcmode="lin" valueType="num">
                                      <p:cBhvr>
                                        <p:cTn id="213" dur="750" fill="hold"/>
                                        <p:tgtEl>
                                          <p:spTgt spid="240"/>
                                        </p:tgtEl>
                                        <p:attrNameLst>
                                          <p:attrName>ppt_w</p:attrName>
                                        </p:attrNameLst>
                                      </p:cBhvr>
                                      <p:tavLst>
                                        <p:tav tm="0">
                                          <p:val>
                                            <p:strVal val="#ppt_w*0.70"/>
                                          </p:val>
                                        </p:tav>
                                        <p:tav tm="100000">
                                          <p:val>
                                            <p:strVal val="#ppt_w"/>
                                          </p:val>
                                        </p:tav>
                                      </p:tavLst>
                                    </p:anim>
                                    <p:anim calcmode="lin" valueType="num">
                                      <p:cBhvr>
                                        <p:cTn id="214" dur="750" fill="hold"/>
                                        <p:tgtEl>
                                          <p:spTgt spid="240"/>
                                        </p:tgtEl>
                                        <p:attrNameLst>
                                          <p:attrName>ppt_h</p:attrName>
                                        </p:attrNameLst>
                                      </p:cBhvr>
                                      <p:tavLst>
                                        <p:tav tm="0">
                                          <p:val>
                                            <p:strVal val="#ppt_h"/>
                                          </p:val>
                                        </p:tav>
                                        <p:tav tm="100000">
                                          <p:val>
                                            <p:strVal val="#ppt_h"/>
                                          </p:val>
                                        </p:tav>
                                      </p:tavLst>
                                    </p:anim>
                                    <p:animEffect transition="in" filter="fade">
                                      <p:cBhvr>
                                        <p:cTn id="215" dur="750"/>
                                        <p:tgtEl>
                                          <p:spTgt spid="240"/>
                                        </p:tgtEl>
                                      </p:cBhvr>
                                    </p:animEffect>
                                  </p:childTnLst>
                                </p:cTn>
                              </p:par>
                              <p:par>
                                <p:cTn id="216" presetID="55" presetClass="entr" presetSubtype="0" fill="hold" nodeType="withEffect">
                                  <p:stCondLst>
                                    <p:cond delay="1000"/>
                                  </p:stCondLst>
                                  <p:childTnLst>
                                    <p:set>
                                      <p:cBhvr>
                                        <p:cTn id="217" dur="1" fill="hold">
                                          <p:stCondLst>
                                            <p:cond delay="0"/>
                                          </p:stCondLst>
                                        </p:cTn>
                                        <p:tgtEl>
                                          <p:spTgt spid="231"/>
                                        </p:tgtEl>
                                        <p:attrNameLst>
                                          <p:attrName>style.visibility</p:attrName>
                                        </p:attrNameLst>
                                      </p:cBhvr>
                                      <p:to>
                                        <p:strVal val="visible"/>
                                      </p:to>
                                    </p:set>
                                    <p:anim calcmode="lin" valueType="num">
                                      <p:cBhvr>
                                        <p:cTn id="218" dur="750" fill="hold"/>
                                        <p:tgtEl>
                                          <p:spTgt spid="231"/>
                                        </p:tgtEl>
                                        <p:attrNameLst>
                                          <p:attrName>ppt_w</p:attrName>
                                        </p:attrNameLst>
                                      </p:cBhvr>
                                      <p:tavLst>
                                        <p:tav tm="0">
                                          <p:val>
                                            <p:strVal val="#ppt_w*0.70"/>
                                          </p:val>
                                        </p:tav>
                                        <p:tav tm="100000">
                                          <p:val>
                                            <p:strVal val="#ppt_w"/>
                                          </p:val>
                                        </p:tav>
                                      </p:tavLst>
                                    </p:anim>
                                    <p:anim calcmode="lin" valueType="num">
                                      <p:cBhvr>
                                        <p:cTn id="219" dur="750" fill="hold"/>
                                        <p:tgtEl>
                                          <p:spTgt spid="231"/>
                                        </p:tgtEl>
                                        <p:attrNameLst>
                                          <p:attrName>ppt_h</p:attrName>
                                        </p:attrNameLst>
                                      </p:cBhvr>
                                      <p:tavLst>
                                        <p:tav tm="0">
                                          <p:val>
                                            <p:strVal val="#ppt_h"/>
                                          </p:val>
                                        </p:tav>
                                        <p:tav tm="100000">
                                          <p:val>
                                            <p:strVal val="#ppt_h"/>
                                          </p:val>
                                        </p:tav>
                                      </p:tavLst>
                                    </p:anim>
                                    <p:animEffect transition="in" filter="fade">
                                      <p:cBhvr>
                                        <p:cTn id="220" dur="750"/>
                                        <p:tgtEl>
                                          <p:spTgt spid="231"/>
                                        </p:tgtEl>
                                      </p:cBhvr>
                                    </p:animEffect>
                                  </p:childTnLst>
                                </p:cTn>
                              </p:par>
                              <p:par>
                                <p:cTn id="221" presetID="55" presetClass="entr" presetSubtype="0" fill="hold" nodeType="withEffect">
                                  <p:stCondLst>
                                    <p:cond delay="1200"/>
                                  </p:stCondLst>
                                  <p:childTnLst>
                                    <p:set>
                                      <p:cBhvr>
                                        <p:cTn id="222" dur="1" fill="hold">
                                          <p:stCondLst>
                                            <p:cond delay="0"/>
                                          </p:stCondLst>
                                        </p:cTn>
                                        <p:tgtEl>
                                          <p:spTgt spid="230"/>
                                        </p:tgtEl>
                                        <p:attrNameLst>
                                          <p:attrName>style.visibility</p:attrName>
                                        </p:attrNameLst>
                                      </p:cBhvr>
                                      <p:to>
                                        <p:strVal val="visible"/>
                                      </p:to>
                                    </p:set>
                                    <p:anim calcmode="lin" valueType="num">
                                      <p:cBhvr>
                                        <p:cTn id="223" dur="750" fill="hold"/>
                                        <p:tgtEl>
                                          <p:spTgt spid="230"/>
                                        </p:tgtEl>
                                        <p:attrNameLst>
                                          <p:attrName>ppt_w</p:attrName>
                                        </p:attrNameLst>
                                      </p:cBhvr>
                                      <p:tavLst>
                                        <p:tav tm="0">
                                          <p:val>
                                            <p:strVal val="#ppt_w*0.70"/>
                                          </p:val>
                                        </p:tav>
                                        <p:tav tm="100000">
                                          <p:val>
                                            <p:strVal val="#ppt_w"/>
                                          </p:val>
                                        </p:tav>
                                      </p:tavLst>
                                    </p:anim>
                                    <p:anim calcmode="lin" valueType="num">
                                      <p:cBhvr>
                                        <p:cTn id="224" dur="750" fill="hold"/>
                                        <p:tgtEl>
                                          <p:spTgt spid="230"/>
                                        </p:tgtEl>
                                        <p:attrNameLst>
                                          <p:attrName>ppt_h</p:attrName>
                                        </p:attrNameLst>
                                      </p:cBhvr>
                                      <p:tavLst>
                                        <p:tav tm="0">
                                          <p:val>
                                            <p:strVal val="#ppt_h"/>
                                          </p:val>
                                        </p:tav>
                                        <p:tav tm="100000">
                                          <p:val>
                                            <p:strVal val="#ppt_h"/>
                                          </p:val>
                                        </p:tav>
                                      </p:tavLst>
                                    </p:anim>
                                    <p:animEffect transition="in" filter="fade">
                                      <p:cBhvr>
                                        <p:cTn id="225" dur="750"/>
                                        <p:tgtEl>
                                          <p:spTgt spid="230"/>
                                        </p:tgtEl>
                                      </p:cBhvr>
                                    </p:animEffect>
                                  </p:childTnLst>
                                </p:cTn>
                              </p:par>
                              <p:par>
                                <p:cTn id="226" presetID="55" presetClass="entr" presetSubtype="0" fill="hold" nodeType="withEffect">
                                  <p:stCondLst>
                                    <p:cond delay="1400"/>
                                  </p:stCondLst>
                                  <p:childTnLst>
                                    <p:set>
                                      <p:cBhvr>
                                        <p:cTn id="227" dur="1" fill="hold">
                                          <p:stCondLst>
                                            <p:cond delay="0"/>
                                          </p:stCondLst>
                                        </p:cTn>
                                        <p:tgtEl>
                                          <p:spTgt spid="229"/>
                                        </p:tgtEl>
                                        <p:attrNameLst>
                                          <p:attrName>style.visibility</p:attrName>
                                        </p:attrNameLst>
                                      </p:cBhvr>
                                      <p:to>
                                        <p:strVal val="visible"/>
                                      </p:to>
                                    </p:set>
                                    <p:anim calcmode="lin" valueType="num">
                                      <p:cBhvr>
                                        <p:cTn id="228" dur="750" fill="hold"/>
                                        <p:tgtEl>
                                          <p:spTgt spid="229"/>
                                        </p:tgtEl>
                                        <p:attrNameLst>
                                          <p:attrName>ppt_w</p:attrName>
                                        </p:attrNameLst>
                                      </p:cBhvr>
                                      <p:tavLst>
                                        <p:tav tm="0">
                                          <p:val>
                                            <p:strVal val="#ppt_w*0.70"/>
                                          </p:val>
                                        </p:tav>
                                        <p:tav tm="100000">
                                          <p:val>
                                            <p:strVal val="#ppt_w"/>
                                          </p:val>
                                        </p:tav>
                                      </p:tavLst>
                                    </p:anim>
                                    <p:anim calcmode="lin" valueType="num">
                                      <p:cBhvr>
                                        <p:cTn id="229" dur="750" fill="hold"/>
                                        <p:tgtEl>
                                          <p:spTgt spid="229"/>
                                        </p:tgtEl>
                                        <p:attrNameLst>
                                          <p:attrName>ppt_h</p:attrName>
                                        </p:attrNameLst>
                                      </p:cBhvr>
                                      <p:tavLst>
                                        <p:tav tm="0">
                                          <p:val>
                                            <p:strVal val="#ppt_h"/>
                                          </p:val>
                                        </p:tav>
                                        <p:tav tm="100000">
                                          <p:val>
                                            <p:strVal val="#ppt_h"/>
                                          </p:val>
                                        </p:tav>
                                      </p:tavLst>
                                    </p:anim>
                                    <p:animEffect transition="in" filter="fade">
                                      <p:cBhvr>
                                        <p:cTn id="230" dur="750"/>
                                        <p:tgtEl>
                                          <p:spTgt spid="229"/>
                                        </p:tgtEl>
                                      </p:cBhvr>
                                    </p:animEffect>
                                  </p:childTnLst>
                                </p:cTn>
                              </p:par>
                              <p:par>
                                <p:cTn id="231" presetID="55" presetClass="entr" presetSubtype="0" fill="hold" nodeType="withEffect">
                                  <p:stCondLst>
                                    <p:cond delay="600"/>
                                  </p:stCondLst>
                                  <p:childTnLst>
                                    <p:set>
                                      <p:cBhvr>
                                        <p:cTn id="232" dur="1" fill="hold">
                                          <p:stCondLst>
                                            <p:cond delay="0"/>
                                          </p:stCondLst>
                                        </p:cTn>
                                        <p:tgtEl>
                                          <p:spTgt spid="243"/>
                                        </p:tgtEl>
                                        <p:attrNameLst>
                                          <p:attrName>style.visibility</p:attrName>
                                        </p:attrNameLst>
                                      </p:cBhvr>
                                      <p:to>
                                        <p:strVal val="visible"/>
                                      </p:to>
                                    </p:set>
                                    <p:anim calcmode="lin" valueType="num">
                                      <p:cBhvr>
                                        <p:cTn id="233" dur="750" fill="hold"/>
                                        <p:tgtEl>
                                          <p:spTgt spid="243"/>
                                        </p:tgtEl>
                                        <p:attrNameLst>
                                          <p:attrName>ppt_w</p:attrName>
                                        </p:attrNameLst>
                                      </p:cBhvr>
                                      <p:tavLst>
                                        <p:tav tm="0">
                                          <p:val>
                                            <p:strVal val="#ppt_w*0.70"/>
                                          </p:val>
                                        </p:tav>
                                        <p:tav tm="100000">
                                          <p:val>
                                            <p:strVal val="#ppt_w"/>
                                          </p:val>
                                        </p:tav>
                                      </p:tavLst>
                                    </p:anim>
                                    <p:anim calcmode="lin" valueType="num">
                                      <p:cBhvr>
                                        <p:cTn id="234" dur="750" fill="hold"/>
                                        <p:tgtEl>
                                          <p:spTgt spid="243"/>
                                        </p:tgtEl>
                                        <p:attrNameLst>
                                          <p:attrName>ppt_h</p:attrName>
                                        </p:attrNameLst>
                                      </p:cBhvr>
                                      <p:tavLst>
                                        <p:tav tm="0">
                                          <p:val>
                                            <p:strVal val="#ppt_h"/>
                                          </p:val>
                                        </p:tav>
                                        <p:tav tm="100000">
                                          <p:val>
                                            <p:strVal val="#ppt_h"/>
                                          </p:val>
                                        </p:tav>
                                      </p:tavLst>
                                    </p:anim>
                                    <p:animEffect transition="in" filter="fade">
                                      <p:cBhvr>
                                        <p:cTn id="235" dur="750"/>
                                        <p:tgtEl>
                                          <p:spTgt spid="243"/>
                                        </p:tgtEl>
                                      </p:cBhvr>
                                    </p:animEffect>
                                  </p:childTnLst>
                                </p:cTn>
                              </p:par>
                              <p:par>
                                <p:cTn id="236" presetID="55" presetClass="entr" presetSubtype="0" fill="hold" nodeType="withEffect">
                                  <p:stCondLst>
                                    <p:cond delay="800"/>
                                  </p:stCondLst>
                                  <p:childTnLst>
                                    <p:set>
                                      <p:cBhvr>
                                        <p:cTn id="237" dur="1" fill="hold">
                                          <p:stCondLst>
                                            <p:cond delay="0"/>
                                          </p:stCondLst>
                                        </p:cTn>
                                        <p:tgtEl>
                                          <p:spTgt spid="244"/>
                                        </p:tgtEl>
                                        <p:attrNameLst>
                                          <p:attrName>style.visibility</p:attrName>
                                        </p:attrNameLst>
                                      </p:cBhvr>
                                      <p:to>
                                        <p:strVal val="visible"/>
                                      </p:to>
                                    </p:set>
                                    <p:anim calcmode="lin" valueType="num">
                                      <p:cBhvr>
                                        <p:cTn id="238" dur="750" fill="hold"/>
                                        <p:tgtEl>
                                          <p:spTgt spid="244"/>
                                        </p:tgtEl>
                                        <p:attrNameLst>
                                          <p:attrName>ppt_w</p:attrName>
                                        </p:attrNameLst>
                                      </p:cBhvr>
                                      <p:tavLst>
                                        <p:tav tm="0">
                                          <p:val>
                                            <p:strVal val="#ppt_w*0.70"/>
                                          </p:val>
                                        </p:tav>
                                        <p:tav tm="100000">
                                          <p:val>
                                            <p:strVal val="#ppt_w"/>
                                          </p:val>
                                        </p:tav>
                                      </p:tavLst>
                                    </p:anim>
                                    <p:anim calcmode="lin" valueType="num">
                                      <p:cBhvr>
                                        <p:cTn id="239" dur="750" fill="hold"/>
                                        <p:tgtEl>
                                          <p:spTgt spid="244"/>
                                        </p:tgtEl>
                                        <p:attrNameLst>
                                          <p:attrName>ppt_h</p:attrName>
                                        </p:attrNameLst>
                                      </p:cBhvr>
                                      <p:tavLst>
                                        <p:tav tm="0">
                                          <p:val>
                                            <p:strVal val="#ppt_h"/>
                                          </p:val>
                                        </p:tav>
                                        <p:tav tm="100000">
                                          <p:val>
                                            <p:strVal val="#ppt_h"/>
                                          </p:val>
                                        </p:tav>
                                      </p:tavLst>
                                    </p:anim>
                                    <p:animEffect transition="in" filter="fade">
                                      <p:cBhvr>
                                        <p:cTn id="240" dur="750"/>
                                        <p:tgtEl>
                                          <p:spTgt spid="244"/>
                                        </p:tgtEl>
                                      </p:cBhvr>
                                    </p:animEffect>
                                  </p:childTnLst>
                                </p:cTn>
                              </p:par>
                              <p:par>
                                <p:cTn id="241" presetID="55" presetClass="entr" presetSubtype="0" fill="hold" nodeType="withEffect">
                                  <p:stCondLst>
                                    <p:cond delay="1000"/>
                                  </p:stCondLst>
                                  <p:childTnLst>
                                    <p:set>
                                      <p:cBhvr>
                                        <p:cTn id="242" dur="1" fill="hold">
                                          <p:stCondLst>
                                            <p:cond delay="0"/>
                                          </p:stCondLst>
                                        </p:cTn>
                                        <p:tgtEl>
                                          <p:spTgt spid="245"/>
                                        </p:tgtEl>
                                        <p:attrNameLst>
                                          <p:attrName>style.visibility</p:attrName>
                                        </p:attrNameLst>
                                      </p:cBhvr>
                                      <p:to>
                                        <p:strVal val="visible"/>
                                      </p:to>
                                    </p:set>
                                    <p:anim calcmode="lin" valueType="num">
                                      <p:cBhvr>
                                        <p:cTn id="243" dur="750" fill="hold"/>
                                        <p:tgtEl>
                                          <p:spTgt spid="245"/>
                                        </p:tgtEl>
                                        <p:attrNameLst>
                                          <p:attrName>ppt_w</p:attrName>
                                        </p:attrNameLst>
                                      </p:cBhvr>
                                      <p:tavLst>
                                        <p:tav tm="0">
                                          <p:val>
                                            <p:strVal val="#ppt_w*0.70"/>
                                          </p:val>
                                        </p:tav>
                                        <p:tav tm="100000">
                                          <p:val>
                                            <p:strVal val="#ppt_w"/>
                                          </p:val>
                                        </p:tav>
                                      </p:tavLst>
                                    </p:anim>
                                    <p:anim calcmode="lin" valueType="num">
                                      <p:cBhvr>
                                        <p:cTn id="244" dur="750" fill="hold"/>
                                        <p:tgtEl>
                                          <p:spTgt spid="245"/>
                                        </p:tgtEl>
                                        <p:attrNameLst>
                                          <p:attrName>ppt_h</p:attrName>
                                        </p:attrNameLst>
                                      </p:cBhvr>
                                      <p:tavLst>
                                        <p:tav tm="0">
                                          <p:val>
                                            <p:strVal val="#ppt_h"/>
                                          </p:val>
                                        </p:tav>
                                        <p:tav tm="100000">
                                          <p:val>
                                            <p:strVal val="#ppt_h"/>
                                          </p:val>
                                        </p:tav>
                                      </p:tavLst>
                                    </p:anim>
                                    <p:animEffect transition="in" filter="fade">
                                      <p:cBhvr>
                                        <p:cTn id="245" dur="750"/>
                                        <p:tgtEl>
                                          <p:spTgt spid="245"/>
                                        </p:tgtEl>
                                      </p:cBhvr>
                                    </p:animEffect>
                                  </p:childTnLst>
                                </p:cTn>
                              </p:par>
                              <p:par>
                                <p:cTn id="246" presetID="55" presetClass="entr" presetSubtype="0" fill="hold" nodeType="withEffect">
                                  <p:stCondLst>
                                    <p:cond delay="1200"/>
                                  </p:stCondLst>
                                  <p:childTnLst>
                                    <p:set>
                                      <p:cBhvr>
                                        <p:cTn id="247" dur="1" fill="hold">
                                          <p:stCondLst>
                                            <p:cond delay="0"/>
                                          </p:stCondLst>
                                        </p:cTn>
                                        <p:tgtEl>
                                          <p:spTgt spid="242"/>
                                        </p:tgtEl>
                                        <p:attrNameLst>
                                          <p:attrName>style.visibility</p:attrName>
                                        </p:attrNameLst>
                                      </p:cBhvr>
                                      <p:to>
                                        <p:strVal val="visible"/>
                                      </p:to>
                                    </p:set>
                                    <p:anim calcmode="lin" valueType="num">
                                      <p:cBhvr>
                                        <p:cTn id="248" dur="750" fill="hold"/>
                                        <p:tgtEl>
                                          <p:spTgt spid="242"/>
                                        </p:tgtEl>
                                        <p:attrNameLst>
                                          <p:attrName>ppt_w</p:attrName>
                                        </p:attrNameLst>
                                      </p:cBhvr>
                                      <p:tavLst>
                                        <p:tav tm="0">
                                          <p:val>
                                            <p:strVal val="#ppt_w*0.70"/>
                                          </p:val>
                                        </p:tav>
                                        <p:tav tm="100000">
                                          <p:val>
                                            <p:strVal val="#ppt_w"/>
                                          </p:val>
                                        </p:tav>
                                      </p:tavLst>
                                    </p:anim>
                                    <p:anim calcmode="lin" valueType="num">
                                      <p:cBhvr>
                                        <p:cTn id="249" dur="750" fill="hold"/>
                                        <p:tgtEl>
                                          <p:spTgt spid="242"/>
                                        </p:tgtEl>
                                        <p:attrNameLst>
                                          <p:attrName>ppt_h</p:attrName>
                                        </p:attrNameLst>
                                      </p:cBhvr>
                                      <p:tavLst>
                                        <p:tav tm="0">
                                          <p:val>
                                            <p:strVal val="#ppt_h"/>
                                          </p:val>
                                        </p:tav>
                                        <p:tav tm="100000">
                                          <p:val>
                                            <p:strVal val="#ppt_h"/>
                                          </p:val>
                                        </p:tav>
                                      </p:tavLst>
                                    </p:anim>
                                    <p:animEffect transition="in" filter="fade">
                                      <p:cBhvr>
                                        <p:cTn id="250" dur="750"/>
                                        <p:tgtEl>
                                          <p:spTgt spid="242"/>
                                        </p:tgtEl>
                                      </p:cBhvr>
                                    </p:animEffect>
                                  </p:childTnLst>
                                </p:cTn>
                              </p:par>
                              <p:par>
                                <p:cTn id="251" presetID="55" presetClass="entr" presetSubtype="0" fill="hold" nodeType="withEffect">
                                  <p:stCondLst>
                                    <p:cond delay="1400"/>
                                  </p:stCondLst>
                                  <p:childTnLst>
                                    <p:set>
                                      <p:cBhvr>
                                        <p:cTn id="252" dur="1" fill="hold">
                                          <p:stCondLst>
                                            <p:cond delay="0"/>
                                          </p:stCondLst>
                                        </p:cTn>
                                        <p:tgtEl>
                                          <p:spTgt spid="233"/>
                                        </p:tgtEl>
                                        <p:attrNameLst>
                                          <p:attrName>style.visibility</p:attrName>
                                        </p:attrNameLst>
                                      </p:cBhvr>
                                      <p:to>
                                        <p:strVal val="visible"/>
                                      </p:to>
                                    </p:set>
                                    <p:anim calcmode="lin" valueType="num">
                                      <p:cBhvr>
                                        <p:cTn id="253" dur="750" fill="hold"/>
                                        <p:tgtEl>
                                          <p:spTgt spid="233"/>
                                        </p:tgtEl>
                                        <p:attrNameLst>
                                          <p:attrName>ppt_w</p:attrName>
                                        </p:attrNameLst>
                                      </p:cBhvr>
                                      <p:tavLst>
                                        <p:tav tm="0">
                                          <p:val>
                                            <p:strVal val="#ppt_w*0.70"/>
                                          </p:val>
                                        </p:tav>
                                        <p:tav tm="100000">
                                          <p:val>
                                            <p:strVal val="#ppt_w"/>
                                          </p:val>
                                        </p:tav>
                                      </p:tavLst>
                                    </p:anim>
                                    <p:anim calcmode="lin" valueType="num">
                                      <p:cBhvr>
                                        <p:cTn id="254" dur="750" fill="hold"/>
                                        <p:tgtEl>
                                          <p:spTgt spid="233"/>
                                        </p:tgtEl>
                                        <p:attrNameLst>
                                          <p:attrName>ppt_h</p:attrName>
                                        </p:attrNameLst>
                                      </p:cBhvr>
                                      <p:tavLst>
                                        <p:tav tm="0">
                                          <p:val>
                                            <p:strVal val="#ppt_h"/>
                                          </p:val>
                                        </p:tav>
                                        <p:tav tm="100000">
                                          <p:val>
                                            <p:strVal val="#ppt_h"/>
                                          </p:val>
                                        </p:tav>
                                      </p:tavLst>
                                    </p:anim>
                                    <p:animEffect transition="in" filter="fade">
                                      <p:cBhvr>
                                        <p:cTn id="255" dur="750"/>
                                        <p:tgtEl>
                                          <p:spTgt spid="233"/>
                                        </p:tgtEl>
                                      </p:cBhvr>
                                    </p:animEffect>
                                  </p:childTnLst>
                                </p:cTn>
                              </p:par>
                              <p:par>
                                <p:cTn id="256" presetID="55" presetClass="entr" presetSubtype="0" fill="hold" nodeType="withEffect">
                                  <p:stCondLst>
                                    <p:cond delay="1600"/>
                                  </p:stCondLst>
                                  <p:childTnLst>
                                    <p:set>
                                      <p:cBhvr>
                                        <p:cTn id="257" dur="1" fill="hold">
                                          <p:stCondLst>
                                            <p:cond delay="0"/>
                                          </p:stCondLst>
                                        </p:cTn>
                                        <p:tgtEl>
                                          <p:spTgt spid="232"/>
                                        </p:tgtEl>
                                        <p:attrNameLst>
                                          <p:attrName>style.visibility</p:attrName>
                                        </p:attrNameLst>
                                      </p:cBhvr>
                                      <p:to>
                                        <p:strVal val="visible"/>
                                      </p:to>
                                    </p:set>
                                    <p:anim calcmode="lin" valueType="num">
                                      <p:cBhvr>
                                        <p:cTn id="258" dur="750" fill="hold"/>
                                        <p:tgtEl>
                                          <p:spTgt spid="232"/>
                                        </p:tgtEl>
                                        <p:attrNameLst>
                                          <p:attrName>ppt_w</p:attrName>
                                        </p:attrNameLst>
                                      </p:cBhvr>
                                      <p:tavLst>
                                        <p:tav tm="0">
                                          <p:val>
                                            <p:strVal val="#ppt_w*0.70"/>
                                          </p:val>
                                        </p:tav>
                                        <p:tav tm="100000">
                                          <p:val>
                                            <p:strVal val="#ppt_w"/>
                                          </p:val>
                                        </p:tav>
                                      </p:tavLst>
                                    </p:anim>
                                    <p:anim calcmode="lin" valueType="num">
                                      <p:cBhvr>
                                        <p:cTn id="259" dur="750" fill="hold"/>
                                        <p:tgtEl>
                                          <p:spTgt spid="232"/>
                                        </p:tgtEl>
                                        <p:attrNameLst>
                                          <p:attrName>ppt_h</p:attrName>
                                        </p:attrNameLst>
                                      </p:cBhvr>
                                      <p:tavLst>
                                        <p:tav tm="0">
                                          <p:val>
                                            <p:strVal val="#ppt_h"/>
                                          </p:val>
                                        </p:tav>
                                        <p:tav tm="100000">
                                          <p:val>
                                            <p:strVal val="#ppt_h"/>
                                          </p:val>
                                        </p:tav>
                                      </p:tavLst>
                                    </p:anim>
                                    <p:animEffect transition="in" filter="fade">
                                      <p:cBhvr>
                                        <p:cTn id="260" dur="750"/>
                                        <p:tgtEl>
                                          <p:spTgt spid="232"/>
                                        </p:tgtEl>
                                      </p:cBhvr>
                                    </p:animEffect>
                                  </p:childTnLst>
                                </p:cTn>
                              </p:par>
                              <p:par>
                                <p:cTn id="261" presetID="55" presetClass="entr" presetSubtype="0" fill="hold" nodeType="withEffect">
                                  <p:stCondLst>
                                    <p:cond delay="800"/>
                                  </p:stCondLst>
                                  <p:childTnLst>
                                    <p:set>
                                      <p:cBhvr>
                                        <p:cTn id="262" dur="1" fill="hold">
                                          <p:stCondLst>
                                            <p:cond delay="0"/>
                                          </p:stCondLst>
                                        </p:cTn>
                                        <p:tgtEl>
                                          <p:spTgt spid="248"/>
                                        </p:tgtEl>
                                        <p:attrNameLst>
                                          <p:attrName>style.visibility</p:attrName>
                                        </p:attrNameLst>
                                      </p:cBhvr>
                                      <p:to>
                                        <p:strVal val="visible"/>
                                      </p:to>
                                    </p:set>
                                    <p:anim calcmode="lin" valueType="num">
                                      <p:cBhvr>
                                        <p:cTn id="263" dur="750" fill="hold"/>
                                        <p:tgtEl>
                                          <p:spTgt spid="248"/>
                                        </p:tgtEl>
                                        <p:attrNameLst>
                                          <p:attrName>ppt_w</p:attrName>
                                        </p:attrNameLst>
                                      </p:cBhvr>
                                      <p:tavLst>
                                        <p:tav tm="0">
                                          <p:val>
                                            <p:strVal val="#ppt_w*0.70"/>
                                          </p:val>
                                        </p:tav>
                                        <p:tav tm="100000">
                                          <p:val>
                                            <p:strVal val="#ppt_w"/>
                                          </p:val>
                                        </p:tav>
                                      </p:tavLst>
                                    </p:anim>
                                    <p:anim calcmode="lin" valueType="num">
                                      <p:cBhvr>
                                        <p:cTn id="264" dur="750" fill="hold"/>
                                        <p:tgtEl>
                                          <p:spTgt spid="248"/>
                                        </p:tgtEl>
                                        <p:attrNameLst>
                                          <p:attrName>ppt_h</p:attrName>
                                        </p:attrNameLst>
                                      </p:cBhvr>
                                      <p:tavLst>
                                        <p:tav tm="0">
                                          <p:val>
                                            <p:strVal val="#ppt_h"/>
                                          </p:val>
                                        </p:tav>
                                        <p:tav tm="100000">
                                          <p:val>
                                            <p:strVal val="#ppt_h"/>
                                          </p:val>
                                        </p:tav>
                                      </p:tavLst>
                                    </p:anim>
                                    <p:animEffect transition="in" filter="fade">
                                      <p:cBhvr>
                                        <p:cTn id="265" dur="750"/>
                                        <p:tgtEl>
                                          <p:spTgt spid="248"/>
                                        </p:tgtEl>
                                      </p:cBhvr>
                                    </p:animEffect>
                                  </p:childTnLst>
                                </p:cTn>
                              </p:par>
                              <p:par>
                                <p:cTn id="266" presetID="55" presetClass="entr" presetSubtype="0" fill="hold" nodeType="withEffect">
                                  <p:stCondLst>
                                    <p:cond delay="1000"/>
                                  </p:stCondLst>
                                  <p:childTnLst>
                                    <p:set>
                                      <p:cBhvr>
                                        <p:cTn id="267" dur="1" fill="hold">
                                          <p:stCondLst>
                                            <p:cond delay="0"/>
                                          </p:stCondLst>
                                        </p:cTn>
                                        <p:tgtEl>
                                          <p:spTgt spid="247"/>
                                        </p:tgtEl>
                                        <p:attrNameLst>
                                          <p:attrName>style.visibility</p:attrName>
                                        </p:attrNameLst>
                                      </p:cBhvr>
                                      <p:to>
                                        <p:strVal val="visible"/>
                                      </p:to>
                                    </p:set>
                                    <p:anim calcmode="lin" valueType="num">
                                      <p:cBhvr>
                                        <p:cTn id="268" dur="750" fill="hold"/>
                                        <p:tgtEl>
                                          <p:spTgt spid="247"/>
                                        </p:tgtEl>
                                        <p:attrNameLst>
                                          <p:attrName>ppt_w</p:attrName>
                                        </p:attrNameLst>
                                      </p:cBhvr>
                                      <p:tavLst>
                                        <p:tav tm="0">
                                          <p:val>
                                            <p:strVal val="#ppt_w*0.70"/>
                                          </p:val>
                                        </p:tav>
                                        <p:tav tm="100000">
                                          <p:val>
                                            <p:strVal val="#ppt_w"/>
                                          </p:val>
                                        </p:tav>
                                      </p:tavLst>
                                    </p:anim>
                                    <p:anim calcmode="lin" valueType="num">
                                      <p:cBhvr>
                                        <p:cTn id="269" dur="750" fill="hold"/>
                                        <p:tgtEl>
                                          <p:spTgt spid="247"/>
                                        </p:tgtEl>
                                        <p:attrNameLst>
                                          <p:attrName>ppt_h</p:attrName>
                                        </p:attrNameLst>
                                      </p:cBhvr>
                                      <p:tavLst>
                                        <p:tav tm="0">
                                          <p:val>
                                            <p:strVal val="#ppt_h"/>
                                          </p:val>
                                        </p:tav>
                                        <p:tav tm="100000">
                                          <p:val>
                                            <p:strVal val="#ppt_h"/>
                                          </p:val>
                                        </p:tav>
                                      </p:tavLst>
                                    </p:anim>
                                    <p:animEffect transition="in" filter="fade">
                                      <p:cBhvr>
                                        <p:cTn id="270" dur="750"/>
                                        <p:tgtEl>
                                          <p:spTgt spid="247"/>
                                        </p:tgtEl>
                                      </p:cBhvr>
                                    </p:animEffect>
                                  </p:childTnLst>
                                </p:cTn>
                              </p:par>
                              <p:par>
                                <p:cTn id="271" presetID="55" presetClass="entr" presetSubtype="0" fill="hold" nodeType="withEffect">
                                  <p:stCondLst>
                                    <p:cond delay="1200"/>
                                  </p:stCondLst>
                                  <p:childTnLst>
                                    <p:set>
                                      <p:cBhvr>
                                        <p:cTn id="272" dur="1" fill="hold">
                                          <p:stCondLst>
                                            <p:cond delay="0"/>
                                          </p:stCondLst>
                                        </p:cTn>
                                        <p:tgtEl>
                                          <p:spTgt spid="246"/>
                                        </p:tgtEl>
                                        <p:attrNameLst>
                                          <p:attrName>style.visibility</p:attrName>
                                        </p:attrNameLst>
                                      </p:cBhvr>
                                      <p:to>
                                        <p:strVal val="visible"/>
                                      </p:to>
                                    </p:set>
                                    <p:anim calcmode="lin" valueType="num">
                                      <p:cBhvr>
                                        <p:cTn id="273" dur="750" fill="hold"/>
                                        <p:tgtEl>
                                          <p:spTgt spid="246"/>
                                        </p:tgtEl>
                                        <p:attrNameLst>
                                          <p:attrName>ppt_w</p:attrName>
                                        </p:attrNameLst>
                                      </p:cBhvr>
                                      <p:tavLst>
                                        <p:tav tm="0">
                                          <p:val>
                                            <p:strVal val="#ppt_w*0.70"/>
                                          </p:val>
                                        </p:tav>
                                        <p:tav tm="100000">
                                          <p:val>
                                            <p:strVal val="#ppt_w"/>
                                          </p:val>
                                        </p:tav>
                                      </p:tavLst>
                                    </p:anim>
                                    <p:anim calcmode="lin" valueType="num">
                                      <p:cBhvr>
                                        <p:cTn id="274" dur="750" fill="hold"/>
                                        <p:tgtEl>
                                          <p:spTgt spid="246"/>
                                        </p:tgtEl>
                                        <p:attrNameLst>
                                          <p:attrName>ppt_h</p:attrName>
                                        </p:attrNameLst>
                                      </p:cBhvr>
                                      <p:tavLst>
                                        <p:tav tm="0">
                                          <p:val>
                                            <p:strVal val="#ppt_h"/>
                                          </p:val>
                                        </p:tav>
                                        <p:tav tm="100000">
                                          <p:val>
                                            <p:strVal val="#ppt_h"/>
                                          </p:val>
                                        </p:tav>
                                      </p:tavLst>
                                    </p:anim>
                                    <p:animEffect transition="in" filter="fade">
                                      <p:cBhvr>
                                        <p:cTn id="275" dur="750"/>
                                        <p:tgtEl>
                                          <p:spTgt spid="246"/>
                                        </p:tgtEl>
                                      </p:cBhvr>
                                    </p:animEffect>
                                  </p:childTnLst>
                                </p:cTn>
                              </p:par>
                              <p:par>
                                <p:cTn id="276" presetID="55" presetClass="entr" presetSubtype="0" fill="hold" nodeType="withEffect">
                                  <p:stCondLst>
                                    <p:cond delay="1400"/>
                                  </p:stCondLst>
                                  <p:childTnLst>
                                    <p:set>
                                      <p:cBhvr>
                                        <p:cTn id="277" dur="1" fill="hold">
                                          <p:stCondLst>
                                            <p:cond delay="0"/>
                                          </p:stCondLst>
                                        </p:cTn>
                                        <p:tgtEl>
                                          <p:spTgt spid="249"/>
                                        </p:tgtEl>
                                        <p:attrNameLst>
                                          <p:attrName>style.visibility</p:attrName>
                                        </p:attrNameLst>
                                      </p:cBhvr>
                                      <p:to>
                                        <p:strVal val="visible"/>
                                      </p:to>
                                    </p:set>
                                    <p:anim calcmode="lin" valueType="num">
                                      <p:cBhvr>
                                        <p:cTn id="278" dur="750" fill="hold"/>
                                        <p:tgtEl>
                                          <p:spTgt spid="249"/>
                                        </p:tgtEl>
                                        <p:attrNameLst>
                                          <p:attrName>ppt_w</p:attrName>
                                        </p:attrNameLst>
                                      </p:cBhvr>
                                      <p:tavLst>
                                        <p:tav tm="0">
                                          <p:val>
                                            <p:strVal val="#ppt_w*0.70"/>
                                          </p:val>
                                        </p:tav>
                                        <p:tav tm="100000">
                                          <p:val>
                                            <p:strVal val="#ppt_w"/>
                                          </p:val>
                                        </p:tav>
                                      </p:tavLst>
                                    </p:anim>
                                    <p:anim calcmode="lin" valueType="num">
                                      <p:cBhvr>
                                        <p:cTn id="279" dur="750" fill="hold"/>
                                        <p:tgtEl>
                                          <p:spTgt spid="249"/>
                                        </p:tgtEl>
                                        <p:attrNameLst>
                                          <p:attrName>ppt_h</p:attrName>
                                        </p:attrNameLst>
                                      </p:cBhvr>
                                      <p:tavLst>
                                        <p:tav tm="0">
                                          <p:val>
                                            <p:strVal val="#ppt_h"/>
                                          </p:val>
                                        </p:tav>
                                        <p:tav tm="100000">
                                          <p:val>
                                            <p:strVal val="#ppt_h"/>
                                          </p:val>
                                        </p:tav>
                                      </p:tavLst>
                                    </p:anim>
                                    <p:animEffect transition="in" filter="fade">
                                      <p:cBhvr>
                                        <p:cTn id="280" dur="750"/>
                                        <p:tgtEl>
                                          <p:spTgt spid="249"/>
                                        </p:tgtEl>
                                      </p:cBhvr>
                                    </p:animEffect>
                                  </p:childTnLst>
                                </p:cTn>
                              </p:par>
                              <p:par>
                                <p:cTn id="281" presetID="55" presetClass="entr" presetSubtype="0" fill="hold" nodeType="withEffect">
                                  <p:stCondLst>
                                    <p:cond delay="1600"/>
                                  </p:stCondLst>
                                  <p:childTnLst>
                                    <p:set>
                                      <p:cBhvr>
                                        <p:cTn id="282" dur="1" fill="hold">
                                          <p:stCondLst>
                                            <p:cond delay="0"/>
                                          </p:stCondLst>
                                        </p:cTn>
                                        <p:tgtEl>
                                          <p:spTgt spid="235"/>
                                        </p:tgtEl>
                                        <p:attrNameLst>
                                          <p:attrName>style.visibility</p:attrName>
                                        </p:attrNameLst>
                                      </p:cBhvr>
                                      <p:to>
                                        <p:strVal val="visible"/>
                                      </p:to>
                                    </p:set>
                                    <p:anim calcmode="lin" valueType="num">
                                      <p:cBhvr>
                                        <p:cTn id="283" dur="750" fill="hold"/>
                                        <p:tgtEl>
                                          <p:spTgt spid="235"/>
                                        </p:tgtEl>
                                        <p:attrNameLst>
                                          <p:attrName>ppt_w</p:attrName>
                                        </p:attrNameLst>
                                      </p:cBhvr>
                                      <p:tavLst>
                                        <p:tav tm="0">
                                          <p:val>
                                            <p:strVal val="#ppt_w*0.70"/>
                                          </p:val>
                                        </p:tav>
                                        <p:tav tm="100000">
                                          <p:val>
                                            <p:strVal val="#ppt_w"/>
                                          </p:val>
                                        </p:tav>
                                      </p:tavLst>
                                    </p:anim>
                                    <p:anim calcmode="lin" valueType="num">
                                      <p:cBhvr>
                                        <p:cTn id="284" dur="750" fill="hold"/>
                                        <p:tgtEl>
                                          <p:spTgt spid="235"/>
                                        </p:tgtEl>
                                        <p:attrNameLst>
                                          <p:attrName>ppt_h</p:attrName>
                                        </p:attrNameLst>
                                      </p:cBhvr>
                                      <p:tavLst>
                                        <p:tav tm="0">
                                          <p:val>
                                            <p:strVal val="#ppt_h"/>
                                          </p:val>
                                        </p:tav>
                                        <p:tav tm="100000">
                                          <p:val>
                                            <p:strVal val="#ppt_h"/>
                                          </p:val>
                                        </p:tav>
                                      </p:tavLst>
                                    </p:anim>
                                    <p:animEffect transition="in" filter="fade">
                                      <p:cBhvr>
                                        <p:cTn id="285" dur="750"/>
                                        <p:tgtEl>
                                          <p:spTgt spid="235"/>
                                        </p:tgtEl>
                                      </p:cBhvr>
                                    </p:animEffect>
                                  </p:childTnLst>
                                </p:cTn>
                              </p:par>
                              <p:par>
                                <p:cTn id="286" presetID="55" presetClass="entr" presetSubtype="0" fill="hold" nodeType="withEffect">
                                  <p:stCondLst>
                                    <p:cond delay="1800"/>
                                  </p:stCondLst>
                                  <p:childTnLst>
                                    <p:set>
                                      <p:cBhvr>
                                        <p:cTn id="287" dur="1" fill="hold">
                                          <p:stCondLst>
                                            <p:cond delay="0"/>
                                          </p:stCondLst>
                                        </p:cTn>
                                        <p:tgtEl>
                                          <p:spTgt spid="234"/>
                                        </p:tgtEl>
                                        <p:attrNameLst>
                                          <p:attrName>style.visibility</p:attrName>
                                        </p:attrNameLst>
                                      </p:cBhvr>
                                      <p:to>
                                        <p:strVal val="visible"/>
                                      </p:to>
                                    </p:set>
                                    <p:anim calcmode="lin" valueType="num">
                                      <p:cBhvr>
                                        <p:cTn id="288" dur="750" fill="hold"/>
                                        <p:tgtEl>
                                          <p:spTgt spid="234"/>
                                        </p:tgtEl>
                                        <p:attrNameLst>
                                          <p:attrName>ppt_w</p:attrName>
                                        </p:attrNameLst>
                                      </p:cBhvr>
                                      <p:tavLst>
                                        <p:tav tm="0">
                                          <p:val>
                                            <p:strVal val="#ppt_w*0.70"/>
                                          </p:val>
                                        </p:tav>
                                        <p:tav tm="100000">
                                          <p:val>
                                            <p:strVal val="#ppt_w"/>
                                          </p:val>
                                        </p:tav>
                                      </p:tavLst>
                                    </p:anim>
                                    <p:anim calcmode="lin" valueType="num">
                                      <p:cBhvr>
                                        <p:cTn id="289" dur="750" fill="hold"/>
                                        <p:tgtEl>
                                          <p:spTgt spid="234"/>
                                        </p:tgtEl>
                                        <p:attrNameLst>
                                          <p:attrName>ppt_h</p:attrName>
                                        </p:attrNameLst>
                                      </p:cBhvr>
                                      <p:tavLst>
                                        <p:tav tm="0">
                                          <p:val>
                                            <p:strVal val="#ppt_h"/>
                                          </p:val>
                                        </p:tav>
                                        <p:tav tm="100000">
                                          <p:val>
                                            <p:strVal val="#ppt_h"/>
                                          </p:val>
                                        </p:tav>
                                      </p:tavLst>
                                    </p:anim>
                                    <p:animEffect transition="in" filter="fade">
                                      <p:cBhvr>
                                        <p:cTn id="290" dur="750"/>
                                        <p:tgtEl>
                                          <p:spTgt spid="234"/>
                                        </p:tgtEl>
                                      </p:cBhvr>
                                    </p:animEffect>
                                  </p:childTnLst>
                                </p:cTn>
                              </p:par>
                              <p:par>
                                <p:cTn id="291" presetID="55" presetClass="entr" presetSubtype="0" fill="hold" nodeType="withEffect">
                                  <p:stCondLst>
                                    <p:cond delay="1000"/>
                                  </p:stCondLst>
                                  <p:childTnLst>
                                    <p:set>
                                      <p:cBhvr>
                                        <p:cTn id="292" dur="1" fill="hold">
                                          <p:stCondLst>
                                            <p:cond delay="0"/>
                                          </p:stCondLst>
                                        </p:cTn>
                                        <p:tgtEl>
                                          <p:spTgt spid="250"/>
                                        </p:tgtEl>
                                        <p:attrNameLst>
                                          <p:attrName>style.visibility</p:attrName>
                                        </p:attrNameLst>
                                      </p:cBhvr>
                                      <p:to>
                                        <p:strVal val="visible"/>
                                      </p:to>
                                    </p:set>
                                    <p:anim calcmode="lin" valueType="num">
                                      <p:cBhvr>
                                        <p:cTn id="293" dur="750" fill="hold"/>
                                        <p:tgtEl>
                                          <p:spTgt spid="250"/>
                                        </p:tgtEl>
                                        <p:attrNameLst>
                                          <p:attrName>ppt_w</p:attrName>
                                        </p:attrNameLst>
                                      </p:cBhvr>
                                      <p:tavLst>
                                        <p:tav tm="0">
                                          <p:val>
                                            <p:strVal val="#ppt_w*0.70"/>
                                          </p:val>
                                        </p:tav>
                                        <p:tav tm="100000">
                                          <p:val>
                                            <p:strVal val="#ppt_w"/>
                                          </p:val>
                                        </p:tav>
                                      </p:tavLst>
                                    </p:anim>
                                    <p:anim calcmode="lin" valueType="num">
                                      <p:cBhvr>
                                        <p:cTn id="294" dur="750" fill="hold"/>
                                        <p:tgtEl>
                                          <p:spTgt spid="250"/>
                                        </p:tgtEl>
                                        <p:attrNameLst>
                                          <p:attrName>ppt_h</p:attrName>
                                        </p:attrNameLst>
                                      </p:cBhvr>
                                      <p:tavLst>
                                        <p:tav tm="0">
                                          <p:val>
                                            <p:strVal val="#ppt_h"/>
                                          </p:val>
                                        </p:tav>
                                        <p:tav tm="100000">
                                          <p:val>
                                            <p:strVal val="#ppt_h"/>
                                          </p:val>
                                        </p:tav>
                                      </p:tavLst>
                                    </p:anim>
                                    <p:animEffect transition="in" filter="fade">
                                      <p:cBhvr>
                                        <p:cTn id="295" dur="750"/>
                                        <p:tgtEl>
                                          <p:spTgt spid="250"/>
                                        </p:tgtEl>
                                      </p:cBhvr>
                                    </p:animEffect>
                                  </p:childTnLst>
                                </p:cTn>
                              </p:par>
                              <p:par>
                                <p:cTn id="296" presetID="55" presetClass="entr" presetSubtype="0" fill="hold" nodeType="withEffect">
                                  <p:stCondLst>
                                    <p:cond delay="1200"/>
                                  </p:stCondLst>
                                  <p:childTnLst>
                                    <p:set>
                                      <p:cBhvr>
                                        <p:cTn id="297" dur="1" fill="hold">
                                          <p:stCondLst>
                                            <p:cond delay="0"/>
                                          </p:stCondLst>
                                        </p:cTn>
                                        <p:tgtEl>
                                          <p:spTgt spid="251"/>
                                        </p:tgtEl>
                                        <p:attrNameLst>
                                          <p:attrName>style.visibility</p:attrName>
                                        </p:attrNameLst>
                                      </p:cBhvr>
                                      <p:to>
                                        <p:strVal val="visible"/>
                                      </p:to>
                                    </p:set>
                                    <p:anim calcmode="lin" valueType="num">
                                      <p:cBhvr>
                                        <p:cTn id="298" dur="750" fill="hold"/>
                                        <p:tgtEl>
                                          <p:spTgt spid="251"/>
                                        </p:tgtEl>
                                        <p:attrNameLst>
                                          <p:attrName>ppt_w</p:attrName>
                                        </p:attrNameLst>
                                      </p:cBhvr>
                                      <p:tavLst>
                                        <p:tav tm="0">
                                          <p:val>
                                            <p:strVal val="#ppt_w*0.70"/>
                                          </p:val>
                                        </p:tav>
                                        <p:tav tm="100000">
                                          <p:val>
                                            <p:strVal val="#ppt_w"/>
                                          </p:val>
                                        </p:tav>
                                      </p:tavLst>
                                    </p:anim>
                                    <p:anim calcmode="lin" valueType="num">
                                      <p:cBhvr>
                                        <p:cTn id="299" dur="750" fill="hold"/>
                                        <p:tgtEl>
                                          <p:spTgt spid="251"/>
                                        </p:tgtEl>
                                        <p:attrNameLst>
                                          <p:attrName>ppt_h</p:attrName>
                                        </p:attrNameLst>
                                      </p:cBhvr>
                                      <p:tavLst>
                                        <p:tav tm="0">
                                          <p:val>
                                            <p:strVal val="#ppt_h"/>
                                          </p:val>
                                        </p:tav>
                                        <p:tav tm="100000">
                                          <p:val>
                                            <p:strVal val="#ppt_h"/>
                                          </p:val>
                                        </p:tav>
                                      </p:tavLst>
                                    </p:anim>
                                    <p:animEffect transition="in" filter="fade">
                                      <p:cBhvr>
                                        <p:cTn id="300" dur="750"/>
                                        <p:tgtEl>
                                          <p:spTgt spid="251"/>
                                        </p:tgtEl>
                                      </p:cBhvr>
                                    </p:animEffect>
                                  </p:childTnLst>
                                </p:cTn>
                              </p:par>
                              <p:par>
                                <p:cTn id="301" presetID="55" presetClass="entr" presetSubtype="0" fill="hold" nodeType="withEffect">
                                  <p:stCondLst>
                                    <p:cond delay="1400"/>
                                  </p:stCondLst>
                                  <p:childTnLst>
                                    <p:set>
                                      <p:cBhvr>
                                        <p:cTn id="302" dur="1" fill="hold">
                                          <p:stCondLst>
                                            <p:cond delay="0"/>
                                          </p:stCondLst>
                                        </p:cTn>
                                        <p:tgtEl>
                                          <p:spTgt spid="252"/>
                                        </p:tgtEl>
                                        <p:attrNameLst>
                                          <p:attrName>style.visibility</p:attrName>
                                        </p:attrNameLst>
                                      </p:cBhvr>
                                      <p:to>
                                        <p:strVal val="visible"/>
                                      </p:to>
                                    </p:set>
                                    <p:anim calcmode="lin" valueType="num">
                                      <p:cBhvr>
                                        <p:cTn id="303" dur="750" fill="hold"/>
                                        <p:tgtEl>
                                          <p:spTgt spid="252"/>
                                        </p:tgtEl>
                                        <p:attrNameLst>
                                          <p:attrName>ppt_w</p:attrName>
                                        </p:attrNameLst>
                                      </p:cBhvr>
                                      <p:tavLst>
                                        <p:tav tm="0">
                                          <p:val>
                                            <p:strVal val="#ppt_w*0.70"/>
                                          </p:val>
                                        </p:tav>
                                        <p:tav tm="100000">
                                          <p:val>
                                            <p:strVal val="#ppt_w"/>
                                          </p:val>
                                        </p:tav>
                                      </p:tavLst>
                                    </p:anim>
                                    <p:anim calcmode="lin" valueType="num">
                                      <p:cBhvr>
                                        <p:cTn id="304" dur="750" fill="hold"/>
                                        <p:tgtEl>
                                          <p:spTgt spid="252"/>
                                        </p:tgtEl>
                                        <p:attrNameLst>
                                          <p:attrName>ppt_h</p:attrName>
                                        </p:attrNameLst>
                                      </p:cBhvr>
                                      <p:tavLst>
                                        <p:tav tm="0">
                                          <p:val>
                                            <p:strVal val="#ppt_h"/>
                                          </p:val>
                                        </p:tav>
                                        <p:tav tm="100000">
                                          <p:val>
                                            <p:strVal val="#ppt_h"/>
                                          </p:val>
                                        </p:tav>
                                      </p:tavLst>
                                    </p:anim>
                                    <p:animEffect transition="in" filter="fade">
                                      <p:cBhvr>
                                        <p:cTn id="305" dur="750"/>
                                        <p:tgtEl>
                                          <p:spTgt spid="252"/>
                                        </p:tgtEl>
                                      </p:cBhvr>
                                    </p:animEffect>
                                  </p:childTnLst>
                                </p:cTn>
                              </p:par>
                              <p:par>
                                <p:cTn id="306" presetID="55" presetClass="entr" presetSubtype="0" fill="hold" nodeType="withEffect">
                                  <p:stCondLst>
                                    <p:cond delay="1600"/>
                                  </p:stCondLst>
                                  <p:childTnLst>
                                    <p:set>
                                      <p:cBhvr>
                                        <p:cTn id="307" dur="1" fill="hold">
                                          <p:stCondLst>
                                            <p:cond delay="0"/>
                                          </p:stCondLst>
                                        </p:cTn>
                                        <p:tgtEl>
                                          <p:spTgt spid="253"/>
                                        </p:tgtEl>
                                        <p:attrNameLst>
                                          <p:attrName>style.visibility</p:attrName>
                                        </p:attrNameLst>
                                      </p:cBhvr>
                                      <p:to>
                                        <p:strVal val="visible"/>
                                      </p:to>
                                    </p:set>
                                    <p:anim calcmode="lin" valueType="num">
                                      <p:cBhvr>
                                        <p:cTn id="308" dur="750" fill="hold"/>
                                        <p:tgtEl>
                                          <p:spTgt spid="253"/>
                                        </p:tgtEl>
                                        <p:attrNameLst>
                                          <p:attrName>ppt_w</p:attrName>
                                        </p:attrNameLst>
                                      </p:cBhvr>
                                      <p:tavLst>
                                        <p:tav tm="0">
                                          <p:val>
                                            <p:strVal val="#ppt_w*0.70"/>
                                          </p:val>
                                        </p:tav>
                                        <p:tav tm="100000">
                                          <p:val>
                                            <p:strVal val="#ppt_w"/>
                                          </p:val>
                                        </p:tav>
                                      </p:tavLst>
                                    </p:anim>
                                    <p:anim calcmode="lin" valueType="num">
                                      <p:cBhvr>
                                        <p:cTn id="309" dur="750" fill="hold"/>
                                        <p:tgtEl>
                                          <p:spTgt spid="253"/>
                                        </p:tgtEl>
                                        <p:attrNameLst>
                                          <p:attrName>ppt_h</p:attrName>
                                        </p:attrNameLst>
                                      </p:cBhvr>
                                      <p:tavLst>
                                        <p:tav tm="0">
                                          <p:val>
                                            <p:strVal val="#ppt_h"/>
                                          </p:val>
                                        </p:tav>
                                        <p:tav tm="100000">
                                          <p:val>
                                            <p:strVal val="#ppt_h"/>
                                          </p:val>
                                        </p:tav>
                                      </p:tavLst>
                                    </p:anim>
                                    <p:animEffect transition="in" filter="fade">
                                      <p:cBhvr>
                                        <p:cTn id="310" dur="750"/>
                                        <p:tgtEl>
                                          <p:spTgt spid="253"/>
                                        </p:tgtEl>
                                      </p:cBhvr>
                                    </p:animEffect>
                                  </p:childTnLst>
                                </p:cTn>
                              </p:par>
                              <p:par>
                                <p:cTn id="311" presetID="55" presetClass="entr" presetSubtype="0" fill="hold" nodeType="withEffect">
                                  <p:stCondLst>
                                    <p:cond delay="1800"/>
                                  </p:stCondLst>
                                  <p:childTnLst>
                                    <p:set>
                                      <p:cBhvr>
                                        <p:cTn id="312" dur="1" fill="hold">
                                          <p:stCondLst>
                                            <p:cond delay="0"/>
                                          </p:stCondLst>
                                        </p:cTn>
                                        <p:tgtEl>
                                          <p:spTgt spid="254"/>
                                        </p:tgtEl>
                                        <p:attrNameLst>
                                          <p:attrName>style.visibility</p:attrName>
                                        </p:attrNameLst>
                                      </p:cBhvr>
                                      <p:to>
                                        <p:strVal val="visible"/>
                                      </p:to>
                                    </p:set>
                                    <p:anim calcmode="lin" valueType="num">
                                      <p:cBhvr>
                                        <p:cTn id="313" dur="750" fill="hold"/>
                                        <p:tgtEl>
                                          <p:spTgt spid="254"/>
                                        </p:tgtEl>
                                        <p:attrNameLst>
                                          <p:attrName>ppt_w</p:attrName>
                                        </p:attrNameLst>
                                      </p:cBhvr>
                                      <p:tavLst>
                                        <p:tav tm="0">
                                          <p:val>
                                            <p:strVal val="#ppt_w*0.70"/>
                                          </p:val>
                                        </p:tav>
                                        <p:tav tm="100000">
                                          <p:val>
                                            <p:strVal val="#ppt_w"/>
                                          </p:val>
                                        </p:tav>
                                      </p:tavLst>
                                    </p:anim>
                                    <p:anim calcmode="lin" valueType="num">
                                      <p:cBhvr>
                                        <p:cTn id="314" dur="750" fill="hold"/>
                                        <p:tgtEl>
                                          <p:spTgt spid="254"/>
                                        </p:tgtEl>
                                        <p:attrNameLst>
                                          <p:attrName>ppt_h</p:attrName>
                                        </p:attrNameLst>
                                      </p:cBhvr>
                                      <p:tavLst>
                                        <p:tav tm="0">
                                          <p:val>
                                            <p:strVal val="#ppt_h"/>
                                          </p:val>
                                        </p:tav>
                                        <p:tav tm="100000">
                                          <p:val>
                                            <p:strVal val="#ppt_h"/>
                                          </p:val>
                                        </p:tav>
                                      </p:tavLst>
                                    </p:anim>
                                    <p:animEffect transition="in" filter="fade">
                                      <p:cBhvr>
                                        <p:cTn id="315" dur="750"/>
                                        <p:tgtEl>
                                          <p:spTgt spid="254"/>
                                        </p:tgtEl>
                                      </p:cBhvr>
                                    </p:animEffect>
                                  </p:childTnLst>
                                </p:cTn>
                              </p:par>
                              <p:par>
                                <p:cTn id="316" presetID="55" presetClass="entr" presetSubtype="0" fill="hold" nodeType="withEffect">
                                  <p:stCondLst>
                                    <p:cond delay="2000"/>
                                  </p:stCondLst>
                                  <p:childTnLst>
                                    <p:set>
                                      <p:cBhvr>
                                        <p:cTn id="317" dur="1" fill="hold">
                                          <p:stCondLst>
                                            <p:cond delay="0"/>
                                          </p:stCondLst>
                                        </p:cTn>
                                        <p:tgtEl>
                                          <p:spTgt spid="236"/>
                                        </p:tgtEl>
                                        <p:attrNameLst>
                                          <p:attrName>style.visibility</p:attrName>
                                        </p:attrNameLst>
                                      </p:cBhvr>
                                      <p:to>
                                        <p:strVal val="visible"/>
                                      </p:to>
                                    </p:set>
                                    <p:anim calcmode="lin" valueType="num">
                                      <p:cBhvr>
                                        <p:cTn id="318" dur="750" fill="hold"/>
                                        <p:tgtEl>
                                          <p:spTgt spid="236"/>
                                        </p:tgtEl>
                                        <p:attrNameLst>
                                          <p:attrName>ppt_w</p:attrName>
                                        </p:attrNameLst>
                                      </p:cBhvr>
                                      <p:tavLst>
                                        <p:tav tm="0">
                                          <p:val>
                                            <p:strVal val="#ppt_w*0.70"/>
                                          </p:val>
                                        </p:tav>
                                        <p:tav tm="100000">
                                          <p:val>
                                            <p:strVal val="#ppt_w"/>
                                          </p:val>
                                        </p:tav>
                                      </p:tavLst>
                                    </p:anim>
                                    <p:anim calcmode="lin" valueType="num">
                                      <p:cBhvr>
                                        <p:cTn id="319" dur="750" fill="hold"/>
                                        <p:tgtEl>
                                          <p:spTgt spid="236"/>
                                        </p:tgtEl>
                                        <p:attrNameLst>
                                          <p:attrName>ppt_h</p:attrName>
                                        </p:attrNameLst>
                                      </p:cBhvr>
                                      <p:tavLst>
                                        <p:tav tm="0">
                                          <p:val>
                                            <p:strVal val="#ppt_h"/>
                                          </p:val>
                                        </p:tav>
                                        <p:tav tm="100000">
                                          <p:val>
                                            <p:strVal val="#ppt_h"/>
                                          </p:val>
                                        </p:tav>
                                      </p:tavLst>
                                    </p:anim>
                                    <p:animEffect transition="in" filter="fade">
                                      <p:cBhvr>
                                        <p:cTn id="320" dur="750"/>
                                        <p:tgtEl>
                                          <p:spTgt spid="236"/>
                                        </p:tgtEl>
                                      </p:cBhvr>
                                    </p:animEffect>
                                  </p:childTnLst>
                                </p:cTn>
                              </p:par>
                            </p:childTnLst>
                          </p:cTn>
                        </p:par>
                        <p:par>
                          <p:cTn id="321" fill="hold">
                            <p:stCondLst>
                              <p:cond delay="2750"/>
                            </p:stCondLst>
                            <p:childTnLst>
                              <p:par>
                                <p:cTn id="322" presetID="55" presetClass="exit" presetSubtype="0" fill="hold" nodeType="afterEffect">
                                  <p:stCondLst>
                                    <p:cond delay="0"/>
                                  </p:stCondLst>
                                  <p:childTnLst>
                                    <p:anim calcmode="lin" valueType="num">
                                      <p:cBhvr>
                                        <p:cTn id="323" dur="1000"/>
                                        <p:tgtEl>
                                          <p:spTgt spid="238"/>
                                        </p:tgtEl>
                                        <p:attrNameLst>
                                          <p:attrName>ppt_w</p:attrName>
                                        </p:attrNameLst>
                                      </p:cBhvr>
                                      <p:tavLst>
                                        <p:tav tm="0">
                                          <p:val>
                                            <p:strVal val="ppt_w"/>
                                          </p:val>
                                        </p:tav>
                                        <p:tav tm="100000">
                                          <p:val>
                                            <p:strVal val="ppt_w*0.70"/>
                                          </p:val>
                                        </p:tav>
                                      </p:tavLst>
                                    </p:anim>
                                    <p:anim calcmode="lin" valueType="num">
                                      <p:cBhvr>
                                        <p:cTn id="324" dur="1000"/>
                                        <p:tgtEl>
                                          <p:spTgt spid="238"/>
                                        </p:tgtEl>
                                        <p:attrNameLst>
                                          <p:attrName>ppt_h</p:attrName>
                                        </p:attrNameLst>
                                      </p:cBhvr>
                                      <p:tavLst>
                                        <p:tav tm="0">
                                          <p:val>
                                            <p:strVal val="ppt_h"/>
                                          </p:val>
                                        </p:tav>
                                        <p:tav tm="100000">
                                          <p:val>
                                            <p:strVal val="ppt_h"/>
                                          </p:val>
                                        </p:tav>
                                      </p:tavLst>
                                    </p:anim>
                                    <p:animEffect transition="out" filter="fade">
                                      <p:cBhvr>
                                        <p:cTn id="325" dur="1000"/>
                                        <p:tgtEl>
                                          <p:spTgt spid="238"/>
                                        </p:tgtEl>
                                      </p:cBhvr>
                                    </p:animEffect>
                                    <p:set>
                                      <p:cBhvr>
                                        <p:cTn id="326" dur="1" fill="hold">
                                          <p:stCondLst>
                                            <p:cond delay="999"/>
                                          </p:stCondLst>
                                        </p:cTn>
                                        <p:tgtEl>
                                          <p:spTgt spid="238"/>
                                        </p:tgtEl>
                                        <p:attrNameLst>
                                          <p:attrName>style.visibility</p:attrName>
                                        </p:attrNameLst>
                                      </p:cBhvr>
                                      <p:to>
                                        <p:strVal val="hidden"/>
                                      </p:to>
                                    </p:set>
                                  </p:childTnLst>
                                </p:cTn>
                              </p:par>
                              <p:par>
                                <p:cTn id="327" presetID="55" presetClass="exit" presetSubtype="0" fill="hold" nodeType="withEffect">
                                  <p:stCondLst>
                                    <p:cond delay="100"/>
                                  </p:stCondLst>
                                  <p:childTnLst>
                                    <p:anim calcmode="lin" valueType="num">
                                      <p:cBhvr>
                                        <p:cTn id="328" dur="1000"/>
                                        <p:tgtEl>
                                          <p:spTgt spid="237"/>
                                        </p:tgtEl>
                                        <p:attrNameLst>
                                          <p:attrName>ppt_w</p:attrName>
                                        </p:attrNameLst>
                                      </p:cBhvr>
                                      <p:tavLst>
                                        <p:tav tm="0">
                                          <p:val>
                                            <p:strVal val="ppt_w"/>
                                          </p:val>
                                        </p:tav>
                                        <p:tav tm="100000">
                                          <p:val>
                                            <p:strVal val="ppt_w*0.70"/>
                                          </p:val>
                                        </p:tav>
                                      </p:tavLst>
                                    </p:anim>
                                    <p:anim calcmode="lin" valueType="num">
                                      <p:cBhvr>
                                        <p:cTn id="329" dur="1000"/>
                                        <p:tgtEl>
                                          <p:spTgt spid="237"/>
                                        </p:tgtEl>
                                        <p:attrNameLst>
                                          <p:attrName>ppt_h</p:attrName>
                                        </p:attrNameLst>
                                      </p:cBhvr>
                                      <p:tavLst>
                                        <p:tav tm="0">
                                          <p:val>
                                            <p:strVal val="ppt_h"/>
                                          </p:val>
                                        </p:tav>
                                        <p:tav tm="100000">
                                          <p:val>
                                            <p:strVal val="ppt_h"/>
                                          </p:val>
                                        </p:tav>
                                      </p:tavLst>
                                    </p:anim>
                                    <p:animEffect transition="out" filter="fade">
                                      <p:cBhvr>
                                        <p:cTn id="330" dur="1000"/>
                                        <p:tgtEl>
                                          <p:spTgt spid="237"/>
                                        </p:tgtEl>
                                      </p:cBhvr>
                                    </p:animEffect>
                                    <p:set>
                                      <p:cBhvr>
                                        <p:cTn id="331" dur="1" fill="hold">
                                          <p:stCondLst>
                                            <p:cond delay="999"/>
                                          </p:stCondLst>
                                        </p:cTn>
                                        <p:tgtEl>
                                          <p:spTgt spid="237"/>
                                        </p:tgtEl>
                                        <p:attrNameLst>
                                          <p:attrName>style.visibility</p:attrName>
                                        </p:attrNameLst>
                                      </p:cBhvr>
                                      <p:to>
                                        <p:strVal val="hidden"/>
                                      </p:to>
                                    </p:set>
                                  </p:childTnLst>
                                </p:cTn>
                              </p:par>
                              <p:par>
                                <p:cTn id="332" presetID="55" presetClass="exit" presetSubtype="0" fill="hold" nodeType="withEffect">
                                  <p:stCondLst>
                                    <p:cond delay="500"/>
                                  </p:stCondLst>
                                  <p:childTnLst>
                                    <p:anim calcmode="lin" valueType="num">
                                      <p:cBhvr>
                                        <p:cTn id="333" dur="1000"/>
                                        <p:tgtEl>
                                          <p:spTgt spid="241"/>
                                        </p:tgtEl>
                                        <p:attrNameLst>
                                          <p:attrName>ppt_w</p:attrName>
                                        </p:attrNameLst>
                                      </p:cBhvr>
                                      <p:tavLst>
                                        <p:tav tm="0">
                                          <p:val>
                                            <p:strVal val="ppt_w"/>
                                          </p:val>
                                        </p:tav>
                                        <p:tav tm="100000">
                                          <p:val>
                                            <p:strVal val="ppt_w*0.70"/>
                                          </p:val>
                                        </p:tav>
                                      </p:tavLst>
                                    </p:anim>
                                    <p:anim calcmode="lin" valueType="num">
                                      <p:cBhvr>
                                        <p:cTn id="334" dur="1000"/>
                                        <p:tgtEl>
                                          <p:spTgt spid="241"/>
                                        </p:tgtEl>
                                        <p:attrNameLst>
                                          <p:attrName>ppt_h</p:attrName>
                                        </p:attrNameLst>
                                      </p:cBhvr>
                                      <p:tavLst>
                                        <p:tav tm="0">
                                          <p:val>
                                            <p:strVal val="ppt_h"/>
                                          </p:val>
                                        </p:tav>
                                        <p:tav tm="100000">
                                          <p:val>
                                            <p:strVal val="ppt_h"/>
                                          </p:val>
                                        </p:tav>
                                      </p:tavLst>
                                    </p:anim>
                                    <p:animEffect transition="out" filter="fade">
                                      <p:cBhvr>
                                        <p:cTn id="335" dur="1000"/>
                                        <p:tgtEl>
                                          <p:spTgt spid="241"/>
                                        </p:tgtEl>
                                      </p:cBhvr>
                                    </p:animEffect>
                                    <p:set>
                                      <p:cBhvr>
                                        <p:cTn id="336" dur="1" fill="hold">
                                          <p:stCondLst>
                                            <p:cond delay="999"/>
                                          </p:stCondLst>
                                        </p:cTn>
                                        <p:tgtEl>
                                          <p:spTgt spid="241"/>
                                        </p:tgtEl>
                                        <p:attrNameLst>
                                          <p:attrName>style.visibility</p:attrName>
                                        </p:attrNameLst>
                                      </p:cBhvr>
                                      <p:to>
                                        <p:strVal val="hidden"/>
                                      </p:to>
                                    </p:set>
                                  </p:childTnLst>
                                </p:cTn>
                              </p:par>
                              <p:par>
                                <p:cTn id="337" presetID="55" presetClass="exit" presetSubtype="0" fill="hold" nodeType="withEffect">
                                  <p:stCondLst>
                                    <p:cond delay="200"/>
                                  </p:stCondLst>
                                  <p:childTnLst>
                                    <p:anim calcmode="lin" valueType="num">
                                      <p:cBhvr>
                                        <p:cTn id="338" dur="1000"/>
                                        <p:tgtEl>
                                          <p:spTgt spid="248"/>
                                        </p:tgtEl>
                                        <p:attrNameLst>
                                          <p:attrName>ppt_w</p:attrName>
                                        </p:attrNameLst>
                                      </p:cBhvr>
                                      <p:tavLst>
                                        <p:tav tm="0">
                                          <p:val>
                                            <p:strVal val="ppt_w"/>
                                          </p:val>
                                        </p:tav>
                                        <p:tav tm="100000">
                                          <p:val>
                                            <p:strVal val="ppt_w*0.70"/>
                                          </p:val>
                                        </p:tav>
                                      </p:tavLst>
                                    </p:anim>
                                    <p:anim calcmode="lin" valueType="num">
                                      <p:cBhvr>
                                        <p:cTn id="339" dur="1000"/>
                                        <p:tgtEl>
                                          <p:spTgt spid="248"/>
                                        </p:tgtEl>
                                        <p:attrNameLst>
                                          <p:attrName>ppt_h</p:attrName>
                                        </p:attrNameLst>
                                      </p:cBhvr>
                                      <p:tavLst>
                                        <p:tav tm="0">
                                          <p:val>
                                            <p:strVal val="ppt_h"/>
                                          </p:val>
                                        </p:tav>
                                        <p:tav tm="100000">
                                          <p:val>
                                            <p:strVal val="ppt_h"/>
                                          </p:val>
                                        </p:tav>
                                      </p:tavLst>
                                    </p:anim>
                                    <p:animEffect transition="out" filter="fade">
                                      <p:cBhvr>
                                        <p:cTn id="340" dur="1000"/>
                                        <p:tgtEl>
                                          <p:spTgt spid="248"/>
                                        </p:tgtEl>
                                      </p:cBhvr>
                                    </p:animEffect>
                                    <p:set>
                                      <p:cBhvr>
                                        <p:cTn id="341" dur="1" fill="hold">
                                          <p:stCondLst>
                                            <p:cond delay="999"/>
                                          </p:stCondLst>
                                        </p:cTn>
                                        <p:tgtEl>
                                          <p:spTgt spid="248"/>
                                        </p:tgtEl>
                                        <p:attrNameLst>
                                          <p:attrName>style.visibility</p:attrName>
                                        </p:attrNameLst>
                                      </p:cBhvr>
                                      <p:to>
                                        <p:strVal val="hidden"/>
                                      </p:to>
                                    </p:set>
                                  </p:childTnLst>
                                </p:cTn>
                              </p:par>
                              <p:par>
                                <p:cTn id="342" presetID="55" presetClass="exit" presetSubtype="0" fill="hold" nodeType="withEffect">
                                  <p:stCondLst>
                                    <p:cond delay="300"/>
                                  </p:stCondLst>
                                  <p:childTnLst>
                                    <p:anim calcmode="lin" valueType="num">
                                      <p:cBhvr>
                                        <p:cTn id="343" dur="1000"/>
                                        <p:tgtEl>
                                          <p:spTgt spid="247"/>
                                        </p:tgtEl>
                                        <p:attrNameLst>
                                          <p:attrName>ppt_w</p:attrName>
                                        </p:attrNameLst>
                                      </p:cBhvr>
                                      <p:tavLst>
                                        <p:tav tm="0">
                                          <p:val>
                                            <p:strVal val="ppt_w"/>
                                          </p:val>
                                        </p:tav>
                                        <p:tav tm="100000">
                                          <p:val>
                                            <p:strVal val="ppt_w*0.70"/>
                                          </p:val>
                                        </p:tav>
                                      </p:tavLst>
                                    </p:anim>
                                    <p:anim calcmode="lin" valueType="num">
                                      <p:cBhvr>
                                        <p:cTn id="344" dur="1000"/>
                                        <p:tgtEl>
                                          <p:spTgt spid="247"/>
                                        </p:tgtEl>
                                        <p:attrNameLst>
                                          <p:attrName>ppt_h</p:attrName>
                                        </p:attrNameLst>
                                      </p:cBhvr>
                                      <p:tavLst>
                                        <p:tav tm="0">
                                          <p:val>
                                            <p:strVal val="ppt_h"/>
                                          </p:val>
                                        </p:tav>
                                        <p:tav tm="100000">
                                          <p:val>
                                            <p:strVal val="ppt_h"/>
                                          </p:val>
                                        </p:tav>
                                      </p:tavLst>
                                    </p:anim>
                                    <p:animEffect transition="out" filter="fade">
                                      <p:cBhvr>
                                        <p:cTn id="345" dur="1000"/>
                                        <p:tgtEl>
                                          <p:spTgt spid="247"/>
                                        </p:tgtEl>
                                      </p:cBhvr>
                                    </p:animEffect>
                                    <p:set>
                                      <p:cBhvr>
                                        <p:cTn id="346" dur="1" fill="hold">
                                          <p:stCondLst>
                                            <p:cond delay="999"/>
                                          </p:stCondLst>
                                        </p:cTn>
                                        <p:tgtEl>
                                          <p:spTgt spid="247"/>
                                        </p:tgtEl>
                                        <p:attrNameLst>
                                          <p:attrName>style.visibility</p:attrName>
                                        </p:attrNameLst>
                                      </p:cBhvr>
                                      <p:to>
                                        <p:strVal val="hidden"/>
                                      </p:to>
                                    </p:set>
                                  </p:childTnLst>
                                </p:cTn>
                              </p:par>
                              <p:par>
                                <p:cTn id="347" presetID="55" presetClass="exit" presetSubtype="0" fill="hold" nodeType="withEffect">
                                  <p:stCondLst>
                                    <p:cond delay="400"/>
                                  </p:stCondLst>
                                  <p:childTnLst>
                                    <p:anim calcmode="lin" valueType="num">
                                      <p:cBhvr>
                                        <p:cTn id="348" dur="1000"/>
                                        <p:tgtEl>
                                          <p:spTgt spid="243"/>
                                        </p:tgtEl>
                                        <p:attrNameLst>
                                          <p:attrName>ppt_w</p:attrName>
                                        </p:attrNameLst>
                                      </p:cBhvr>
                                      <p:tavLst>
                                        <p:tav tm="0">
                                          <p:val>
                                            <p:strVal val="ppt_w"/>
                                          </p:val>
                                        </p:tav>
                                        <p:tav tm="100000">
                                          <p:val>
                                            <p:strVal val="ppt_w*0.70"/>
                                          </p:val>
                                        </p:tav>
                                      </p:tavLst>
                                    </p:anim>
                                    <p:anim calcmode="lin" valueType="num">
                                      <p:cBhvr>
                                        <p:cTn id="349" dur="1000"/>
                                        <p:tgtEl>
                                          <p:spTgt spid="243"/>
                                        </p:tgtEl>
                                        <p:attrNameLst>
                                          <p:attrName>ppt_h</p:attrName>
                                        </p:attrNameLst>
                                      </p:cBhvr>
                                      <p:tavLst>
                                        <p:tav tm="0">
                                          <p:val>
                                            <p:strVal val="ppt_h"/>
                                          </p:val>
                                        </p:tav>
                                        <p:tav tm="100000">
                                          <p:val>
                                            <p:strVal val="ppt_h"/>
                                          </p:val>
                                        </p:tav>
                                      </p:tavLst>
                                    </p:anim>
                                    <p:animEffect transition="out" filter="fade">
                                      <p:cBhvr>
                                        <p:cTn id="350" dur="1000"/>
                                        <p:tgtEl>
                                          <p:spTgt spid="243"/>
                                        </p:tgtEl>
                                      </p:cBhvr>
                                    </p:animEffect>
                                    <p:set>
                                      <p:cBhvr>
                                        <p:cTn id="351" dur="1" fill="hold">
                                          <p:stCondLst>
                                            <p:cond delay="999"/>
                                          </p:stCondLst>
                                        </p:cTn>
                                        <p:tgtEl>
                                          <p:spTgt spid="243"/>
                                        </p:tgtEl>
                                        <p:attrNameLst>
                                          <p:attrName>style.visibility</p:attrName>
                                        </p:attrNameLst>
                                      </p:cBhvr>
                                      <p:to>
                                        <p:strVal val="hidden"/>
                                      </p:to>
                                    </p:set>
                                  </p:childTnLst>
                                </p:cTn>
                              </p:par>
                              <p:par>
                                <p:cTn id="352" presetID="55" presetClass="exit" presetSubtype="0" fill="hold" nodeType="withEffect">
                                  <p:stCondLst>
                                    <p:cond delay="0"/>
                                  </p:stCondLst>
                                  <p:childTnLst>
                                    <p:anim calcmode="lin" valueType="num">
                                      <p:cBhvr>
                                        <p:cTn id="353" dur="1000"/>
                                        <p:tgtEl>
                                          <p:spTgt spid="239"/>
                                        </p:tgtEl>
                                        <p:attrNameLst>
                                          <p:attrName>ppt_w</p:attrName>
                                        </p:attrNameLst>
                                      </p:cBhvr>
                                      <p:tavLst>
                                        <p:tav tm="0">
                                          <p:val>
                                            <p:strVal val="ppt_w"/>
                                          </p:val>
                                        </p:tav>
                                        <p:tav tm="100000">
                                          <p:val>
                                            <p:strVal val="ppt_w*0.70"/>
                                          </p:val>
                                        </p:tav>
                                      </p:tavLst>
                                    </p:anim>
                                    <p:anim calcmode="lin" valueType="num">
                                      <p:cBhvr>
                                        <p:cTn id="354" dur="1000"/>
                                        <p:tgtEl>
                                          <p:spTgt spid="239"/>
                                        </p:tgtEl>
                                        <p:attrNameLst>
                                          <p:attrName>ppt_h</p:attrName>
                                        </p:attrNameLst>
                                      </p:cBhvr>
                                      <p:tavLst>
                                        <p:tav tm="0">
                                          <p:val>
                                            <p:strVal val="ppt_h"/>
                                          </p:val>
                                        </p:tav>
                                        <p:tav tm="100000">
                                          <p:val>
                                            <p:strVal val="ppt_h"/>
                                          </p:val>
                                        </p:tav>
                                      </p:tavLst>
                                    </p:anim>
                                    <p:animEffect transition="out" filter="fade">
                                      <p:cBhvr>
                                        <p:cTn id="355" dur="1000"/>
                                        <p:tgtEl>
                                          <p:spTgt spid="239"/>
                                        </p:tgtEl>
                                      </p:cBhvr>
                                    </p:animEffect>
                                    <p:set>
                                      <p:cBhvr>
                                        <p:cTn id="356" dur="1" fill="hold">
                                          <p:stCondLst>
                                            <p:cond delay="999"/>
                                          </p:stCondLst>
                                        </p:cTn>
                                        <p:tgtEl>
                                          <p:spTgt spid="239"/>
                                        </p:tgtEl>
                                        <p:attrNameLst>
                                          <p:attrName>style.visibility</p:attrName>
                                        </p:attrNameLst>
                                      </p:cBhvr>
                                      <p:to>
                                        <p:strVal val="hidden"/>
                                      </p:to>
                                    </p:set>
                                  </p:childTnLst>
                                </p:cTn>
                              </p:par>
                              <p:par>
                                <p:cTn id="357" presetID="55" presetClass="exit" presetSubtype="0" fill="hold" nodeType="withEffect">
                                  <p:stCondLst>
                                    <p:cond delay="100"/>
                                  </p:stCondLst>
                                  <p:childTnLst>
                                    <p:anim calcmode="lin" valueType="num">
                                      <p:cBhvr>
                                        <p:cTn id="358" dur="1000"/>
                                        <p:tgtEl>
                                          <p:spTgt spid="240"/>
                                        </p:tgtEl>
                                        <p:attrNameLst>
                                          <p:attrName>ppt_w</p:attrName>
                                        </p:attrNameLst>
                                      </p:cBhvr>
                                      <p:tavLst>
                                        <p:tav tm="0">
                                          <p:val>
                                            <p:strVal val="ppt_w"/>
                                          </p:val>
                                        </p:tav>
                                        <p:tav tm="100000">
                                          <p:val>
                                            <p:strVal val="ppt_w*0.70"/>
                                          </p:val>
                                        </p:tav>
                                      </p:tavLst>
                                    </p:anim>
                                    <p:anim calcmode="lin" valueType="num">
                                      <p:cBhvr>
                                        <p:cTn id="359" dur="1000"/>
                                        <p:tgtEl>
                                          <p:spTgt spid="240"/>
                                        </p:tgtEl>
                                        <p:attrNameLst>
                                          <p:attrName>ppt_h</p:attrName>
                                        </p:attrNameLst>
                                      </p:cBhvr>
                                      <p:tavLst>
                                        <p:tav tm="0">
                                          <p:val>
                                            <p:strVal val="ppt_h"/>
                                          </p:val>
                                        </p:tav>
                                        <p:tav tm="100000">
                                          <p:val>
                                            <p:strVal val="ppt_h"/>
                                          </p:val>
                                        </p:tav>
                                      </p:tavLst>
                                    </p:anim>
                                    <p:animEffect transition="out" filter="fade">
                                      <p:cBhvr>
                                        <p:cTn id="360" dur="1000"/>
                                        <p:tgtEl>
                                          <p:spTgt spid="240"/>
                                        </p:tgtEl>
                                      </p:cBhvr>
                                    </p:animEffect>
                                    <p:set>
                                      <p:cBhvr>
                                        <p:cTn id="361" dur="1" fill="hold">
                                          <p:stCondLst>
                                            <p:cond delay="999"/>
                                          </p:stCondLst>
                                        </p:cTn>
                                        <p:tgtEl>
                                          <p:spTgt spid="240"/>
                                        </p:tgtEl>
                                        <p:attrNameLst>
                                          <p:attrName>style.visibility</p:attrName>
                                        </p:attrNameLst>
                                      </p:cBhvr>
                                      <p:to>
                                        <p:strVal val="hidden"/>
                                      </p:to>
                                    </p:set>
                                  </p:childTnLst>
                                </p:cTn>
                              </p:par>
                              <p:par>
                                <p:cTn id="362" presetID="55" presetClass="exit" presetSubtype="0" fill="hold" nodeType="withEffect">
                                  <p:stCondLst>
                                    <p:cond delay="600"/>
                                  </p:stCondLst>
                                  <p:childTnLst>
                                    <p:anim calcmode="lin" valueType="num">
                                      <p:cBhvr>
                                        <p:cTn id="363" dur="1000"/>
                                        <p:tgtEl>
                                          <p:spTgt spid="244"/>
                                        </p:tgtEl>
                                        <p:attrNameLst>
                                          <p:attrName>ppt_w</p:attrName>
                                        </p:attrNameLst>
                                      </p:cBhvr>
                                      <p:tavLst>
                                        <p:tav tm="0">
                                          <p:val>
                                            <p:strVal val="ppt_w"/>
                                          </p:val>
                                        </p:tav>
                                        <p:tav tm="100000">
                                          <p:val>
                                            <p:strVal val="ppt_w*0.70"/>
                                          </p:val>
                                        </p:tav>
                                      </p:tavLst>
                                    </p:anim>
                                    <p:anim calcmode="lin" valueType="num">
                                      <p:cBhvr>
                                        <p:cTn id="364" dur="1000"/>
                                        <p:tgtEl>
                                          <p:spTgt spid="244"/>
                                        </p:tgtEl>
                                        <p:attrNameLst>
                                          <p:attrName>ppt_h</p:attrName>
                                        </p:attrNameLst>
                                      </p:cBhvr>
                                      <p:tavLst>
                                        <p:tav tm="0">
                                          <p:val>
                                            <p:strVal val="ppt_h"/>
                                          </p:val>
                                        </p:tav>
                                        <p:tav tm="100000">
                                          <p:val>
                                            <p:strVal val="ppt_h"/>
                                          </p:val>
                                        </p:tav>
                                      </p:tavLst>
                                    </p:anim>
                                    <p:animEffect transition="out" filter="fade">
                                      <p:cBhvr>
                                        <p:cTn id="365" dur="1000"/>
                                        <p:tgtEl>
                                          <p:spTgt spid="244"/>
                                        </p:tgtEl>
                                      </p:cBhvr>
                                    </p:animEffect>
                                    <p:set>
                                      <p:cBhvr>
                                        <p:cTn id="366" dur="1" fill="hold">
                                          <p:stCondLst>
                                            <p:cond delay="999"/>
                                          </p:stCondLst>
                                        </p:cTn>
                                        <p:tgtEl>
                                          <p:spTgt spid="244"/>
                                        </p:tgtEl>
                                        <p:attrNameLst>
                                          <p:attrName>style.visibility</p:attrName>
                                        </p:attrNameLst>
                                      </p:cBhvr>
                                      <p:to>
                                        <p:strVal val="hidden"/>
                                      </p:to>
                                    </p:set>
                                  </p:childTnLst>
                                </p:cTn>
                              </p:par>
                              <p:par>
                                <p:cTn id="367" presetID="55" presetClass="exit" presetSubtype="0" fill="hold" nodeType="withEffect">
                                  <p:stCondLst>
                                    <p:cond delay="200"/>
                                  </p:stCondLst>
                                  <p:childTnLst>
                                    <p:anim calcmode="lin" valueType="num">
                                      <p:cBhvr>
                                        <p:cTn id="368" dur="1000"/>
                                        <p:tgtEl>
                                          <p:spTgt spid="245"/>
                                        </p:tgtEl>
                                        <p:attrNameLst>
                                          <p:attrName>ppt_w</p:attrName>
                                        </p:attrNameLst>
                                      </p:cBhvr>
                                      <p:tavLst>
                                        <p:tav tm="0">
                                          <p:val>
                                            <p:strVal val="ppt_w"/>
                                          </p:val>
                                        </p:tav>
                                        <p:tav tm="100000">
                                          <p:val>
                                            <p:strVal val="ppt_w*0.70"/>
                                          </p:val>
                                        </p:tav>
                                      </p:tavLst>
                                    </p:anim>
                                    <p:anim calcmode="lin" valueType="num">
                                      <p:cBhvr>
                                        <p:cTn id="369" dur="1000"/>
                                        <p:tgtEl>
                                          <p:spTgt spid="245"/>
                                        </p:tgtEl>
                                        <p:attrNameLst>
                                          <p:attrName>ppt_h</p:attrName>
                                        </p:attrNameLst>
                                      </p:cBhvr>
                                      <p:tavLst>
                                        <p:tav tm="0">
                                          <p:val>
                                            <p:strVal val="ppt_h"/>
                                          </p:val>
                                        </p:tav>
                                        <p:tav tm="100000">
                                          <p:val>
                                            <p:strVal val="ppt_h"/>
                                          </p:val>
                                        </p:tav>
                                      </p:tavLst>
                                    </p:anim>
                                    <p:animEffect transition="out" filter="fade">
                                      <p:cBhvr>
                                        <p:cTn id="370" dur="1000"/>
                                        <p:tgtEl>
                                          <p:spTgt spid="245"/>
                                        </p:tgtEl>
                                      </p:cBhvr>
                                    </p:animEffect>
                                    <p:set>
                                      <p:cBhvr>
                                        <p:cTn id="371" dur="1" fill="hold">
                                          <p:stCondLst>
                                            <p:cond delay="999"/>
                                          </p:stCondLst>
                                        </p:cTn>
                                        <p:tgtEl>
                                          <p:spTgt spid="245"/>
                                        </p:tgtEl>
                                        <p:attrNameLst>
                                          <p:attrName>style.visibility</p:attrName>
                                        </p:attrNameLst>
                                      </p:cBhvr>
                                      <p:to>
                                        <p:strVal val="hidden"/>
                                      </p:to>
                                    </p:set>
                                  </p:childTnLst>
                                </p:cTn>
                              </p:par>
                              <p:par>
                                <p:cTn id="372" presetID="55" presetClass="exit" presetSubtype="0" fill="hold" nodeType="withEffect">
                                  <p:stCondLst>
                                    <p:cond delay="300"/>
                                  </p:stCondLst>
                                  <p:childTnLst>
                                    <p:anim calcmode="lin" valueType="num">
                                      <p:cBhvr>
                                        <p:cTn id="373" dur="1000"/>
                                        <p:tgtEl>
                                          <p:spTgt spid="246"/>
                                        </p:tgtEl>
                                        <p:attrNameLst>
                                          <p:attrName>ppt_w</p:attrName>
                                        </p:attrNameLst>
                                      </p:cBhvr>
                                      <p:tavLst>
                                        <p:tav tm="0">
                                          <p:val>
                                            <p:strVal val="ppt_w"/>
                                          </p:val>
                                        </p:tav>
                                        <p:tav tm="100000">
                                          <p:val>
                                            <p:strVal val="ppt_w*0.70"/>
                                          </p:val>
                                        </p:tav>
                                      </p:tavLst>
                                    </p:anim>
                                    <p:anim calcmode="lin" valueType="num">
                                      <p:cBhvr>
                                        <p:cTn id="374" dur="1000"/>
                                        <p:tgtEl>
                                          <p:spTgt spid="246"/>
                                        </p:tgtEl>
                                        <p:attrNameLst>
                                          <p:attrName>ppt_h</p:attrName>
                                        </p:attrNameLst>
                                      </p:cBhvr>
                                      <p:tavLst>
                                        <p:tav tm="0">
                                          <p:val>
                                            <p:strVal val="ppt_h"/>
                                          </p:val>
                                        </p:tav>
                                        <p:tav tm="100000">
                                          <p:val>
                                            <p:strVal val="ppt_h"/>
                                          </p:val>
                                        </p:tav>
                                      </p:tavLst>
                                    </p:anim>
                                    <p:animEffect transition="out" filter="fade">
                                      <p:cBhvr>
                                        <p:cTn id="375" dur="1000"/>
                                        <p:tgtEl>
                                          <p:spTgt spid="246"/>
                                        </p:tgtEl>
                                      </p:cBhvr>
                                    </p:animEffect>
                                    <p:set>
                                      <p:cBhvr>
                                        <p:cTn id="376" dur="1" fill="hold">
                                          <p:stCondLst>
                                            <p:cond delay="999"/>
                                          </p:stCondLst>
                                        </p:cTn>
                                        <p:tgtEl>
                                          <p:spTgt spid="246"/>
                                        </p:tgtEl>
                                        <p:attrNameLst>
                                          <p:attrName>style.visibility</p:attrName>
                                        </p:attrNameLst>
                                      </p:cBhvr>
                                      <p:to>
                                        <p:strVal val="hidden"/>
                                      </p:to>
                                    </p:set>
                                  </p:childTnLst>
                                </p:cTn>
                              </p:par>
                              <p:par>
                                <p:cTn id="377" presetID="55" presetClass="exit" presetSubtype="0" fill="hold" nodeType="withEffect">
                                  <p:stCondLst>
                                    <p:cond delay="500"/>
                                  </p:stCondLst>
                                  <p:childTnLst>
                                    <p:anim calcmode="lin" valueType="num">
                                      <p:cBhvr>
                                        <p:cTn id="378" dur="1000"/>
                                        <p:tgtEl>
                                          <p:spTgt spid="250"/>
                                        </p:tgtEl>
                                        <p:attrNameLst>
                                          <p:attrName>ppt_w</p:attrName>
                                        </p:attrNameLst>
                                      </p:cBhvr>
                                      <p:tavLst>
                                        <p:tav tm="0">
                                          <p:val>
                                            <p:strVal val="ppt_w"/>
                                          </p:val>
                                        </p:tav>
                                        <p:tav tm="100000">
                                          <p:val>
                                            <p:strVal val="ppt_w*0.70"/>
                                          </p:val>
                                        </p:tav>
                                      </p:tavLst>
                                    </p:anim>
                                    <p:anim calcmode="lin" valueType="num">
                                      <p:cBhvr>
                                        <p:cTn id="379" dur="1000"/>
                                        <p:tgtEl>
                                          <p:spTgt spid="250"/>
                                        </p:tgtEl>
                                        <p:attrNameLst>
                                          <p:attrName>ppt_h</p:attrName>
                                        </p:attrNameLst>
                                      </p:cBhvr>
                                      <p:tavLst>
                                        <p:tav tm="0">
                                          <p:val>
                                            <p:strVal val="ppt_h"/>
                                          </p:val>
                                        </p:tav>
                                        <p:tav tm="100000">
                                          <p:val>
                                            <p:strVal val="ppt_h"/>
                                          </p:val>
                                        </p:tav>
                                      </p:tavLst>
                                    </p:anim>
                                    <p:animEffect transition="out" filter="fade">
                                      <p:cBhvr>
                                        <p:cTn id="380" dur="1000"/>
                                        <p:tgtEl>
                                          <p:spTgt spid="250"/>
                                        </p:tgtEl>
                                      </p:cBhvr>
                                    </p:animEffect>
                                    <p:set>
                                      <p:cBhvr>
                                        <p:cTn id="381" dur="1" fill="hold">
                                          <p:stCondLst>
                                            <p:cond delay="999"/>
                                          </p:stCondLst>
                                        </p:cTn>
                                        <p:tgtEl>
                                          <p:spTgt spid="250"/>
                                        </p:tgtEl>
                                        <p:attrNameLst>
                                          <p:attrName>style.visibility</p:attrName>
                                        </p:attrNameLst>
                                      </p:cBhvr>
                                      <p:to>
                                        <p:strVal val="hidden"/>
                                      </p:to>
                                    </p:set>
                                  </p:childTnLst>
                                </p:cTn>
                              </p:par>
                              <p:par>
                                <p:cTn id="382" presetID="55" presetClass="exit" presetSubtype="0" fill="hold" nodeType="withEffect">
                                  <p:stCondLst>
                                    <p:cond delay="600"/>
                                  </p:stCondLst>
                                  <p:childTnLst>
                                    <p:anim calcmode="lin" valueType="num">
                                      <p:cBhvr>
                                        <p:cTn id="383" dur="1000"/>
                                        <p:tgtEl>
                                          <p:spTgt spid="251"/>
                                        </p:tgtEl>
                                        <p:attrNameLst>
                                          <p:attrName>ppt_w</p:attrName>
                                        </p:attrNameLst>
                                      </p:cBhvr>
                                      <p:tavLst>
                                        <p:tav tm="0">
                                          <p:val>
                                            <p:strVal val="ppt_w"/>
                                          </p:val>
                                        </p:tav>
                                        <p:tav tm="100000">
                                          <p:val>
                                            <p:strVal val="ppt_w*0.70"/>
                                          </p:val>
                                        </p:tav>
                                      </p:tavLst>
                                    </p:anim>
                                    <p:anim calcmode="lin" valueType="num">
                                      <p:cBhvr>
                                        <p:cTn id="384" dur="1000"/>
                                        <p:tgtEl>
                                          <p:spTgt spid="251"/>
                                        </p:tgtEl>
                                        <p:attrNameLst>
                                          <p:attrName>ppt_h</p:attrName>
                                        </p:attrNameLst>
                                      </p:cBhvr>
                                      <p:tavLst>
                                        <p:tav tm="0">
                                          <p:val>
                                            <p:strVal val="ppt_h"/>
                                          </p:val>
                                        </p:tav>
                                        <p:tav tm="100000">
                                          <p:val>
                                            <p:strVal val="ppt_h"/>
                                          </p:val>
                                        </p:tav>
                                      </p:tavLst>
                                    </p:anim>
                                    <p:animEffect transition="out" filter="fade">
                                      <p:cBhvr>
                                        <p:cTn id="385" dur="1000"/>
                                        <p:tgtEl>
                                          <p:spTgt spid="251"/>
                                        </p:tgtEl>
                                      </p:cBhvr>
                                    </p:animEffect>
                                    <p:set>
                                      <p:cBhvr>
                                        <p:cTn id="386" dur="1" fill="hold">
                                          <p:stCondLst>
                                            <p:cond delay="999"/>
                                          </p:stCondLst>
                                        </p:cTn>
                                        <p:tgtEl>
                                          <p:spTgt spid="251"/>
                                        </p:tgtEl>
                                        <p:attrNameLst>
                                          <p:attrName>style.visibility</p:attrName>
                                        </p:attrNameLst>
                                      </p:cBhvr>
                                      <p:to>
                                        <p:strVal val="hidden"/>
                                      </p:to>
                                    </p:set>
                                  </p:childTnLst>
                                </p:cTn>
                              </p:par>
                              <p:par>
                                <p:cTn id="387" presetID="55" presetClass="exit" presetSubtype="0" fill="hold" nodeType="withEffect">
                                  <p:stCondLst>
                                    <p:cond delay="100"/>
                                  </p:stCondLst>
                                  <p:childTnLst>
                                    <p:anim calcmode="lin" valueType="num">
                                      <p:cBhvr>
                                        <p:cTn id="388" dur="1000"/>
                                        <p:tgtEl>
                                          <p:spTgt spid="252"/>
                                        </p:tgtEl>
                                        <p:attrNameLst>
                                          <p:attrName>ppt_w</p:attrName>
                                        </p:attrNameLst>
                                      </p:cBhvr>
                                      <p:tavLst>
                                        <p:tav tm="0">
                                          <p:val>
                                            <p:strVal val="ppt_w"/>
                                          </p:val>
                                        </p:tav>
                                        <p:tav tm="100000">
                                          <p:val>
                                            <p:strVal val="ppt_w*0.70"/>
                                          </p:val>
                                        </p:tav>
                                      </p:tavLst>
                                    </p:anim>
                                    <p:anim calcmode="lin" valueType="num">
                                      <p:cBhvr>
                                        <p:cTn id="389" dur="1000"/>
                                        <p:tgtEl>
                                          <p:spTgt spid="252"/>
                                        </p:tgtEl>
                                        <p:attrNameLst>
                                          <p:attrName>ppt_h</p:attrName>
                                        </p:attrNameLst>
                                      </p:cBhvr>
                                      <p:tavLst>
                                        <p:tav tm="0">
                                          <p:val>
                                            <p:strVal val="ppt_h"/>
                                          </p:val>
                                        </p:tav>
                                        <p:tav tm="100000">
                                          <p:val>
                                            <p:strVal val="ppt_h"/>
                                          </p:val>
                                        </p:tav>
                                      </p:tavLst>
                                    </p:anim>
                                    <p:animEffect transition="out" filter="fade">
                                      <p:cBhvr>
                                        <p:cTn id="390" dur="1000"/>
                                        <p:tgtEl>
                                          <p:spTgt spid="252"/>
                                        </p:tgtEl>
                                      </p:cBhvr>
                                    </p:animEffect>
                                    <p:set>
                                      <p:cBhvr>
                                        <p:cTn id="391" dur="1" fill="hold">
                                          <p:stCondLst>
                                            <p:cond delay="999"/>
                                          </p:stCondLst>
                                        </p:cTn>
                                        <p:tgtEl>
                                          <p:spTgt spid="252"/>
                                        </p:tgtEl>
                                        <p:attrNameLst>
                                          <p:attrName>style.visibility</p:attrName>
                                        </p:attrNameLst>
                                      </p:cBhvr>
                                      <p:to>
                                        <p:strVal val="hidden"/>
                                      </p:to>
                                    </p:set>
                                  </p:childTnLst>
                                </p:cTn>
                              </p:par>
                              <p:par>
                                <p:cTn id="392" presetID="55" presetClass="exit" presetSubtype="0" fill="hold" nodeType="withEffect">
                                  <p:stCondLst>
                                    <p:cond delay="400"/>
                                  </p:stCondLst>
                                  <p:childTnLst>
                                    <p:anim calcmode="lin" valueType="num">
                                      <p:cBhvr>
                                        <p:cTn id="393" dur="1000"/>
                                        <p:tgtEl>
                                          <p:spTgt spid="253"/>
                                        </p:tgtEl>
                                        <p:attrNameLst>
                                          <p:attrName>ppt_w</p:attrName>
                                        </p:attrNameLst>
                                      </p:cBhvr>
                                      <p:tavLst>
                                        <p:tav tm="0">
                                          <p:val>
                                            <p:strVal val="ppt_w"/>
                                          </p:val>
                                        </p:tav>
                                        <p:tav tm="100000">
                                          <p:val>
                                            <p:strVal val="ppt_w*0.70"/>
                                          </p:val>
                                        </p:tav>
                                      </p:tavLst>
                                    </p:anim>
                                    <p:anim calcmode="lin" valueType="num">
                                      <p:cBhvr>
                                        <p:cTn id="394" dur="1000"/>
                                        <p:tgtEl>
                                          <p:spTgt spid="253"/>
                                        </p:tgtEl>
                                        <p:attrNameLst>
                                          <p:attrName>ppt_h</p:attrName>
                                        </p:attrNameLst>
                                      </p:cBhvr>
                                      <p:tavLst>
                                        <p:tav tm="0">
                                          <p:val>
                                            <p:strVal val="ppt_h"/>
                                          </p:val>
                                        </p:tav>
                                        <p:tav tm="100000">
                                          <p:val>
                                            <p:strVal val="ppt_h"/>
                                          </p:val>
                                        </p:tav>
                                      </p:tavLst>
                                    </p:anim>
                                    <p:animEffect transition="out" filter="fade">
                                      <p:cBhvr>
                                        <p:cTn id="395" dur="1000"/>
                                        <p:tgtEl>
                                          <p:spTgt spid="253"/>
                                        </p:tgtEl>
                                      </p:cBhvr>
                                    </p:animEffect>
                                    <p:set>
                                      <p:cBhvr>
                                        <p:cTn id="396" dur="1" fill="hold">
                                          <p:stCondLst>
                                            <p:cond delay="999"/>
                                          </p:stCondLst>
                                        </p:cTn>
                                        <p:tgtEl>
                                          <p:spTgt spid="253"/>
                                        </p:tgtEl>
                                        <p:attrNameLst>
                                          <p:attrName>style.visibility</p:attrName>
                                        </p:attrNameLst>
                                      </p:cBhvr>
                                      <p:to>
                                        <p:strVal val="hidden"/>
                                      </p:to>
                                    </p:set>
                                  </p:childTnLst>
                                </p:cTn>
                              </p:par>
                              <p:par>
                                <p:cTn id="397" presetID="55" presetClass="exit" presetSubtype="0" fill="hold" nodeType="withEffect">
                                  <p:stCondLst>
                                    <p:cond delay="200"/>
                                  </p:stCondLst>
                                  <p:childTnLst>
                                    <p:anim calcmode="lin" valueType="num">
                                      <p:cBhvr>
                                        <p:cTn id="398" dur="1000"/>
                                        <p:tgtEl>
                                          <p:spTgt spid="254"/>
                                        </p:tgtEl>
                                        <p:attrNameLst>
                                          <p:attrName>ppt_w</p:attrName>
                                        </p:attrNameLst>
                                      </p:cBhvr>
                                      <p:tavLst>
                                        <p:tav tm="0">
                                          <p:val>
                                            <p:strVal val="ppt_w"/>
                                          </p:val>
                                        </p:tav>
                                        <p:tav tm="100000">
                                          <p:val>
                                            <p:strVal val="ppt_w*0.70"/>
                                          </p:val>
                                        </p:tav>
                                      </p:tavLst>
                                    </p:anim>
                                    <p:anim calcmode="lin" valueType="num">
                                      <p:cBhvr>
                                        <p:cTn id="399" dur="1000"/>
                                        <p:tgtEl>
                                          <p:spTgt spid="254"/>
                                        </p:tgtEl>
                                        <p:attrNameLst>
                                          <p:attrName>ppt_h</p:attrName>
                                        </p:attrNameLst>
                                      </p:cBhvr>
                                      <p:tavLst>
                                        <p:tav tm="0">
                                          <p:val>
                                            <p:strVal val="ppt_h"/>
                                          </p:val>
                                        </p:tav>
                                        <p:tav tm="100000">
                                          <p:val>
                                            <p:strVal val="ppt_h"/>
                                          </p:val>
                                        </p:tav>
                                      </p:tavLst>
                                    </p:anim>
                                    <p:animEffect transition="out" filter="fade">
                                      <p:cBhvr>
                                        <p:cTn id="400" dur="1000"/>
                                        <p:tgtEl>
                                          <p:spTgt spid="254"/>
                                        </p:tgtEl>
                                      </p:cBhvr>
                                    </p:animEffect>
                                    <p:set>
                                      <p:cBhvr>
                                        <p:cTn id="401" dur="1" fill="hold">
                                          <p:stCondLst>
                                            <p:cond delay="999"/>
                                          </p:stCondLst>
                                        </p:cTn>
                                        <p:tgtEl>
                                          <p:spTgt spid="254"/>
                                        </p:tgtEl>
                                        <p:attrNameLst>
                                          <p:attrName>style.visibility</p:attrName>
                                        </p:attrNameLst>
                                      </p:cBhvr>
                                      <p:to>
                                        <p:strVal val="hidden"/>
                                      </p:to>
                                    </p:set>
                                  </p:childTnLst>
                                </p:cTn>
                              </p:par>
                              <p:par>
                                <p:cTn id="402" presetID="55" presetClass="exit" presetSubtype="0" fill="hold" nodeType="withEffect">
                                  <p:stCondLst>
                                    <p:cond delay="500"/>
                                  </p:stCondLst>
                                  <p:childTnLst>
                                    <p:anim calcmode="lin" valueType="num">
                                      <p:cBhvr>
                                        <p:cTn id="403" dur="1000"/>
                                        <p:tgtEl>
                                          <p:spTgt spid="249"/>
                                        </p:tgtEl>
                                        <p:attrNameLst>
                                          <p:attrName>ppt_w</p:attrName>
                                        </p:attrNameLst>
                                      </p:cBhvr>
                                      <p:tavLst>
                                        <p:tav tm="0">
                                          <p:val>
                                            <p:strVal val="ppt_w"/>
                                          </p:val>
                                        </p:tav>
                                        <p:tav tm="100000">
                                          <p:val>
                                            <p:strVal val="ppt_w*0.70"/>
                                          </p:val>
                                        </p:tav>
                                      </p:tavLst>
                                    </p:anim>
                                    <p:anim calcmode="lin" valueType="num">
                                      <p:cBhvr>
                                        <p:cTn id="404" dur="1000"/>
                                        <p:tgtEl>
                                          <p:spTgt spid="249"/>
                                        </p:tgtEl>
                                        <p:attrNameLst>
                                          <p:attrName>ppt_h</p:attrName>
                                        </p:attrNameLst>
                                      </p:cBhvr>
                                      <p:tavLst>
                                        <p:tav tm="0">
                                          <p:val>
                                            <p:strVal val="ppt_h"/>
                                          </p:val>
                                        </p:tav>
                                        <p:tav tm="100000">
                                          <p:val>
                                            <p:strVal val="ppt_h"/>
                                          </p:val>
                                        </p:tav>
                                      </p:tavLst>
                                    </p:anim>
                                    <p:animEffect transition="out" filter="fade">
                                      <p:cBhvr>
                                        <p:cTn id="405" dur="1000"/>
                                        <p:tgtEl>
                                          <p:spTgt spid="249"/>
                                        </p:tgtEl>
                                      </p:cBhvr>
                                    </p:animEffect>
                                    <p:set>
                                      <p:cBhvr>
                                        <p:cTn id="406" dur="1" fill="hold">
                                          <p:stCondLst>
                                            <p:cond delay="999"/>
                                          </p:stCondLst>
                                        </p:cTn>
                                        <p:tgtEl>
                                          <p:spTgt spid="249"/>
                                        </p:tgtEl>
                                        <p:attrNameLst>
                                          <p:attrName>style.visibility</p:attrName>
                                        </p:attrNameLst>
                                      </p:cBhvr>
                                      <p:to>
                                        <p:strVal val="hidden"/>
                                      </p:to>
                                    </p:set>
                                  </p:childTnLst>
                                </p:cTn>
                              </p:par>
                            </p:childTnLst>
                          </p:cTn>
                        </p:par>
                        <p:par>
                          <p:cTn id="407" fill="hold">
                            <p:stCondLst>
                              <p:cond delay="4350"/>
                            </p:stCondLst>
                            <p:childTnLst>
                              <p:par>
                                <p:cTn id="408" presetID="10" presetClass="entr" presetSubtype="0" fill="hold" grpId="0" nodeType="afterEffect">
                                  <p:stCondLst>
                                    <p:cond delay="0"/>
                                  </p:stCondLst>
                                  <p:childTnLst>
                                    <p:set>
                                      <p:cBhvr>
                                        <p:cTn id="409" dur="1" fill="hold">
                                          <p:stCondLst>
                                            <p:cond delay="0"/>
                                          </p:stCondLst>
                                        </p:cTn>
                                        <p:tgtEl>
                                          <p:spTgt spid="264"/>
                                        </p:tgtEl>
                                        <p:attrNameLst>
                                          <p:attrName>style.visibility</p:attrName>
                                        </p:attrNameLst>
                                      </p:cBhvr>
                                      <p:to>
                                        <p:strVal val="visible"/>
                                      </p:to>
                                    </p:set>
                                    <p:animEffect transition="in" filter="fade">
                                      <p:cBhvr>
                                        <p:cTn id="410" dur="500"/>
                                        <p:tgtEl>
                                          <p:spTgt spid="264"/>
                                        </p:tgtEl>
                                      </p:cBhvr>
                                    </p:animEffect>
                                  </p:childTnLst>
                                </p:cTn>
                              </p:par>
                            </p:childTnLst>
                          </p:cTn>
                        </p:par>
                        <p:par>
                          <p:cTn id="411" fill="hold">
                            <p:stCondLst>
                              <p:cond delay="4850"/>
                            </p:stCondLst>
                            <p:childTnLst>
                              <p:par>
                                <p:cTn id="412" presetID="10" presetClass="entr" presetSubtype="0" fill="hold" nodeType="afterEffect">
                                  <p:stCondLst>
                                    <p:cond delay="0"/>
                                  </p:stCondLst>
                                  <p:childTnLst>
                                    <p:set>
                                      <p:cBhvr>
                                        <p:cTn id="413" dur="1" fill="hold">
                                          <p:stCondLst>
                                            <p:cond delay="0"/>
                                          </p:stCondLst>
                                        </p:cTn>
                                        <p:tgtEl>
                                          <p:spTgt spid="295"/>
                                        </p:tgtEl>
                                        <p:attrNameLst>
                                          <p:attrName>style.visibility</p:attrName>
                                        </p:attrNameLst>
                                      </p:cBhvr>
                                      <p:to>
                                        <p:strVal val="visible"/>
                                      </p:to>
                                    </p:set>
                                    <p:animEffect transition="in" filter="fade">
                                      <p:cBhvr>
                                        <p:cTn id="414" dur="500"/>
                                        <p:tgtEl>
                                          <p:spTgt spid="295"/>
                                        </p:tgtEl>
                                      </p:cBhvr>
                                    </p:animEffect>
                                  </p:childTnLst>
                                </p:cTn>
                              </p:par>
                            </p:childTnLst>
                          </p:cTn>
                        </p:par>
                      </p:childTnLst>
                    </p:cTn>
                  </p:par>
                  <p:par>
                    <p:cTn id="415" fill="hold">
                      <p:stCondLst>
                        <p:cond delay="indefinite"/>
                      </p:stCondLst>
                      <p:childTnLst>
                        <p:par>
                          <p:cTn id="416" fill="hold">
                            <p:stCondLst>
                              <p:cond delay="0"/>
                            </p:stCondLst>
                            <p:childTnLst>
                              <p:par>
                                <p:cTn id="417" presetID="10" presetClass="entr" presetSubtype="0" fill="hold" nodeType="clickEffect">
                                  <p:stCondLst>
                                    <p:cond delay="0"/>
                                  </p:stCondLst>
                                  <p:childTnLst>
                                    <p:set>
                                      <p:cBhvr>
                                        <p:cTn id="418" dur="1" fill="hold">
                                          <p:stCondLst>
                                            <p:cond delay="0"/>
                                          </p:stCondLst>
                                        </p:cTn>
                                        <p:tgtEl>
                                          <p:spTgt spid="336"/>
                                        </p:tgtEl>
                                        <p:attrNameLst>
                                          <p:attrName>style.visibility</p:attrName>
                                        </p:attrNameLst>
                                      </p:cBhvr>
                                      <p:to>
                                        <p:strVal val="visible"/>
                                      </p:to>
                                    </p:set>
                                    <p:animEffect transition="in" filter="fade">
                                      <p:cBhvr>
                                        <p:cTn id="419" dur="500"/>
                                        <p:tgtEl>
                                          <p:spTgt spid="3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p:txBody>
          <a:bodyPr/>
          <a:lstStyle/>
          <a:p>
            <a:r>
              <a:rPr lang="en-US" dirty="0"/>
              <a:t>Marketplace</a:t>
            </a:r>
          </a:p>
        </p:txBody>
      </p:sp>
      <p:sp>
        <p:nvSpPr>
          <p:cNvPr id="8" name="Subtitle 7"/>
          <p:cNvSpPr>
            <a:spLocks noGrp="1"/>
          </p:cNvSpPr>
          <p:nvPr>
            <p:ph type="subTitle" idx="1"/>
          </p:nvPr>
        </p:nvSpPr>
        <p:spPr/>
        <p:txBody>
          <a:bodyPr/>
          <a:lstStyle/>
          <a:p>
            <a:endParaRPr lang="en-US"/>
          </a:p>
        </p:txBody>
      </p:sp>
      <p:sp>
        <p:nvSpPr>
          <p:cNvPr id="9" name="Text Placeholder 8"/>
          <p:cNvSpPr>
            <a:spLocks noGrp="1"/>
          </p:cNvSpPr>
          <p:nvPr>
            <p:ph type="body" sz="quarter" idx="10"/>
          </p:nvPr>
        </p:nvSpPr>
        <p:spPr/>
        <p:txBody>
          <a:bodyPr/>
          <a:lstStyle/>
          <a:p>
            <a:r>
              <a:rPr lang="en-US" dirty="0"/>
              <a:t>d</a:t>
            </a:r>
            <a:r>
              <a:rPr lang="en-US" dirty="0" smtClean="0"/>
              <a:t>emo</a:t>
            </a:r>
            <a:endParaRPr lang="en-US" dirty="0"/>
          </a:p>
        </p:txBody>
      </p:sp>
    </p:spTree>
    <p:extLst>
      <p:ext uri="{BB962C8B-B14F-4D97-AF65-F5344CB8AC3E}">
        <p14:creationId xmlns:p14="http://schemas.microsoft.com/office/powerpoint/2010/main" val="1481669893"/>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ext uri="{D42A27DB-BD31-4B8C-83A1-F6EECF244321}">
                <p14:modId xmlns:p14="http://schemas.microsoft.com/office/powerpoint/2010/main" val="1948156383"/>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4146" name="think-cell Slide" r:id="rId38" imgW="270" imgH="270" progId="TCLayout.ActiveDocument.1">
                  <p:embed/>
                </p:oleObj>
              </mc:Choice>
              <mc:Fallback>
                <p:oleObj name="think-cell Slide" r:id="rId38" imgW="270" imgH="270" progId="TCLayout.ActiveDocument.1">
                  <p:embed/>
                  <p:pic>
                    <p:nvPicPr>
                      <p:cNvPr id="0" name=""/>
                      <p:cNvPicPr/>
                      <p:nvPr/>
                    </p:nvPicPr>
                    <p:blipFill>
                      <a:blip r:embed="rId39"/>
                      <a:stretch>
                        <a:fillRect/>
                      </a:stretch>
                    </p:blipFill>
                    <p:spPr>
                      <a:xfrm>
                        <a:off x="0" y="0"/>
                        <a:ext cx="158750" cy="158750"/>
                      </a:xfrm>
                      <a:prstGeom prst="rect">
                        <a:avLst/>
                      </a:prstGeom>
                    </p:spPr>
                  </p:pic>
                </p:oleObj>
              </mc:Fallback>
            </mc:AlternateContent>
          </a:graphicData>
        </a:graphic>
      </p:graphicFrame>
      <p:sp>
        <p:nvSpPr>
          <p:cNvPr id="5" name="Title 4"/>
          <p:cNvSpPr>
            <a:spLocks noGrp="1"/>
          </p:cNvSpPr>
          <p:nvPr>
            <p:ph type="title"/>
            <p:custDataLst>
              <p:tags r:id="rId3"/>
            </p:custDataLst>
          </p:nvPr>
        </p:nvSpPr>
        <p:spPr/>
        <p:txBody>
          <a:bodyPr/>
          <a:lstStyle/>
          <a:p>
            <a:r>
              <a:rPr lang="en-US" dirty="0"/>
              <a:t>Architecture</a:t>
            </a:r>
          </a:p>
        </p:txBody>
      </p:sp>
      <p:sp>
        <p:nvSpPr>
          <p:cNvPr id="6" name="Rectangle 5"/>
          <p:cNvSpPr/>
          <p:nvPr>
            <p:custDataLst>
              <p:tags r:id="rId4"/>
            </p:custDataLst>
          </p:nvPr>
        </p:nvSpPr>
        <p:spPr bwMode="auto">
          <a:xfrm>
            <a:off x="4494212" y="1695450"/>
            <a:ext cx="3200400" cy="455453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t" anchorCtr="0" compatLnSpc="1">
            <a:prstTxWarp prst="textNoShape">
              <a:avLst/>
            </a:prstTxWarp>
          </a:bodyPr>
          <a:lstStyle/>
          <a:p>
            <a:pPr algn="ctr" defTabSz="913788" fontAlgn="base">
              <a:spcBef>
                <a:spcPct val="0"/>
              </a:spcBef>
              <a:spcAft>
                <a:spcPct val="0"/>
              </a:spcAft>
            </a:pPr>
            <a:r>
              <a:rPr lang="en-US" sz="2000" cap="all" dirty="0" smtClean="0">
                <a:ln>
                  <a:solidFill>
                    <a:schemeClr val="bg1">
                      <a:alpha val="0"/>
                    </a:schemeClr>
                  </a:solidFill>
                </a:ln>
                <a:solidFill>
                  <a:srgbClr val="595959"/>
                </a:solidFill>
              </a:rPr>
              <a:t>Marketplace for Data</a:t>
            </a:r>
            <a:endParaRPr lang="en-US" sz="2000" cap="all" dirty="0">
              <a:ln>
                <a:solidFill>
                  <a:schemeClr val="bg1">
                    <a:alpha val="0"/>
                  </a:schemeClr>
                </a:solidFill>
              </a:ln>
              <a:solidFill>
                <a:srgbClr val="595959"/>
              </a:solidFill>
            </a:endParaRPr>
          </a:p>
        </p:txBody>
      </p:sp>
      <p:grpSp>
        <p:nvGrpSpPr>
          <p:cNvPr id="3" name="Group 2"/>
          <p:cNvGrpSpPr/>
          <p:nvPr>
            <p:custDataLst>
              <p:tags r:id="rId5"/>
            </p:custDataLst>
          </p:nvPr>
        </p:nvGrpSpPr>
        <p:grpSpPr>
          <a:xfrm>
            <a:off x="4848069" y="2326577"/>
            <a:ext cx="2492686" cy="1363980"/>
            <a:chOff x="4851512" y="2326577"/>
            <a:chExt cx="2492686" cy="1363980"/>
          </a:xfrm>
        </p:grpSpPr>
        <p:sp>
          <p:nvSpPr>
            <p:cNvPr id="8" name="Rectangle 7"/>
            <p:cNvSpPr/>
            <p:nvPr>
              <p:custDataLst>
                <p:tags r:id="rId33"/>
              </p:custDataLst>
            </p:nvPr>
          </p:nvSpPr>
          <p:spPr bwMode="auto">
            <a:xfrm>
              <a:off x="5138881" y="2649157"/>
              <a:ext cx="2205317" cy="1041400"/>
            </a:xfrm>
            <a:prstGeom prst="rect">
              <a:avLst/>
            </a:prstGeom>
            <a:solidFill>
              <a:schemeClr val="accent4"/>
            </a:solidFill>
            <a:ln w="63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a:ln>
                  <a:solidFill>
                    <a:schemeClr val="bg1">
                      <a:alpha val="0"/>
                    </a:schemeClr>
                  </a:solidFill>
                </a:ln>
                <a:solidFill>
                  <a:schemeClr val="bg1">
                    <a:alpha val="99000"/>
                  </a:schemeClr>
                </a:solidFill>
              </a:endParaRPr>
            </a:p>
          </p:txBody>
        </p:sp>
        <p:sp>
          <p:nvSpPr>
            <p:cNvPr id="9" name="Rectangle 8"/>
            <p:cNvSpPr/>
            <p:nvPr>
              <p:custDataLst>
                <p:tags r:id="rId34"/>
              </p:custDataLst>
            </p:nvPr>
          </p:nvSpPr>
          <p:spPr bwMode="auto">
            <a:xfrm>
              <a:off x="4995197" y="2487867"/>
              <a:ext cx="2205317" cy="1041400"/>
            </a:xfrm>
            <a:prstGeom prst="rect">
              <a:avLst/>
            </a:prstGeom>
            <a:solidFill>
              <a:schemeClr val="accent4"/>
            </a:solidFill>
            <a:ln w="63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a:ln>
                  <a:solidFill>
                    <a:schemeClr val="bg1">
                      <a:alpha val="0"/>
                    </a:schemeClr>
                  </a:solidFill>
                </a:ln>
                <a:solidFill>
                  <a:schemeClr val="bg1">
                    <a:alpha val="99000"/>
                  </a:schemeClr>
                </a:solidFill>
              </a:endParaRPr>
            </a:p>
          </p:txBody>
        </p:sp>
        <p:sp>
          <p:nvSpPr>
            <p:cNvPr id="10" name="Rectangle 9"/>
            <p:cNvSpPr/>
            <p:nvPr>
              <p:custDataLst>
                <p:tags r:id="rId35"/>
              </p:custDataLst>
            </p:nvPr>
          </p:nvSpPr>
          <p:spPr bwMode="auto">
            <a:xfrm>
              <a:off x="4851512" y="2326577"/>
              <a:ext cx="2205317" cy="1041400"/>
            </a:xfrm>
            <a:prstGeom prst="rect">
              <a:avLst/>
            </a:prstGeom>
            <a:solidFill>
              <a:schemeClr val="accent4"/>
            </a:solidFill>
            <a:ln w="63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smtClean="0">
                  <a:ln>
                    <a:solidFill>
                      <a:schemeClr val="bg1">
                        <a:alpha val="0"/>
                      </a:schemeClr>
                    </a:solidFill>
                  </a:ln>
                  <a:solidFill>
                    <a:schemeClr val="bg1">
                      <a:alpha val="99000"/>
                    </a:schemeClr>
                  </a:solidFill>
                </a:rPr>
                <a:t>Marketplace</a:t>
              </a:r>
            </a:p>
            <a:p>
              <a:pPr algn="ctr" defTabSz="914099" fontAlgn="base">
                <a:spcBef>
                  <a:spcPct val="0"/>
                </a:spcBef>
                <a:spcAft>
                  <a:spcPct val="0"/>
                </a:spcAft>
              </a:pPr>
              <a:r>
                <a:rPr lang="en-US" sz="2000" dirty="0" smtClean="0">
                  <a:ln>
                    <a:solidFill>
                      <a:schemeClr val="bg1">
                        <a:alpha val="0"/>
                      </a:schemeClr>
                    </a:solidFill>
                  </a:ln>
                  <a:solidFill>
                    <a:schemeClr val="bg1">
                      <a:alpha val="99000"/>
                    </a:schemeClr>
                  </a:solidFill>
                </a:rPr>
                <a:t>Web Roles</a:t>
              </a:r>
            </a:p>
            <a:p>
              <a:pPr algn="ctr" defTabSz="914099" fontAlgn="base">
                <a:spcBef>
                  <a:spcPct val="0"/>
                </a:spcBef>
                <a:spcAft>
                  <a:spcPct val="0"/>
                </a:spcAft>
              </a:pPr>
              <a:r>
                <a:rPr lang="en-US" sz="2000" dirty="0" smtClean="0">
                  <a:ln>
                    <a:solidFill>
                      <a:schemeClr val="bg1">
                        <a:alpha val="0"/>
                      </a:schemeClr>
                    </a:solidFill>
                  </a:ln>
                  <a:solidFill>
                    <a:schemeClr val="bg1">
                      <a:alpha val="99000"/>
                    </a:schemeClr>
                  </a:solidFill>
                </a:rPr>
                <a:t>(WA)</a:t>
              </a:r>
              <a:endParaRPr lang="en-US" sz="2000" dirty="0">
                <a:ln>
                  <a:solidFill>
                    <a:schemeClr val="bg1">
                      <a:alpha val="0"/>
                    </a:schemeClr>
                  </a:solidFill>
                </a:ln>
                <a:solidFill>
                  <a:schemeClr val="bg1">
                    <a:alpha val="99000"/>
                  </a:schemeClr>
                </a:solidFill>
              </a:endParaRPr>
            </a:p>
          </p:txBody>
        </p:sp>
      </p:grpSp>
      <p:grpSp>
        <p:nvGrpSpPr>
          <p:cNvPr id="4" name="Group 3"/>
          <p:cNvGrpSpPr/>
          <p:nvPr>
            <p:custDataLst>
              <p:tags r:id="rId6"/>
            </p:custDataLst>
          </p:nvPr>
        </p:nvGrpSpPr>
        <p:grpSpPr>
          <a:xfrm>
            <a:off x="4848069" y="3990488"/>
            <a:ext cx="2492686" cy="1363980"/>
            <a:chOff x="4851512" y="4123838"/>
            <a:chExt cx="2492686" cy="1363980"/>
          </a:xfrm>
        </p:grpSpPr>
        <p:sp>
          <p:nvSpPr>
            <p:cNvPr id="12" name="Rectangle 11"/>
            <p:cNvSpPr/>
            <p:nvPr>
              <p:custDataLst>
                <p:tags r:id="rId30"/>
              </p:custDataLst>
            </p:nvPr>
          </p:nvSpPr>
          <p:spPr bwMode="auto">
            <a:xfrm>
              <a:off x="5138881" y="4446418"/>
              <a:ext cx="2205317" cy="1041400"/>
            </a:xfrm>
            <a:prstGeom prst="rect">
              <a:avLst/>
            </a:prstGeom>
            <a:solidFill>
              <a:schemeClr val="accent4"/>
            </a:solidFill>
            <a:ln w="63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a:ln>
                  <a:solidFill>
                    <a:schemeClr val="bg1">
                      <a:alpha val="0"/>
                    </a:schemeClr>
                  </a:solidFill>
                </a:ln>
                <a:solidFill>
                  <a:schemeClr val="bg1">
                    <a:alpha val="99000"/>
                  </a:schemeClr>
                </a:solidFill>
              </a:endParaRPr>
            </a:p>
          </p:txBody>
        </p:sp>
        <p:sp>
          <p:nvSpPr>
            <p:cNvPr id="13" name="Rectangle 12"/>
            <p:cNvSpPr/>
            <p:nvPr>
              <p:custDataLst>
                <p:tags r:id="rId31"/>
              </p:custDataLst>
            </p:nvPr>
          </p:nvSpPr>
          <p:spPr bwMode="auto">
            <a:xfrm>
              <a:off x="4995196" y="4285128"/>
              <a:ext cx="2205317" cy="1041400"/>
            </a:xfrm>
            <a:prstGeom prst="rect">
              <a:avLst/>
            </a:prstGeom>
            <a:solidFill>
              <a:schemeClr val="accent4"/>
            </a:solidFill>
            <a:ln w="63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a:ln>
                  <a:solidFill>
                    <a:schemeClr val="bg1">
                      <a:alpha val="0"/>
                    </a:schemeClr>
                  </a:solidFill>
                </a:ln>
                <a:solidFill>
                  <a:schemeClr val="bg1">
                    <a:alpha val="99000"/>
                  </a:schemeClr>
                </a:solidFill>
              </a:endParaRPr>
            </a:p>
          </p:txBody>
        </p:sp>
        <p:sp>
          <p:nvSpPr>
            <p:cNvPr id="14" name="Rectangle 13"/>
            <p:cNvSpPr/>
            <p:nvPr>
              <p:custDataLst>
                <p:tags r:id="rId32"/>
              </p:custDataLst>
            </p:nvPr>
          </p:nvSpPr>
          <p:spPr bwMode="auto">
            <a:xfrm>
              <a:off x="4851512" y="4123838"/>
              <a:ext cx="2205317" cy="1041400"/>
            </a:xfrm>
            <a:prstGeom prst="rect">
              <a:avLst/>
            </a:prstGeom>
            <a:solidFill>
              <a:schemeClr val="accent4"/>
            </a:solidFill>
            <a:ln w="63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ln>
                    <a:solidFill>
                      <a:schemeClr val="bg1">
                        <a:alpha val="0"/>
                      </a:schemeClr>
                    </a:solidFill>
                  </a:ln>
                  <a:solidFill>
                    <a:schemeClr val="bg1">
                      <a:alpha val="99000"/>
                    </a:schemeClr>
                  </a:solidFill>
                </a:rPr>
                <a:t>API Web Roles</a:t>
              </a:r>
            </a:p>
            <a:p>
              <a:pPr algn="ctr" defTabSz="914099" fontAlgn="base">
                <a:spcBef>
                  <a:spcPct val="0"/>
                </a:spcBef>
                <a:spcAft>
                  <a:spcPct val="0"/>
                </a:spcAft>
              </a:pPr>
              <a:r>
                <a:rPr lang="en-US" sz="2000" dirty="0">
                  <a:ln>
                    <a:solidFill>
                      <a:schemeClr val="bg1">
                        <a:alpha val="0"/>
                      </a:schemeClr>
                    </a:solidFill>
                  </a:ln>
                  <a:solidFill>
                    <a:schemeClr val="bg1">
                      <a:alpha val="99000"/>
                    </a:schemeClr>
                  </a:solidFill>
                </a:rPr>
                <a:t>(WA)</a:t>
              </a:r>
            </a:p>
          </p:txBody>
        </p:sp>
      </p:grpSp>
      <p:sp>
        <p:nvSpPr>
          <p:cNvPr id="36" name="Rectangle 35"/>
          <p:cNvSpPr/>
          <p:nvPr>
            <p:custDataLst>
              <p:tags r:id="rId7"/>
            </p:custDataLst>
          </p:nvPr>
        </p:nvSpPr>
        <p:spPr bwMode="auto">
          <a:xfrm>
            <a:off x="8591451" y="1695450"/>
            <a:ext cx="3072384" cy="143560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t" anchorCtr="0" compatLnSpc="1">
            <a:prstTxWarp prst="textNoShape">
              <a:avLst/>
            </a:prstTxWarp>
          </a:bodyPr>
          <a:lstStyle/>
          <a:p>
            <a:pPr algn="ctr" defTabSz="913788" fontAlgn="base">
              <a:spcBef>
                <a:spcPct val="0"/>
              </a:spcBef>
              <a:spcAft>
                <a:spcPct val="0"/>
              </a:spcAft>
            </a:pPr>
            <a:r>
              <a:rPr lang="en-US" cap="all" dirty="0">
                <a:ln>
                  <a:solidFill>
                    <a:schemeClr val="bg1">
                      <a:alpha val="0"/>
                    </a:schemeClr>
                  </a:solidFill>
                </a:ln>
                <a:solidFill>
                  <a:srgbClr val="595959"/>
                </a:solidFill>
              </a:rPr>
              <a:t>Windows </a:t>
            </a:r>
            <a:r>
              <a:rPr lang="en-US" cap="all" dirty="0" smtClean="0">
                <a:ln>
                  <a:solidFill>
                    <a:schemeClr val="bg1">
                      <a:alpha val="0"/>
                    </a:schemeClr>
                  </a:solidFill>
                </a:ln>
                <a:solidFill>
                  <a:srgbClr val="595959"/>
                </a:solidFill>
              </a:rPr>
              <a:t>Azure Storage</a:t>
            </a:r>
            <a:endParaRPr lang="en-US" cap="all" dirty="0">
              <a:ln>
                <a:solidFill>
                  <a:schemeClr val="bg1">
                    <a:alpha val="0"/>
                  </a:schemeClr>
                </a:solidFill>
              </a:ln>
              <a:solidFill>
                <a:srgbClr val="595959"/>
              </a:solidFill>
            </a:endParaRPr>
          </a:p>
          <a:p>
            <a:pPr algn="ctr" defTabSz="913788" fontAlgn="base">
              <a:spcBef>
                <a:spcPct val="0"/>
              </a:spcBef>
              <a:spcAft>
                <a:spcPct val="0"/>
              </a:spcAft>
            </a:pPr>
            <a:endParaRPr lang="en-US" cap="all" dirty="0">
              <a:ln>
                <a:solidFill>
                  <a:schemeClr val="bg1">
                    <a:alpha val="0"/>
                  </a:schemeClr>
                </a:solidFill>
              </a:ln>
              <a:solidFill>
                <a:srgbClr val="595959"/>
              </a:solidFill>
            </a:endParaRPr>
          </a:p>
        </p:txBody>
      </p:sp>
      <p:sp>
        <p:nvSpPr>
          <p:cNvPr id="37" name="Rectangle 36"/>
          <p:cNvSpPr/>
          <p:nvPr>
            <p:custDataLst>
              <p:tags r:id="rId8"/>
            </p:custDataLst>
          </p:nvPr>
        </p:nvSpPr>
        <p:spPr bwMode="auto">
          <a:xfrm>
            <a:off x="8591451" y="3253809"/>
            <a:ext cx="3072384" cy="143560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t" anchorCtr="0" compatLnSpc="1">
            <a:prstTxWarp prst="textNoShape">
              <a:avLst/>
            </a:prstTxWarp>
          </a:bodyPr>
          <a:lstStyle/>
          <a:p>
            <a:pPr algn="ctr" defTabSz="913788" fontAlgn="base">
              <a:spcBef>
                <a:spcPct val="0"/>
              </a:spcBef>
              <a:spcAft>
                <a:spcPct val="0"/>
              </a:spcAft>
            </a:pPr>
            <a:r>
              <a:rPr lang="en-US" cap="all" dirty="0">
                <a:ln>
                  <a:solidFill>
                    <a:schemeClr val="bg1">
                      <a:alpha val="0"/>
                    </a:schemeClr>
                  </a:solidFill>
                </a:ln>
                <a:solidFill>
                  <a:srgbClr val="595959"/>
                </a:solidFill>
              </a:rPr>
              <a:t>SQL Azure DB’S</a:t>
            </a:r>
          </a:p>
          <a:p>
            <a:pPr algn="ctr" defTabSz="913788" fontAlgn="base">
              <a:spcBef>
                <a:spcPct val="0"/>
              </a:spcBef>
              <a:spcAft>
                <a:spcPct val="0"/>
              </a:spcAft>
            </a:pPr>
            <a:endParaRPr lang="en-US" cap="all" dirty="0">
              <a:ln>
                <a:solidFill>
                  <a:schemeClr val="bg1">
                    <a:alpha val="0"/>
                  </a:schemeClr>
                </a:solidFill>
              </a:ln>
              <a:solidFill>
                <a:srgbClr val="595959"/>
              </a:solidFill>
            </a:endParaRPr>
          </a:p>
        </p:txBody>
      </p:sp>
      <p:sp>
        <p:nvSpPr>
          <p:cNvPr id="38" name="Rectangle 37"/>
          <p:cNvSpPr/>
          <p:nvPr>
            <p:custDataLst>
              <p:tags r:id="rId9"/>
            </p:custDataLst>
          </p:nvPr>
        </p:nvSpPr>
        <p:spPr bwMode="auto">
          <a:xfrm>
            <a:off x="8591451" y="4812168"/>
            <a:ext cx="3072384" cy="143560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t" anchorCtr="0" compatLnSpc="1">
            <a:prstTxWarp prst="textNoShape">
              <a:avLst/>
            </a:prstTxWarp>
          </a:bodyPr>
          <a:lstStyle/>
          <a:p>
            <a:pPr algn="ctr" defTabSz="913788" fontAlgn="base">
              <a:spcBef>
                <a:spcPct val="0"/>
              </a:spcBef>
              <a:spcAft>
                <a:spcPct val="0"/>
              </a:spcAft>
            </a:pPr>
            <a:r>
              <a:rPr lang="en-US" cap="all" dirty="0">
                <a:ln>
                  <a:solidFill>
                    <a:schemeClr val="bg1">
                      <a:alpha val="0"/>
                    </a:schemeClr>
                  </a:solidFill>
                </a:ln>
                <a:solidFill>
                  <a:srgbClr val="595959"/>
                </a:solidFill>
              </a:rPr>
              <a:t>3rd Party Clouds</a:t>
            </a:r>
          </a:p>
          <a:p>
            <a:pPr algn="ctr" defTabSz="913788" fontAlgn="base">
              <a:spcBef>
                <a:spcPct val="0"/>
              </a:spcBef>
              <a:spcAft>
                <a:spcPct val="0"/>
              </a:spcAft>
            </a:pPr>
            <a:endParaRPr lang="en-US" cap="all" dirty="0">
              <a:ln>
                <a:solidFill>
                  <a:schemeClr val="bg1">
                    <a:alpha val="0"/>
                  </a:schemeClr>
                </a:solidFill>
              </a:ln>
              <a:solidFill>
                <a:srgbClr val="595959"/>
              </a:solidFill>
            </a:endParaRPr>
          </a:p>
        </p:txBody>
      </p:sp>
      <p:grpSp>
        <p:nvGrpSpPr>
          <p:cNvPr id="50" name="Group 49"/>
          <p:cNvGrpSpPr/>
          <p:nvPr>
            <p:custDataLst>
              <p:tags r:id="rId10"/>
            </p:custDataLst>
          </p:nvPr>
        </p:nvGrpSpPr>
        <p:grpSpPr>
          <a:xfrm>
            <a:off x="9021396" y="2308688"/>
            <a:ext cx="1273132" cy="698454"/>
            <a:chOff x="8929956" y="2254976"/>
            <a:chExt cx="1273132" cy="698454"/>
          </a:xfrm>
          <a:solidFill>
            <a:schemeClr val="bg1">
              <a:lumMod val="75000"/>
            </a:schemeClr>
          </a:solidFill>
        </p:grpSpPr>
        <p:sp>
          <p:nvSpPr>
            <p:cNvPr id="46" name="Flowchart: Magnetic Disk 45"/>
            <p:cNvSpPr/>
            <p:nvPr/>
          </p:nvSpPr>
          <p:spPr bwMode="auto">
            <a:xfrm>
              <a:off x="8929956" y="2254976"/>
              <a:ext cx="1017028" cy="365760"/>
            </a:xfrm>
            <a:prstGeom prst="flowChartMagneticDisk">
              <a:avLst/>
            </a:prstGeom>
            <a:solidFill>
              <a:schemeClr val="accent1"/>
            </a:solidFill>
            <a:ln w="19050">
              <a:solidFill>
                <a:schemeClr val="bg1"/>
              </a:solidFill>
              <a:headEnd type="none" w="med" len="med"/>
              <a:tailEnd type="none" w="med" len="med"/>
            </a:ln>
            <a:effectLst/>
          </p:spPr>
          <p:style>
            <a:lnRef idx="1">
              <a:schemeClr val="accent2"/>
            </a:lnRef>
            <a:fillRef idx="2">
              <a:schemeClr val="accent2"/>
            </a:fillRef>
            <a:effectRef idx="1">
              <a:schemeClr val="accent2"/>
            </a:effectRef>
            <a:fontRef idx="minor">
              <a:schemeClr val="dk1"/>
            </a:fontRef>
          </p:style>
          <p:txBody>
            <a:bodyPr vert="horz" wrap="square" lIns="89980" tIns="44991" rIns="89980" bIns="44991" numCol="1" rtlCol="0" anchor="ctr" anchorCtr="0" compatLnSpc="1">
              <a:prstTxWarp prst="textNoShape">
                <a:avLst/>
              </a:prstTxWarp>
            </a:bodyPr>
            <a:lstStyle/>
            <a:p>
              <a:pPr algn="ctr" defTabSz="899548" fontAlgn="base">
                <a:spcBef>
                  <a:spcPct val="0"/>
                </a:spcBef>
                <a:spcAft>
                  <a:spcPct val="0"/>
                </a:spcAft>
              </a:pPr>
              <a:endParaRPr lang="en-US" sz="1100" dirty="0">
                <a:ln>
                  <a:solidFill>
                    <a:schemeClr val="bg1">
                      <a:alpha val="0"/>
                    </a:schemeClr>
                  </a:solidFill>
                </a:ln>
                <a:solidFill>
                  <a:schemeClr val="bg1">
                    <a:alpha val="99000"/>
                  </a:schemeClr>
                </a:solidFill>
              </a:endParaRPr>
            </a:p>
          </p:txBody>
        </p:sp>
        <p:sp>
          <p:nvSpPr>
            <p:cNvPr id="48" name="Flowchart: Magnetic Disk 47"/>
            <p:cNvSpPr/>
            <p:nvPr/>
          </p:nvSpPr>
          <p:spPr bwMode="auto">
            <a:xfrm>
              <a:off x="9004335" y="2374110"/>
              <a:ext cx="1017028" cy="365760"/>
            </a:xfrm>
            <a:prstGeom prst="flowChartMagneticDisk">
              <a:avLst/>
            </a:prstGeom>
            <a:solidFill>
              <a:schemeClr val="accent1"/>
            </a:solidFill>
            <a:ln w="19050">
              <a:solidFill>
                <a:schemeClr val="bg1"/>
              </a:solidFill>
              <a:headEnd type="none" w="med" len="med"/>
              <a:tailEnd type="none" w="med" len="med"/>
            </a:ln>
            <a:effectLst/>
          </p:spPr>
          <p:style>
            <a:lnRef idx="1">
              <a:schemeClr val="accent2"/>
            </a:lnRef>
            <a:fillRef idx="2">
              <a:schemeClr val="accent2"/>
            </a:fillRef>
            <a:effectRef idx="1">
              <a:schemeClr val="accent2"/>
            </a:effectRef>
            <a:fontRef idx="minor">
              <a:schemeClr val="dk1"/>
            </a:fontRef>
          </p:style>
          <p:txBody>
            <a:bodyPr vert="horz" wrap="square" lIns="89980" tIns="44991" rIns="89980" bIns="44991" numCol="1" rtlCol="0" anchor="ctr" anchorCtr="0" compatLnSpc="1">
              <a:prstTxWarp prst="textNoShape">
                <a:avLst/>
              </a:prstTxWarp>
            </a:bodyPr>
            <a:lstStyle/>
            <a:p>
              <a:pPr algn="ctr" defTabSz="899548" fontAlgn="base">
                <a:spcBef>
                  <a:spcPct val="0"/>
                </a:spcBef>
                <a:spcAft>
                  <a:spcPct val="0"/>
                </a:spcAft>
              </a:pPr>
              <a:endParaRPr lang="en-US" sz="1100" dirty="0">
                <a:ln>
                  <a:solidFill>
                    <a:schemeClr val="bg1">
                      <a:alpha val="0"/>
                    </a:schemeClr>
                  </a:solidFill>
                </a:ln>
                <a:solidFill>
                  <a:schemeClr val="bg1">
                    <a:alpha val="99000"/>
                  </a:schemeClr>
                </a:solidFill>
              </a:endParaRPr>
            </a:p>
          </p:txBody>
        </p:sp>
        <p:sp>
          <p:nvSpPr>
            <p:cNvPr id="47" name="Flowchart: Magnetic Disk 46"/>
            <p:cNvSpPr/>
            <p:nvPr/>
          </p:nvSpPr>
          <p:spPr bwMode="auto">
            <a:xfrm>
              <a:off x="9105808" y="2496230"/>
              <a:ext cx="1097280" cy="457200"/>
            </a:xfrm>
            <a:prstGeom prst="flowChartMagneticDisk">
              <a:avLst/>
            </a:prstGeom>
            <a:solidFill>
              <a:schemeClr val="accent1"/>
            </a:solidFill>
            <a:ln w="19050">
              <a:solidFill>
                <a:schemeClr val="bg1"/>
              </a:solidFill>
              <a:headEnd type="none" w="med" len="med"/>
              <a:tailEnd type="none" w="med" len="med"/>
            </a:ln>
            <a:effectLst/>
          </p:spPr>
          <p:style>
            <a:lnRef idx="1">
              <a:schemeClr val="accent2"/>
            </a:lnRef>
            <a:fillRef idx="2">
              <a:schemeClr val="accent2"/>
            </a:fillRef>
            <a:effectRef idx="1">
              <a:schemeClr val="accent2"/>
            </a:effectRef>
            <a:fontRef idx="minor">
              <a:schemeClr val="dk1"/>
            </a:fontRef>
          </p:style>
          <p:txBody>
            <a:bodyPr vert="horz" wrap="square" lIns="89980" tIns="44991" rIns="89980" bIns="44991" numCol="1" rtlCol="0" anchor="ctr" anchorCtr="0" compatLnSpc="1">
              <a:prstTxWarp prst="textNoShape">
                <a:avLst/>
              </a:prstTxWarp>
            </a:bodyPr>
            <a:lstStyle/>
            <a:p>
              <a:pPr algn="ctr" defTabSz="899548" fontAlgn="base">
                <a:spcBef>
                  <a:spcPct val="0"/>
                </a:spcBef>
                <a:spcAft>
                  <a:spcPct val="0"/>
                </a:spcAft>
              </a:pPr>
              <a:r>
                <a:rPr lang="en-US" sz="1100" dirty="0" smtClean="0">
                  <a:ln>
                    <a:solidFill>
                      <a:schemeClr val="bg1">
                        <a:alpha val="0"/>
                      </a:schemeClr>
                    </a:solidFill>
                  </a:ln>
                  <a:solidFill>
                    <a:schemeClr val="bg1">
                      <a:alpha val="99000"/>
                    </a:schemeClr>
                  </a:solidFill>
                </a:rPr>
                <a:t>WA Blob Store</a:t>
              </a:r>
              <a:endParaRPr lang="en-US" sz="1100" dirty="0">
                <a:ln>
                  <a:solidFill>
                    <a:schemeClr val="bg1">
                      <a:alpha val="0"/>
                    </a:schemeClr>
                  </a:solidFill>
                </a:ln>
                <a:solidFill>
                  <a:schemeClr val="bg1">
                    <a:alpha val="99000"/>
                  </a:schemeClr>
                </a:solidFill>
              </a:endParaRPr>
            </a:p>
          </p:txBody>
        </p:sp>
      </p:grpSp>
      <p:sp>
        <p:nvSpPr>
          <p:cNvPr id="49" name="Flowchart: Magnetic Disk 48"/>
          <p:cNvSpPr/>
          <p:nvPr>
            <p:custDataLst>
              <p:tags r:id="rId11"/>
            </p:custDataLst>
          </p:nvPr>
        </p:nvSpPr>
        <p:spPr bwMode="auto">
          <a:xfrm>
            <a:off x="10447688" y="2563131"/>
            <a:ext cx="1097280" cy="457200"/>
          </a:xfrm>
          <a:prstGeom prst="flowChartMagneticDisk">
            <a:avLst/>
          </a:prstGeom>
          <a:solidFill>
            <a:schemeClr val="accent1"/>
          </a:solidFill>
          <a:ln w="19050">
            <a:solidFill>
              <a:schemeClr val="bg1"/>
            </a:solidFill>
            <a:headEnd type="none" w="med" len="med"/>
            <a:tailEnd type="none" w="med" len="med"/>
          </a:ln>
          <a:effectLst/>
        </p:spPr>
        <p:style>
          <a:lnRef idx="1">
            <a:schemeClr val="accent2"/>
          </a:lnRef>
          <a:fillRef idx="2">
            <a:schemeClr val="accent2"/>
          </a:fillRef>
          <a:effectRef idx="1">
            <a:schemeClr val="accent2"/>
          </a:effectRef>
          <a:fontRef idx="minor">
            <a:schemeClr val="dk1"/>
          </a:fontRef>
        </p:style>
        <p:txBody>
          <a:bodyPr vert="horz" wrap="square" lIns="89980" tIns="44991" rIns="89980" bIns="44991" numCol="1" rtlCol="0" anchor="ctr" anchorCtr="0" compatLnSpc="1">
            <a:prstTxWarp prst="textNoShape">
              <a:avLst/>
            </a:prstTxWarp>
          </a:bodyPr>
          <a:lstStyle/>
          <a:p>
            <a:pPr algn="ctr" defTabSz="899548" fontAlgn="base">
              <a:spcBef>
                <a:spcPct val="0"/>
              </a:spcBef>
              <a:spcAft>
                <a:spcPct val="0"/>
              </a:spcAft>
            </a:pPr>
            <a:r>
              <a:rPr lang="en-US" sz="1100" dirty="0">
                <a:ln>
                  <a:solidFill>
                    <a:schemeClr val="bg1">
                      <a:alpha val="0"/>
                    </a:schemeClr>
                  </a:solidFill>
                </a:ln>
                <a:solidFill>
                  <a:schemeClr val="bg1">
                    <a:alpha val="99000"/>
                  </a:schemeClr>
                </a:solidFill>
              </a:rPr>
              <a:t>Web Services</a:t>
            </a:r>
          </a:p>
        </p:txBody>
      </p:sp>
      <p:sp>
        <p:nvSpPr>
          <p:cNvPr id="52" name="Rectangle 51"/>
          <p:cNvSpPr/>
          <p:nvPr>
            <p:custDataLst>
              <p:tags r:id="rId12"/>
            </p:custDataLst>
          </p:nvPr>
        </p:nvSpPr>
        <p:spPr bwMode="auto">
          <a:xfrm>
            <a:off x="6338980" y="5928535"/>
            <a:ext cx="822960" cy="27432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400" dirty="0" smtClean="0">
                <a:ln>
                  <a:solidFill>
                    <a:schemeClr val="bg1">
                      <a:alpha val="0"/>
                    </a:schemeClr>
                  </a:solidFill>
                </a:ln>
                <a:solidFill>
                  <a:schemeClr val="tx1">
                    <a:lumMod val="90000"/>
                    <a:lumOff val="10000"/>
                  </a:schemeClr>
                </a:solidFill>
              </a:rPr>
              <a:t>Services</a:t>
            </a:r>
          </a:p>
        </p:txBody>
      </p:sp>
      <p:sp>
        <p:nvSpPr>
          <p:cNvPr id="53" name="Rectangle 52"/>
          <p:cNvSpPr/>
          <p:nvPr>
            <p:custDataLst>
              <p:tags r:id="rId13"/>
            </p:custDataLst>
          </p:nvPr>
        </p:nvSpPr>
        <p:spPr bwMode="auto">
          <a:xfrm>
            <a:off x="4964716" y="5559404"/>
            <a:ext cx="731520" cy="27432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400" dirty="0">
                <a:ln>
                  <a:solidFill>
                    <a:schemeClr val="bg1">
                      <a:alpha val="0"/>
                    </a:schemeClr>
                  </a:solidFill>
                </a:ln>
                <a:solidFill>
                  <a:schemeClr val="tx1">
                    <a:lumMod val="90000"/>
                    <a:lumOff val="10000"/>
                  </a:schemeClr>
                </a:solidFill>
              </a:rPr>
              <a:t>Billing</a:t>
            </a:r>
          </a:p>
        </p:txBody>
      </p:sp>
      <p:sp>
        <p:nvSpPr>
          <p:cNvPr id="54" name="Rectangle 53"/>
          <p:cNvSpPr/>
          <p:nvPr>
            <p:custDataLst>
              <p:tags r:id="rId14"/>
            </p:custDataLst>
          </p:nvPr>
        </p:nvSpPr>
        <p:spPr bwMode="auto">
          <a:xfrm>
            <a:off x="6201820" y="5559404"/>
            <a:ext cx="1097280" cy="27432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400" dirty="0">
                <a:ln>
                  <a:solidFill>
                    <a:schemeClr val="bg1">
                      <a:alpha val="0"/>
                    </a:schemeClr>
                  </a:solidFill>
                </a:ln>
                <a:solidFill>
                  <a:schemeClr val="tx1">
                    <a:lumMod val="90000"/>
                    <a:lumOff val="10000"/>
                  </a:schemeClr>
                </a:solidFill>
              </a:rPr>
              <a:t>Monitoring</a:t>
            </a:r>
          </a:p>
        </p:txBody>
      </p:sp>
      <p:sp>
        <p:nvSpPr>
          <p:cNvPr id="55" name="Rectangle 54"/>
          <p:cNvSpPr/>
          <p:nvPr>
            <p:custDataLst>
              <p:tags r:id="rId15"/>
            </p:custDataLst>
          </p:nvPr>
        </p:nvSpPr>
        <p:spPr bwMode="auto">
          <a:xfrm>
            <a:off x="4918996" y="5928535"/>
            <a:ext cx="822960" cy="27432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400" dirty="0">
                <a:ln>
                  <a:solidFill>
                    <a:schemeClr val="bg1">
                      <a:alpha val="0"/>
                    </a:schemeClr>
                  </a:solidFill>
                </a:ln>
                <a:solidFill>
                  <a:schemeClr val="tx1">
                    <a:lumMod val="90000"/>
                    <a:lumOff val="10000"/>
                  </a:schemeClr>
                </a:solidFill>
              </a:rPr>
              <a:t>Security</a:t>
            </a:r>
          </a:p>
        </p:txBody>
      </p:sp>
      <p:sp>
        <p:nvSpPr>
          <p:cNvPr id="59" name="Rounded Rectangle 58"/>
          <p:cNvSpPr/>
          <p:nvPr>
            <p:custDataLst>
              <p:tags r:id="rId16"/>
            </p:custDataLst>
          </p:nvPr>
        </p:nvSpPr>
        <p:spPr bwMode="auto">
          <a:xfrm>
            <a:off x="517525" y="1695450"/>
            <a:ext cx="3069253" cy="1437820"/>
          </a:xfrm>
          <a:prstGeom prst="roundRect">
            <a:avLst>
              <a:gd name="adj" fmla="val 0"/>
            </a:avLst>
          </a:prstGeom>
          <a:solidFill>
            <a:schemeClr val="accent2"/>
          </a:solidFill>
          <a:ln w="9525" cap="flat" cmpd="sng" algn="ctr">
            <a:noFill/>
            <a:prstDash val="solid"/>
          </a:ln>
          <a:effectLst/>
        </p:spPr>
        <p:txBody>
          <a:bodyPr lIns="91440" tIns="274320" rIns="91440" bIns="274320" rtlCol="0" anchor="ctr" anchorCtr="0"/>
          <a:lstStyle/>
          <a:p>
            <a:pPr defTabSz="1218936">
              <a:spcBef>
                <a:spcPts val="600"/>
              </a:spcBef>
            </a:pPr>
            <a:r>
              <a:rPr lang="en-US" sz="2000" dirty="0" smtClean="0">
                <a:ln>
                  <a:solidFill>
                    <a:schemeClr val="bg1">
                      <a:alpha val="0"/>
                    </a:schemeClr>
                  </a:solidFill>
                </a:ln>
                <a:solidFill>
                  <a:schemeClr val="bg1">
                    <a:alpha val="99000"/>
                  </a:schemeClr>
                </a:solidFill>
                <a:ea typeface="Segoe UI" pitchFamily="34" charset="0"/>
                <a:cs typeface="Segoe UI" pitchFamily="34" charset="0"/>
              </a:rPr>
              <a:t>Information </a:t>
            </a:r>
            <a:br>
              <a:rPr lang="en-US" sz="2000" dirty="0" smtClean="0">
                <a:ln>
                  <a:solidFill>
                    <a:schemeClr val="bg1">
                      <a:alpha val="0"/>
                    </a:schemeClr>
                  </a:solidFill>
                </a:ln>
                <a:solidFill>
                  <a:schemeClr val="bg1">
                    <a:alpha val="99000"/>
                  </a:schemeClr>
                </a:solidFill>
                <a:ea typeface="Segoe UI" pitchFamily="34" charset="0"/>
                <a:cs typeface="Segoe UI" pitchFamily="34" charset="0"/>
              </a:rPr>
            </a:br>
            <a:r>
              <a:rPr lang="en-US" sz="2000" dirty="0" smtClean="0">
                <a:ln>
                  <a:solidFill>
                    <a:schemeClr val="bg1">
                      <a:alpha val="0"/>
                    </a:schemeClr>
                  </a:solidFill>
                </a:ln>
                <a:solidFill>
                  <a:schemeClr val="bg1">
                    <a:alpha val="99000"/>
                  </a:schemeClr>
                </a:solidFill>
                <a:ea typeface="Segoe UI" pitchFamily="34" charset="0"/>
                <a:cs typeface="Segoe UI" pitchFamily="34" charset="0"/>
              </a:rPr>
              <a:t>Workers </a:t>
            </a:r>
            <a:br>
              <a:rPr lang="en-US" sz="2000" dirty="0" smtClean="0">
                <a:ln>
                  <a:solidFill>
                    <a:schemeClr val="bg1">
                      <a:alpha val="0"/>
                    </a:schemeClr>
                  </a:solidFill>
                </a:ln>
                <a:solidFill>
                  <a:schemeClr val="bg1">
                    <a:alpha val="99000"/>
                  </a:schemeClr>
                </a:solidFill>
                <a:ea typeface="Segoe UI" pitchFamily="34" charset="0"/>
                <a:cs typeface="Segoe UI" pitchFamily="34" charset="0"/>
              </a:rPr>
            </a:br>
            <a:r>
              <a:rPr lang="en-US" sz="1600" dirty="0" smtClean="0">
                <a:ln>
                  <a:solidFill>
                    <a:schemeClr val="bg1">
                      <a:alpha val="0"/>
                    </a:schemeClr>
                  </a:solidFill>
                </a:ln>
                <a:solidFill>
                  <a:schemeClr val="bg1">
                    <a:alpha val="99000"/>
                  </a:schemeClr>
                </a:solidFill>
                <a:ea typeface="Segoe UI" pitchFamily="34" charset="0"/>
                <a:cs typeface="Segoe UI" pitchFamily="34" charset="0"/>
              </a:rPr>
              <a:t>(Office</a:t>
            </a:r>
            <a:r>
              <a:rPr lang="en-US" sz="1600" dirty="0">
                <a:ln>
                  <a:solidFill>
                    <a:schemeClr val="bg1">
                      <a:alpha val="0"/>
                    </a:schemeClr>
                  </a:solidFill>
                </a:ln>
                <a:solidFill>
                  <a:schemeClr val="bg1">
                    <a:alpha val="99000"/>
                  </a:schemeClr>
                </a:solidFill>
                <a:ea typeface="Segoe UI" pitchFamily="34" charset="0"/>
                <a:cs typeface="Segoe UI" pitchFamily="34" charset="0"/>
              </a:rPr>
              <a:t>, Power </a:t>
            </a:r>
            <a:r>
              <a:rPr lang="en-US" sz="1600" dirty="0" smtClean="0">
                <a:ln>
                  <a:solidFill>
                    <a:schemeClr val="bg1">
                      <a:alpha val="0"/>
                    </a:schemeClr>
                  </a:solidFill>
                </a:ln>
                <a:solidFill>
                  <a:schemeClr val="bg1">
                    <a:alpha val="99000"/>
                  </a:schemeClr>
                </a:solidFill>
                <a:ea typeface="Segoe UI" pitchFamily="34" charset="0"/>
                <a:cs typeface="Segoe UI" pitchFamily="34" charset="0"/>
              </a:rPr>
              <a:t>Pivot</a:t>
            </a:r>
            <a:r>
              <a:rPr lang="en-US" sz="1600" dirty="0">
                <a:ln>
                  <a:solidFill>
                    <a:schemeClr val="bg1">
                      <a:alpha val="0"/>
                    </a:schemeClr>
                  </a:solidFill>
                </a:ln>
                <a:solidFill>
                  <a:schemeClr val="bg1">
                    <a:alpha val="99000"/>
                  </a:schemeClr>
                </a:solidFill>
                <a:ea typeface="Segoe UI" pitchFamily="34" charset="0"/>
                <a:cs typeface="Segoe UI" pitchFamily="34" charset="0"/>
              </a:rPr>
              <a:t>, </a:t>
            </a:r>
            <a:r>
              <a:rPr lang="en-US" sz="1600" dirty="0" smtClean="0">
                <a:ln>
                  <a:solidFill>
                    <a:schemeClr val="bg1">
                      <a:alpha val="0"/>
                    </a:schemeClr>
                  </a:solidFill>
                </a:ln>
                <a:solidFill>
                  <a:schemeClr val="bg1">
                    <a:alpha val="99000"/>
                  </a:schemeClr>
                </a:solidFill>
                <a:ea typeface="Segoe UI" pitchFamily="34" charset="0"/>
                <a:cs typeface="Segoe UI" pitchFamily="34" charset="0"/>
              </a:rPr>
              <a:t>apps)</a:t>
            </a:r>
            <a:endParaRPr lang="en-US" sz="1600" dirty="0">
              <a:ln>
                <a:solidFill>
                  <a:schemeClr val="bg1">
                    <a:alpha val="0"/>
                  </a:schemeClr>
                </a:solidFill>
              </a:ln>
              <a:solidFill>
                <a:schemeClr val="bg1">
                  <a:alpha val="99000"/>
                </a:schemeClr>
              </a:solidFill>
              <a:ea typeface="Segoe UI" pitchFamily="34" charset="0"/>
              <a:cs typeface="Segoe UI" pitchFamily="34" charset="0"/>
            </a:endParaRPr>
          </a:p>
        </p:txBody>
      </p:sp>
      <p:sp>
        <p:nvSpPr>
          <p:cNvPr id="63" name="Rounded Rectangle 62"/>
          <p:cNvSpPr/>
          <p:nvPr>
            <p:custDataLst>
              <p:tags r:id="rId17"/>
            </p:custDataLst>
          </p:nvPr>
        </p:nvSpPr>
        <p:spPr bwMode="auto">
          <a:xfrm>
            <a:off x="517525" y="3245454"/>
            <a:ext cx="3072384" cy="1435608"/>
          </a:xfrm>
          <a:prstGeom prst="roundRect">
            <a:avLst>
              <a:gd name="adj" fmla="val 0"/>
            </a:avLst>
          </a:prstGeom>
          <a:solidFill>
            <a:schemeClr val="accent2"/>
          </a:solidFill>
          <a:ln w="9525" cap="flat" cmpd="sng" algn="ctr">
            <a:noFill/>
            <a:prstDash val="solid"/>
          </a:ln>
          <a:effectLst/>
        </p:spPr>
        <p:txBody>
          <a:bodyPr lIns="91440" tIns="274320" rIns="1005840" bIns="274320" rtlCol="0" anchor="ctr" anchorCtr="0"/>
          <a:lstStyle/>
          <a:p>
            <a:pPr defTabSz="1218936">
              <a:spcBef>
                <a:spcPts val="600"/>
              </a:spcBef>
            </a:pPr>
            <a:r>
              <a:rPr lang="en-US" sz="2000" dirty="0">
                <a:ln>
                  <a:solidFill>
                    <a:schemeClr val="bg1">
                      <a:alpha val="0"/>
                    </a:schemeClr>
                  </a:solidFill>
                </a:ln>
                <a:solidFill>
                  <a:schemeClr val="bg1">
                    <a:alpha val="99000"/>
                  </a:schemeClr>
                </a:solidFill>
                <a:ea typeface="Segoe UI" pitchFamily="34" charset="0"/>
                <a:cs typeface="Segoe UI" pitchFamily="34" charset="0"/>
              </a:rPr>
              <a:t>Developer </a:t>
            </a:r>
            <a:r>
              <a:rPr lang="en-US" sz="2000" dirty="0" smtClean="0">
                <a:ln>
                  <a:solidFill>
                    <a:schemeClr val="bg1">
                      <a:alpha val="0"/>
                    </a:schemeClr>
                  </a:solidFill>
                </a:ln>
                <a:solidFill>
                  <a:schemeClr val="bg1">
                    <a:alpha val="99000"/>
                  </a:schemeClr>
                </a:solidFill>
                <a:ea typeface="Segoe UI" pitchFamily="34" charset="0"/>
                <a:cs typeface="Segoe UI" pitchFamily="34" charset="0"/>
              </a:rPr>
              <a:t/>
            </a:r>
            <a:br>
              <a:rPr lang="en-US" sz="2000" dirty="0" smtClean="0">
                <a:ln>
                  <a:solidFill>
                    <a:schemeClr val="bg1">
                      <a:alpha val="0"/>
                    </a:schemeClr>
                  </a:solidFill>
                </a:ln>
                <a:solidFill>
                  <a:schemeClr val="bg1">
                    <a:alpha val="99000"/>
                  </a:schemeClr>
                </a:solidFill>
                <a:ea typeface="Segoe UI" pitchFamily="34" charset="0"/>
                <a:cs typeface="Segoe UI" pitchFamily="34" charset="0"/>
              </a:rPr>
            </a:br>
            <a:r>
              <a:rPr lang="en-US" sz="1600" dirty="0">
                <a:ln>
                  <a:solidFill>
                    <a:schemeClr val="bg1">
                      <a:alpha val="0"/>
                    </a:schemeClr>
                  </a:solidFill>
                </a:ln>
                <a:solidFill>
                  <a:schemeClr val="bg1">
                    <a:alpha val="99000"/>
                  </a:schemeClr>
                </a:solidFill>
                <a:ea typeface="Segoe UI" pitchFamily="34" charset="0"/>
                <a:cs typeface="Segoe UI" pitchFamily="34" charset="0"/>
              </a:rPr>
              <a:t>(any platform)</a:t>
            </a:r>
          </a:p>
        </p:txBody>
      </p:sp>
      <p:sp>
        <p:nvSpPr>
          <p:cNvPr id="64" name="TextBox 63"/>
          <p:cNvSpPr txBox="1"/>
          <p:nvPr>
            <p:custDataLst>
              <p:tags r:id="rId18"/>
            </p:custDataLst>
          </p:nvPr>
        </p:nvSpPr>
        <p:spPr>
          <a:xfrm>
            <a:off x="1494753" y="3639427"/>
            <a:ext cx="1930839" cy="523220"/>
          </a:xfrm>
          <a:prstGeom prst="rect">
            <a:avLst/>
          </a:prstGeom>
        </p:spPr>
        <p:txBody>
          <a:bodyPr wrap="square">
            <a:spAutoFit/>
          </a:bodyPr>
          <a:lstStyle>
            <a:defPPr>
              <a:defRPr lang="en-US"/>
            </a:defPPr>
            <a:lvl1pPr defTabSz="914361">
              <a:defRPr sz="2800" kern="0">
                <a:gradFill>
                  <a:gsLst>
                    <a:gs pos="0">
                      <a:srgbClr val="FFFFFF"/>
                    </a:gs>
                    <a:gs pos="100000">
                      <a:srgbClr val="FFFFFF"/>
                    </a:gs>
                  </a:gsLst>
                  <a:lin ang="5400000" scaled="0"/>
                </a:gradFill>
              </a:defRPr>
            </a:lvl1pPr>
          </a:lstStyle>
          <a:p>
            <a:endParaRPr lang="en-US" altLang="zh-CN" dirty="0">
              <a:ln>
                <a:solidFill>
                  <a:schemeClr val="bg1">
                    <a:alpha val="0"/>
                  </a:schemeClr>
                </a:solidFill>
              </a:ln>
            </a:endParaRPr>
          </a:p>
        </p:txBody>
      </p:sp>
      <p:sp>
        <p:nvSpPr>
          <p:cNvPr id="67" name="Rounded Rectangle 66"/>
          <p:cNvSpPr/>
          <p:nvPr>
            <p:custDataLst>
              <p:tags r:id="rId19"/>
            </p:custDataLst>
          </p:nvPr>
        </p:nvSpPr>
        <p:spPr bwMode="auto">
          <a:xfrm>
            <a:off x="517525" y="4793246"/>
            <a:ext cx="3072384" cy="1435608"/>
          </a:xfrm>
          <a:prstGeom prst="roundRect">
            <a:avLst>
              <a:gd name="adj" fmla="val 0"/>
            </a:avLst>
          </a:prstGeom>
          <a:solidFill>
            <a:schemeClr val="accent2"/>
          </a:solidFill>
          <a:ln w="9525" cap="flat" cmpd="sng" algn="ctr">
            <a:noFill/>
            <a:prstDash val="solid"/>
          </a:ln>
          <a:effectLst/>
        </p:spPr>
        <p:txBody>
          <a:bodyPr lIns="91440" tIns="274320" rIns="91440" bIns="274320" rtlCol="0" anchor="ctr" anchorCtr="0"/>
          <a:lstStyle/>
          <a:p>
            <a:pPr defTabSz="1218936">
              <a:spcBef>
                <a:spcPts val="600"/>
              </a:spcBef>
            </a:pPr>
            <a:r>
              <a:rPr lang="en-US" sz="2000" dirty="0" smtClean="0">
                <a:ln>
                  <a:solidFill>
                    <a:schemeClr val="bg1">
                      <a:alpha val="0"/>
                    </a:schemeClr>
                  </a:solidFill>
                </a:ln>
                <a:solidFill>
                  <a:schemeClr val="bg1">
                    <a:alpha val="99000"/>
                  </a:schemeClr>
                </a:solidFill>
                <a:ea typeface="Segoe UI" pitchFamily="34" charset="0"/>
                <a:cs typeface="Segoe UI" pitchFamily="34" charset="0"/>
              </a:rPr>
              <a:t>Consumer</a:t>
            </a:r>
            <a:r>
              <a:rPr lang="en-US" sz="2400" dirty="0" smtClean="0">
                <a:ln>
                  <a:solidFill>
                    <a:schemeClr val="bg1">
                      <a:alpha val="0"/>
                    </a:schemeClr>
                  </a:solidFill>
                </a:ln>
                <a:solidFill>
                  <a:schemeClr val="bg1">
                    <a:alpha val="99000"/>
                  </a:schemeClr>
                </a:solidFill>
                <a:ea typeface="Segoe UI" pitchFamily="34" charset="0"/>
                <a:cs typeface="Segoe UI" pitchFamily="34" charset="0"/>
              </a:rPr>
              <a:t/>
            </a:r>
            <a:br>
              <a:rPr lang="en-US" sz="2400" dirty="0" smtClean="0">
                <a:ln>
                  <a:solidFill>
                    <a:schemeClr val="bg1">
                      <a:alpha val="0"/>
                    </a:schemeClr>
                  </a:solidFill>
                </a:ln>
                <a:solidFill>
                  <a:schemeClr val="bg1">
                    <a:alpha val="99000"/>
                  </a:schemeClr>
                </a:solidFill>
                <a:ea typeface="Segoe UI" pitchFamily="34" charset="0"/>
                <a:cs typeface="Segoe UI" pitchFamily="34" charset="0"/>
              </a:rPr>
            </a:br>
            <a:r>
              <a:rPr lang="en-US" sz="1600" dirty="0" smtClean="0">
                <a:ln>
                  <a:solidFill>
                    <a:schemeClr val="bg1">
                      <a:alpha val="0"/>
                    </a:schemeClr>
                  </a:solidFill>
                </a:ln>
                <a:solidFill>
                  <a:schemeClr val="bg1">
                    <a:alpha val="99000"/>
                  </a:schemeClr>
                </a:solidFill>
                <a:ea typeface="Segoe UI" pitchFamily="34" charset="0"/>
                <a:cs typeface="Segoe UI" pitchFamily="34" charset="0"/>
              </a:rPr>
              <a:t>(</a:t>
            </a:r>
            <a:r>
              <a:rPr lang="en-US" sz="1600" dirty="0">
                <a:ln>
                  <a:solidFill>
                    <a:schemeClr val="bg1">
                      <a:alpha val="0"/>
                    </a:schemeClr>
                  </a:solidFill>
                </a:ln>
                <a:solidFill>
                  <a:schemeClr val="bg1">
                    <a:alpha val="99000"/>
                  </a:schemeClr>
                </a:solidFill>
                <a:ea typeface="Segoe UI" pitchFamily="34" charset="0"/>
                <a:cs typeface="Segoe UI" pitchFamily="34" charset="0"/>
              </a:rPr>
              <a:t>Bing, Bing Maps, etc.)</a:t>
            </a:r>
          </a:p>
        </p:txBody>
      </p:sp>
      <p:sp>
        <p:nvSpPr>
          <p:cNvPr id="79" name="Right Brace 78"/>
          <p:cNvSpPr/>
          <p:nvPr>
            <p:custDataLst>
              <p:tags r:id="rId20"/>
            </p:custDataLst>
          </p:nvPr>
        </p:nvSpPr>
        <p:spPr>
          <a:xfrm>
            <a:off x="3657600" y="1695450"/>
            <a:ext cx="733425" cy="4533404"/>
          </a:xfrm>
          <a:prstGeom prst="rightBrace">
            <a:avLst>
              <a:gd name="adj1" fmla="val 8333"/>
              <a:gd name="adj2" fmla="val 48708"/>
            </a:avLst>
          </a:prstGeom>
          <a:noFill/>
          <a:ln w="57150" cap="flat" cmpd="sng" algn="ctr">
            <a:solidFill>
              <a:schemeClr val="accent2">
                <a:lumMod val="60000"/>
                <a:lumOff val="40000"/>
              </a:schemeClr>
            </a:solidFill>
            <a:prstDash val="solid"/>
          </a:ln>
          <a:effectLst/>
        </p:spPr>
        <p:txBody>
          <a:bodyPr vert="vert" lIns="45720" tIns="45720" rIns="45720" bIns="4572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i="0" u="none" strike="noStrike" kern="0" cap="none" spc="0" normalizeH="0" baseline="0" noProof="0" dirty="0" smtClean="0">
                <a:ln>
                  <a:solidFill>
                    <a:schemeClr val="bg1">
                      <a:alpha val="0"/>
                    </a:schemeClr>
                  </a:solidFill>
                </a:ln>
                <a:solidFill>
                  <a:schemeClr val="tx2"/>
                </a:solidFill>
                <a:effectLst/>
                <a:uLnTx/>
                <a:uFillTx/>
                <a:ea typeface="+mn-ea"/>
                <a:cs typeface="+mn-cs"/>
              </a:rPr>
              <a:t>ODATA</a:t>
            </a:r>
            <a:r>
              <a:rPr kumimoji="0" lang="en-US" sz="1800" b="1" i="0" u="none" strike="noStrike" kern="0" cap="none" spc="0" normalizeH="0" baseline="0" noProof="0" dirty="0" smtClean="0">
                <a:ln>
                  <a:solidFill>
                    <a:schemeClr val="bg1">
                      <a:alpha val="0"/>
                    </a:schemeClr>
                  </a:solidFill>
                </a:ln>
                <a:solidFill>
                  <a:srgbClr val="FFFFFF"/>
                </a:solidFill>
                <a:effectLst/>
                <a:uLnTx/>
                <a:uFillTx/>
                <a:ea typeface="+mn-ea"/>
                <a:cs typeface="+mn-cs"/>
              </a:rPr>
              <a:t>A</a:t>
            </a:r>
            <a:endParaRPr kumimoji="0" lang="en-US" sz="1800" b="1" i="0" u="none" strike="noStrike" kern="0" cap="none" spc="0" normalizeH="0" baseline="0" noProof="0" dirty="0">
              <a:ln>
                <a:solidFill>
                  <a:schemeClr val="bg1">
                    <a:alpha val="0"/>
                  </a:schemeClr>
                </a:solidFill>
              </a:ln>
              <a:solidFill>
                <a:srgbClr val="FFFFFF"/>
              </a:solidFill>
              <a:effectLst/>
              <a:uLnTx/>
              <a:uFillTx/>
              <a:ea typeface="+mn-ea"/>
              <a:cs typeface="+mn-cs"/>
            </a:endParaRPr>
          </a:p>
        </p:txBody>
      </p:sp>
      <p:sp>
        <p:nvSpPr>
          <p:cNvPr id="21" name="Left-Right Arrow 20"/>
          <p:cNvSpPr/>
          <p:nvPr>
            <p:custDataLst>
              <p:tags r:id="rId21"/>
            </p:custDataLst>
          </p:nvPr>
        </p:nvSpPr>
        <p:spPr bwMode="auto">
          <a:xfrm flipH="1">
            <a:off x="7428958" y="2193607"/>
            <a:ext cx="1427704" cy="439294"/>
          </a:xfrm>
          <a:prstGeom prst="leftRightArrow">
            <a:avLst>
              <a:gd name="adj1" fmla="val 55556"/>
              <a:gd name="adj2" fmla="val 41667"/>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non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1200" dirty="0">
              <a:ln>
                <a:solidFill>
                  <a:schemeClr val="bg1">
                    <a:alpha val="0"/>
                  </a:schemeClr>
                </a:solidFill>
              </a:ln>
              <a:solidFill>
                <a:schemeClr val="bg1"/>
              </a:solidFill>
            </a:endParaRPr>
          </a:p>
        </p:txBody>
      </p:sp>
      <p:sp>
        <p:nvSpPr>
          <p:cNvPr id="22" name="Left-Right Arrow 21"/>
          <p:cNvSpPr/>
          <p:nvPr>
            <p:custDataLst>
              <p:tags r:id="rId22"/>
            </p:custDataLst>
          </p:nvPr>
        </p:nvSpPr>
        <p:spPr bwMode="auto">
          <a:xfrm flipH="1">
            <a:off x="7428958" y="3751966"/>
            <a:ext cx="1427704" cy="439294"/>
          </a:xfrm>
          <a:prstGeom prst="leftRightArrow">
            <a:avLst>
              <a:gd name="adj1" fmla="val 55556"/>
              <a:gd name="adj2" fmla="val 41667"/>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non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1200" dirty="0">
              <a:ln>
                <a:solidFill>
                  <a:schemeClr val="bg1">
                    <a:alpha val="0"/>
                  </a:schemeClr>
                </a:solidFill>
              </a:ln>
              <a:solidFill>
                <a:schemeClr val="bg1"/>
              </a:solidFill>
            </a:endParaRPr>
          </a:p>
        </p:txBody>
      </p:sp>
      <p:sp>
        <p:nvSpPr>
          <p:cNvPr id="23" name="Left-Right Arrow 22"/>
          <p:cNvSpPr/>
          <p:nvPr>
            <p:custDataLst>
              <p:tags r:id="rId23"/>
            </p:custDataLst>
          </p:nvPr>
        </p:nvSpPr>
        <p:spPr bwMode="auto">
          <a:xfrm flipH="1">
            <a:off x="7428958" y="5310325"/>
            <a:ext cx="1427704" cy="439294"/>
          </a:xfrm>
          <a:prstGeom prst="leftRightArrow">
            <a:avLst>
              <a:gd name="adj1" fmla="val 55556"/>
              <a:gd name="adj2" fmla="val 41667"/>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non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1200" dirty="0">
              <a:ln>
                <a:solidFill>
                  <a:schemeClr val="bg1">
                    <a:alpha val="0"/>
                  </a:schemeClr>
                </a:solidFill>
              </a:ln>
              <a:solidFill>
                <a:schemeClr val="bg1"/>
              </a:solidFill>
            </a:endParaRPr>
          </a:p>
        </p:txBody>
      </p:sp>
      <p:pic>
        <p:nvPicPr>
          <p:cNvPr id="57" name="Picture 6" descr="\\MAGNUM\Projects\Microsoft\Cloud Power FY12\Design\ICONS_PNG\Cloud.png"/>
          <p:cNvPicPr>
            <a:picLocks noChangeAspect="1" noChangeArrowheads="1"/>
          </p:cNvPicPr>
          <p:nvPr>
            <p:custDataLst>
              <p:tags r:id="rId24"/>
            </p:custDataLst>
          </p:nvPr>
        </p:nvPicPr>
        <p:blipFill rotWithShape="1">
          <a:blip r:embed="rId40" cstate="print">
            <a:extLst>
              <a:ext uri="{BEBA8EAE-BF5A-486C-A8C5-ECC9F3942E4B}">
                <a14:imgProps xmlns:a14="http://schemas.microsoft.com/office/drawing/2010/main">
                  <a14:imgLayer r:embed="rId41">
                    <a14:imgEffect>
                      <a14:brightnessContrast bright="100000"/>
                    </a14:imgEffect>
                  </a14:imgLayer>
                </a14:imgProps>
              </a:ext>
            </a:extLst>
          </a:blip>
          <a:srcRect t="15452" b="16319"/>
          <a:stretch/>
        </p:blipFill>
        <p:spPr bwMode="auto">
          <a:xfrm>
            <a:off x="9258963" y="5080227"/>
            <a:ext cx="1737360" cy="1185389"/>
          </a:xfrm>
          <a:prstGeom prst="rect">
            <a:avLst/>
          </a:prstGeom>
          <a:noFill/>
        </p:spPr>
      </p:pic>
      <p:sp>
        <p:nvSpPr>
          <p:cNvPr id="51" name="Flowchart: Magnetic Disk 50"/>
          <p:cNvSpPr/>
          <p:nvPr>
            <p:custDataLst>
              <p:tags r:id="rId25"/>
            </p:custDataLst>
          </p:nvPr>
        </p:nvSpPr>
        <p:spPr bwMode="auto">
          <a:xfrm>
            <a:off x="9034035" y="3744119"/>
            <a:ext cx="1097280" cy="457200"/>
          </a:xfrm>
          <a:prstGeom prst="flowChartMagneticDisk">
            <a:avLst/>
          </a:prstGeom>
          <a:solidFill>
            <a:schemeClr val="accent1"/>
          </a:solidFill>
          <a:ln w="19050">
            <a:solidFill>
              <a:schemeClr val="bg1"/>
            </a:solidFill>
            <a:headEnd type="none" w="med" len="med"/>
            <a:tailEnd type="none" w="med" len="med"/>
          </a:ln>
          <a:effectLst/>
        </p:spPr>
        <p:style>
          <a:lnRef idx="1">
            <a:schemeClr val="accent2"/>
          </a:lnRef>
          <a:fillRef idx="2">
            <a:schemeClr val="accent2"/>
          </a:fillRef>
          <a:effectRef idx="1">
            <a:schemeClr val="accent2"/>
          </a:effectRef>
          <a:fontRef idx="minor">
            <a:schemeClr val="dk1"/>
          </a:fontRef>
        </p:style>
        <p:txBody>
          <a:bodyPr vert="horz" wrap="square" lIns="89980" tIns="44991" rIns="89980" bIns="44991" numCol="1" rtlCol="0" anchor="ctr" anchorCtr="0" compatLnSpc="1">
            <a:prstTxWarp prst="textNoShape">
              <a:avLst/>
            </a:prstTxWarp>
          </a:bodyPr>
          <a:lstStyle/>
          <a:p>
            <a:pPr algn="ctr" defTabSz="899548" fontAlgn="base">
              <a:spcBef>
                <a:spcPct val="0"/>
              </a:spcBef>
              <a:spcAft>
                <a:spcPct val="0"/>
              </a:spcAft>
            </a:pPr>
            <a:endParaRPr lang="en-US" sz="1100" dirty="0">
              <a:ln>
                <a:solidFill>
                  <a:schemeClr val="bg1">
                    <a:alpha val="0"/>
                  </a:schemeClr>
                </a:solidFill>
              </a:ln>
              <a:solidFill>
                <a:schemeClr val="bg1">
                  <a:alpha val="99000"/>
                </a:schemeClr>
              </a:solidFill>
            </a:endParaRPr>
          </a:p>
        </p:txBody>
      </p:sp>
      <p:sp>
        <p:nvSpPr>
          <p:cNvPr id="56" name="Flowchart: Magnetic Disk 55"/>
          <p:cNvSpPr/>
          <p:nvPr>
            <p:custDataLst>
              <p:tags r:id="rId26"/>
            </p:custDataLst>
          </p:nvPr>
        </p:nvSpPr>
        <p:spPr bwMode="auto">
          <a:xfrm>
            <a:off x="9619129" y="3943901"/>
            <a:ext cx="1097280" cy="457200"/>
          </a:xfrm>
          <a:prstGeom prst="flowChartMagneticDisk">
            <a:avLst/>
          </a:prstGeom>
          <a:solidFill>
            <a:schemeClr val="accent1"/>
          </a:solidFill>
          <a:ln w="19050">
            <a:solidFill>
              <a:schemeClr val="bg1"/>
            </a:solidFill>
            <a:headEnd type="none" w="med" len="med"/>
            <a:tailEnd type="none" w="med" len="med"/>
          </a:ln>
          <a:effectLst/>
        </p:spPr>
        <p:style>
          <a:lnRef idx="1">
            <a:schemeClr val="accent2"/>
          </a:lnRef>
          <a:fillRef idx="2">
            <a:schemeClr val="accent2"/>
          </a:fillRef>
          <a:effectRef idx="1">
            <a:schemeClr val="accent2"/>
          </a:effectRef>
          <a:fontRef idx="minor">
            <a:schemeClr val="dk1"/>
          </a:fontRef>
        </p:style>
        <p:txBody>
          <a:bodyPr vert="horz" wrap="square" lIns="89980" tIns="44991" rIns="89980" bIns="44991" numCol="1" rtlCol="0" anchor="ctr" anchorCtr="0" compatLnSpc="1">
            <a:prstTxWarp prst="textNoShape">
              <a:avLst/>
            </a:prstTxWarp>
          </a:bodyPr>
          <a:lstStyle/>
          <a:p>
            <a:pPr algn="ctr" defTabSz="899548" fontAlgn="base">
              <a:spcBef>
                <a:spcPct val="0"/>
              </a:spcBef>
              <a:spcAft>
                <a:spcPct val="0"/>
              </a:spcAft>
            </a:pPr>
            <a:endParaRPr lang="en-US" sz="1100" dirty="0">
              <a:ln>
                <a:solidFill>
                  <a:schemeClr val="bg1">
                    <a:alpha val="0"/>
                  </a:schemeClr>
                </a:solidFill>
              </a:ln>
              <a:solidFill>
                <a:schemeClr val="bg1">
                  <a:alpha val="99000"/>
                </a:schemeClr>
              </a:solidFill>
            </a:endParaRPr>
          </a:p>
        </p:txBody>
      </p:sp>
      <p:sp>
        <p:nvSpPr>
          <p:cNvPr id="58" name="Flowchart: Magnetic Disk 57"/>
          <p:cNvSpPr/>
          <p:nvPr>
            <p:custDataLst>
              <p:tags r:id="rId27"/>
            </p:custDataLst>
          </p:nvPr>
        </p:nvSpPr>
        <p:spPr bwMode="auto">
          <a:xfrm>
            <a:off x="10204223" y="4143682"/>
            <a:ext cx="1097280" cy="457200"/>
          </a:xfrm>
          <a:prstGeom prst="flowChartMagneticDisk">
            <a:avLst/>
          </a:prstGeom>
          <a:solidFill>
            <a:schemeClr val="accent1"/>
          </a:solidFill>
          <a:ln w="19050">
            <a:solidFill>
              <a:schemeClr val="bg1"/>
            </a:solidFill>
            <a:headEnd type="none" w="med" len="med"/>
            <a:tailEnd type="none" w="med" len="med"/>
          </a:ln>
          <a:effectLst/>
        </p:spPr>
        <p:style>
          <a:lnRef idx="1">
            <a:schemeClr val="accent2"/>
          </a:lnRef>
          <a:fillRef idx="2">
            <a:schemeClr val="accent2"/>
          </a:fillRef>
          <a:effectRef idx="1">
            <a:schemeClr val="accent2"/>
          </a:effectRef>
          <a:fontRef idx="minor">
            <a:schemeClr val="dk1"/>
          </a:fontRef>
        </p:style>
        <p:txBody>
          <a:bodyPr vert="horz" wrap="square" lIns="89980" tIns="44991" rIns="89980" bIns="44991" numCol="1" rtlCol="0" anchor="ctr" anchorCtr="0" compatLnSpc="1">
            <a:prstTxWarp prst="textNoShape">
              <a:avLst/>
            </a:prstTxWarp>
          </a:bodyPr>
          <a:lstStyle/>
          <a:p>
            <a:pPr algn="ctr" defTabSz="899548" fontAlgn="base">
              <a:spcBef>
                <a:spcPct val="0"/>
              </a:spcBef>
              <a:spcAft>
                <a:spcPct val="0"/>
              </a:spcAft>
            </a:pPr>
            <a:endParaRPr lang="en-US" sz="1100" dirty="0">
              <a:ln>
                <a:solidFill>
                  <a:schemeClr val="bg1">
                    <a:alpha val="0"/>
                  </a:schemeClr>
                </a:solidFill>
              </a:ln>
              <a:solidFill>
                <a:schemeClr val="bg1">
                  <a:alpha val="99000"/>
                </a:schemeClr>
              </a:solidFill>
            </a:endParaRPr>
          </a:p>
        </p:txBody>
      </p:sp>
      <p:sp>
        <p:nvSpPr>
          <p:cNvPr id="60" name="Flowchart: Magnetic Disk 59"/>
          <p:cNvSpPr/>
          <p:nvPr>
            <p:custDataLst>
              <p:tags r:id="rId28"/>
            </p:custDataLst>
          </p:nvPr>
        </p:nvSpPr>
        <p:spPr bwMode="auto">
          <a:xfrm>
            <a:off x="8981475" y="5495177"/>
            <a:ext cx="1097280" cy="457200"/>
          </a:xfrm>
          <a:prstGeom prst="flowChartMagneticDisk">
            <a:avLst/>
          </a:prstGeom>
          <a:solidFill>
            <a:schemeClr val="accent1"/>
          </a:solidFill>
          <a:ln w="19050">
            <a:solidFill>
              <a:schemeClr val="bg1"/>
            </a:solidFill>
            <a:headEnd type="none" w="med" len="med"/>
            <a:tailEnd type="none" w="med" len="med"/>
          </a:ln>
          <a:effectLst/>
        </p:spPr>
        <p:style>
          <a:lnRef idx="1">
            <a:schemeClr val="accent2"/>
          </a:lnRef>
          <a:fillRef idx="2">
            <a:schemeClr val="accent2"/>
          </a:fillRef>
          <a:effectRef idx="1">
            <a:schemeClr val="accent2"/>
          </a:effectRef>
          <a:fontRef idx="minor">
            <a:schemeClr val="dk1"/>
          </a:fontRef>
        </p:style>
        <p:txBody>
          <a:bodyPr vert="horz" wrap="square" lIns="89980" tIns="44991" rIns="89980" bIns="44991" numCol="1" rtlCol="0" anchor="ctr" anchorCtr="0" compatLnSpc="1">
            <a:prstTxWarp prst="textNoShape">
              <a:avLst/>
            </a:prstTxWarp>
          </a:bodyPr>
          <a:lstStyle/>
          <a:p>
            <a:pPr algn="ctr" defTabSz="899548" fontAlgn="base">
              <a:spcBef>
                <a:spcPct val="0"/>
              </a:spcBef>
              <a:spcAft>
                <a:spcPct val="0"/>
              </a:spcAft>
            </a:pPr>
            <a:r>
              <a:rPr lang="en-US" sz="1100" dirty="0">
                <a:ln>
                  <a:solidFill>
                    <a:schemeClr val="bg1">
                      <a:alpha val="0"/>
                    </a:schemeClr>
                  </a:solidFill>
                </a:ln>
                <a:solidFill>
                  <a:schemeClr val="bg1">
                    <a:alpha val="99000"/>
                  </a:schemeClr>
                </a:solidFill>
              </a:rPr>
              <a:t>Web Services</a:t>
            </a:r>
          </a:p>
        </p:txBody>
      </p:sp>
      <p:sp>
        <p:nvSpPr>
          <p:cNvPr id="61" name="Flowchart: Magnetic Disk 60"/>
          <p:cNvSpPr/>
          <p:nvPr>
            <p:custDataLst>
              <p:tags r:id="rId29"/>
            </p:custDataLst>
          </p:nvPr>
        </p:nvSpPr>
        <p:spPr bwMode="auto">
          <a:xfrm>
            <a:off x="10267258" y="5495177"/>
            <a:ext cx="1097280" cy="457200"/>
          </a:xfrm>
          <a:prstGeom prst="flowChartMagneticDisk">
            <a:avLst/>
          </a:prstGeom>
          <a:solidFill>
            <a:schemeClr val="accent1"/>
          </a:solidFill>
          <a:ln w="19050">
            <a:solidFill>
              <a:schemeClr val="bg1"/>
            </a:solidFill>
            <a:headEnd type="none" w="med" len="med"/>
            <a:tailEnd type="none" w="med" len="med"/>
          </a:ln>
          <a:effectLst/>
        </p:spPr>
        <p:style>
          <a:lnRef idx="1">
            <a:schemeClr val="accent2"/>
          </a:lnRef>
          <a:fillRef idx="2">
            <a:schemeClr val="accent2"/>
          </a:fillRef>
          <a:effectRef idx="1">
            <a:schemeClr val="accent2"/>
          </a:effectRef>
          <a:fontRef idx="minor">
            <a:schemeClr val="dk1"/>
          </a:fontRef>
        </p:style>
        <p:txBody>
          <a:bodyPr vert="horz" wrap="square" lIns="89980" tIns="44991" rIns="89980" bIns="44991" numCol="1" rtlCol="0" anchor="ctr" anchorCtr="0" compatLnSpc="1">
            <a:prstTxWarp prst="textNoShape">
              <a:avLst/>
            </a:prstTxWarp>
          </a:bodyPr>
          <a:lstStyle/>
          <a:p>
            <a:pPr algn="ctr" defTabSz="899548" fontAlgn="base">
              <a:spcBef>
                <a:spcPct val="0"/>
              </a:spcBef>
              <a:spcAft>
                <a:spcPct val="0"/>
              </a:spcAft>
            </a:pPr>
            <a:r>
              <a:rPr lang="en-US" sz="1100" dirty="0" smtClean="0">
                <a:ln>
                  <a:solidFill>
                    <a:schemeClr val="bg1">
                      <a:alpha val="0"/>
                    </a:schemeClr>
                  </a:solidFill>
                </a:ln>
                <a:solidFill>
                  <a:schemeClr val="bg1">
                    <a:alpha val="99000"/>
                  </a:schemeClr>
                </a:solidFill>
              </a:rPr>
              <a:t>Databases</a:t>
            </a:r>
            <a:endParaRPr lang="en-US" sz="1100" dirty="0">
              <a:ln>
                <a:solidFill>
                  <a:schemeClr val="bg1">
                    <a:alpha val="0"/>
                  </a:schemeClr>
                </a:solidFill>
              </a:ln>
              <a:solidFill>
                <a:schemeClr val="bg1">
                  <a:alpha val="99000"/>
                </a:schemeClr>
              </a:solidFill>
            </a:endParaRPr>
          </a:p>
        </p:txBody>
      </p:sp>
      <p:grpSp>
        <p:nvGrpSpPr>
          <p:cNvPr id="26" name="Group 25"/>
          <p:cNvGrpSpPr/>
          <p:nvPr/>
        </p:nvGrpSpPr>
        <p:grpSpPr>
          <a:xfrm>
            <a:off x="2636524" y="1818861"/>
            <a:ext cx="831926" cy="601872"/>
            <a:chOff x="5807076" y="158750"/>
            <a:chExt cx="2124075" cy="1536700"/>
          </a:xfrm>
          <a:solidFill>
            <a:schemeClr val="bg1"/>
          </a:solidFill>
        </p:grpSpPr>
        <p:sp>
          <p:nvSpPr>
            <p:cNvPr id="15" name="Freeform 22"/>
            <p:cNvSpPr>
              <a:spLocks/>
            </p:cNvSpPr>
            <p:nvPr/>
          </p:nvSpPr>
          <p:spPr bwMode="auto">
            <a:xfrm>
              <a:off x="5807076" y="708025"/>
              <a:ext cx="438150" cy="682625"/>
            </a:xfrm>
            <a:custGeom>
              <a:avLst/>
              <a:gdLst>
                <a:gd name="T0" fmla="*/ 945 w 945"/>
                <a:gd name="T1" fmla="*/ 0 h 1472"/>
                <a:gd name="T2" fmla="*/ 945 w 945"/>
                <a:gd name="T3" fmla="*/ 0 h 1472"/>
                <a:gd name="T4" fmla="*/ 243 w 945"/>
                <a:gd name="T5" fmla="*/ 709 h 1472"/>
                <a:gd name="T6" fmla="*/ 486 w 945"/>
                <a:gd name="T7" fmla="*/ 1445 h 1472"/>
                <a:gd name="T8" fmla="*/ 486 w 945"/>
                <a:gd name="T9" fmla="*/ 927 h 1472"/>
                <a:gd name="T10" fmla="*/ 945 w 945"/>
                <a:gd name="T11" fmla="*/ 0 h 1472"/>
              </a:gdLst>
              <a:ahLst/>
              <a:cxnLst>
                <a:cxn ang="0">
                  <a:pos x="T0" y="T1"/>
                </a:cxn>
                <a:cxn ang="0">
                  <a:pos x="T2" y="T3"/>
                </a:cxn>
                <a:cxn ang="0">
                  <a:pos x="T4" y="T5"/>
                </a:cxn>
                <a:cxn ang="0">
                  <a:pos x="T6" y="T7"/>
                </a:cxn>
                <a:cxn ang="0">
                  <a:pos x="T8" y="T9"/>
                </a:cxn>
                <a:cxn ang="0">
                  <a:pos x="T10" y="T11"/>
                </a:cxn>
              </a:cxnLst>
              <a:rect l="0" t="0" r="r" b="b"/>
              <a:pathLst>
                <a:path w="945" h="1472">
                  <a:moveTo>
                    <a:pt x="945" y="0"/>
                  </a:moveTo>
                  <a:cubicBezTo>
                    <a:pt x="945" y="0"/>
                    <a:pt x="945" y="0"/>
                    <a:pt x="945" y="0"/>
                  </a:cubicBezTo>
                  <a:cubicBezTo>
                    <a:pt x="783" y="55"/>
                    <a:pt x="459" y="191"/>
                    <a:pt x="243" y="709"/>
                  </a:cubicBezTo>
                  <a:cubicBezTo>
                    <a:pt x="0" y="1200"/>
                    <a:pt x="270" y="1472"/>
                    <a:pt x="486" y="1445"/>
                  </a:cubicBezTo>
                  <a:cubicBezTo>
                    <a:pt x="486" y="927"/>
                    <a:pt x="486" y="927"/>
                    <a:pt x="486" y="927"/>
                  </a:cubicBezTo>
                  <a:cubicBezTo>
                    <a:pt x="486" y="545"/>
                    <a:pt x="675" y="191"/>
                    <a:pt x="94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23"/>
            <p:cNvSpPr>
              <a:spLocks/>
            </p:cNvSpPr>
            <p:nvPr/>
          </p:nvSpPr>
          <p:spPr bwMode="auto">
            <a:xfrm>
              <a:off x="6838951" y="708025"/>
              <a:ext cx="442913" cy="682625"/>
            </a:xfrm>
            <a:custGeom>
              <a:avLst/>
              <a:gdLst>
                <a:gd name="T0" fmla="*/ 0 w 956"/>
                <a:gd name="T1" fmla="*/ 0 h 1472"/>
                <a:gd name="T2" fmla="*/ 0 w 956"/>
                <a:gd name="T3" fmla="*/ 0 h 1472"/>
                <a:gd name="T4" fmla="*/ 711 w 956"/>
                <a:gd name="T5" fmla="*/ 709 h 1472"/>
                <a:gd name="T6" fmla="*/ 465 w 956"/>
                <a:gd name="T7" fmla="*/ 1445 h 1472"/>
                <a:gd name="T8" fmla="*/ 465 w 956"/>
                <a:gd name="T9" fmla="*/ 927 h 1472"/>
                <a:gd name="T10" fmla="*/ 0 w 956"/>
                <a:gd name="T11" fmla="*/ 0 h 1472"/>
              </a:gdLst>
              <a:ahLst/>
              <a:cxnLst>
                <a:cxn ang="0">
                  <a:pos x="T0" y="T1"/>
                </a:cxn>
                <a:cxn ang="0">
                  <a:pos x="T2" y="T3"/>
                </a:cxn>
                <a:cxn ang="0">
                  <a:pos x="T4" y="T5"/>
                </a:cxn>
                <a:cxn ang="0">
                  <a:pos x="T6" y="T7"/>
                </a:cxn>
                <a:cxn ang="0">
                  <a:pos x="T8" y="T9"/>
                </a:cxn>
                <a:cxn ang="0">
                  <a:pos x="T10" y="T11"/>
                </a:cxn>
              </a:cxnLst>
              <a:rect l="0" t="0" r="r" b="b"/>
              <a:pathLst>
                <a:path w="956" h="1472">
                  <a:moveTo>
                    <a:pt x="0" y="0"/>
                  </a:moveTo>
                  <a:cubicBezTo>
                    <a:pt x="0" y="0"/>
                    <a:pt x="0" y="0"/>
                    <a:pt x="0" y="0"/>
                  </a:cubicBezTo>
                  <a:cubicBezTo>
                    <a:pt x="164" y="55"/>
                    <a:pt x="492" y="191"/>
                    <a:pt x="711" y="709"/>
                  </a:cubicBezTo>
                  <a:cubicBezTo>
                    <a:pt x="956" y="1200"/>
                    <a:pt x="683" y="1472"/>
                    <a:pt x="465" y="1445"/>
                  </a:cubicBezTo>
                  <a:cubicBezTo>
                    <a:pt x="465" y="927"/>
                    <a:pt x="465" y="927"/>
                    <a:pt x="465" y="927"/>
                  </a:cubicBezTo>
                  <a:cubicBezTo>
                    <a:pt x="465" y="545"/>
                    <a:pt x="274" y="19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24"/>
            <p:cNvSpPr>
              <a:spLocks/>
            </p:cNvSpPr>
            <p:nvPr/>
          </p:nvSpPr>
          <p:spPr bwMode="auto">
            <a:xfrm>
              <a:off x="6107113" y="742950"/>
              <a:ext cx="871538" cy="952500"/>
            </a:xfrm>
            <a:custGeom>
              <a:avLst/>
              <a:gdLst>
                <a:gd name="T0" fmla="*/ 1877 w 1877"/>
                <a:gd name="T1" fmla="*/ 794 h 2053"/>
                <a:gd name="T2" fmla="*/ 1577 w 1877"/>
                <a:gd name="T3" fmla="*/ 0 h 2053"/>
                <a:gd name="T4" fmla="*/ 952 w 1877"/>
                <a:gd name="T5" fmla="*/ 274 h 2053"/>
                <a:gd name="T6" fmla="*/ 353 w 1877"/>
                <a:gd name="T7" fmla="*/ 0 h 2053"/>
                <a:gd name="T8" fmla="*/ 0 w 1877"/>
                <a:gd name="T9" fmla="*/ 794 h 2053"/>
                <a:gd name="T10" fmla="*/ 0 w 1877"/>
                <a:gd name="T11" fmla="*/ 1615 h 2053"/>
                <a:gd name="T12" fmla="*/ 380 w 1877"/>
                <a:gd name="T13" fmla="*/ 2053 h 2053"/>
                <a:gd name="T14" fmla="*/ 1550 w 1877"/>
                <a:gd name="T15" fmla="*/ 2053 h 2053"/>
                <a:gd name="T16" fmla="*/ 1550 w 1877"/>
                <a:gd name="T17" fmla="*/ 2053 h 2053"/>
                <a:gd name="T18" fmla="*/ 1877 w 1877"/>
                <a:gd name="T19" fmla="*/ 1013 h 2053"/>
                <a:gd name="T20" fmla="*/ 1877 w 1877"/>
                <a:gd name="T21" fmla="*/ 794 h 2053"/>
                <a:gd name="T22" fmla="*/ 1877 w 1877"/>
                <a:gd name="T23" fmla="*/ 794 h 20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77" h="2053">
                  <a:moveTo>
                    <a:pt x="1877" y="794"/>
                  </a:moveTo>
                  <a:cubicBezTo>
                    <a:pt x="1877" y="493"/>
                    <a:pt x="1768" y="192"/>
                    <a:pt x="1577" y="0"/>
                  </a:cubicBezTo>
                  <a:cubicBezTo>
                    <a:pt x="1414" y="165"/>
                    <a:pt x="1196" y="274"/>
                    <a:pt x="952" y="274"/>
                  </a:cubicBezTo>
                  <a:cubicBezTo>
                    <a:pt x="707" y="274"/>
                    <a:pt x="489" y="165"/>
                    <a:pt x="353" y="0"/>
                  </a:cubicBezTo>
                  <a:cubicBezTo>
                    <a:pt x="136" y="192"/>
                    <a:pt x="0" y="493"/>
                    <a:pt x="0" y="794"/>
                  </a:cubicBezTo>
                  <a:cubicBezTo>
                    <a:pt x="0" y="1615"/>
                    <a:pt x="0" y="1615"/>
                    <a:pt x="0" y="1615"/>
                  </a:cubicBezTo>
                  <a:cubicBezTo>
                    <a:pt x="0" y="1862"/>
                    <a:pt x="190" y="2053"/>
                    <a:pt x="380" y="2053"/>
                  </a:cubicBezTo>
                  <a:cubicBezTo>
                    <a:pt x="1550" y="2053"/>
                    <a:pt x="1550" y="2053"/>
                    <a:pt x="1550" y="2053"/>
                  </a:cubicBezTo>
                  <a:cubicBezTo>
                    <a:pt x="1550" y="2053"/>
                    <a:pt x="1550" y="2053"/>
                    <a:pt x="1550" y="2053"/>
                  </a:cubicBezTo>
                  <a:cubicBezTo>
                    <a:pt x="1740" y="2053"/>
                    <a:pt x="1877" y="1944"/>
                    <a:pt x="1877" y="1013"/>
                  </a:cubicBezTo>
                  <a:cubicBezTo>
                    <a:pt x="1877" y="794"/>
                    <a:pt x="1877" y="794"/>
                    <a:pt x="1877" y="794"/>
                  </a:cubicBezTo>
                  <a:cubicBezTo>
                    <a:pt x="1877" y="794"/>
                    <a:pt x="1877" y="794"/>
                    <a:pt x="1877" y="79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Oval 25"/>
            <p:cNvSpPr>
              <a:spLocks noChangeArrowheads="1"/>
            </p:cNvSpPr>
            <p:nvPr/>
          </p:nvSpPr>
          <p:spPr bwMode="auto">
            <a:xfrm>
              <a:off x="6262688" y="204788"/>
              <a:ext cx="576263" cy="5762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26"/>
            <p:cNvSpPr>
              <a:spLocks/>
            </p:cNvSpPr>
            <p:nvPr/>
          </p:nvSpPr>
          <p:spPr bwMode="auto">
            <a:xfrm>
              <a:off x="7627938" y="511175"/>
              <a:ext cx="303213" cy="471488"/>
            </a:xfrm>
            <a:custGeom>
              <a:avLst/>
              <a:gdLst>
                <a:gd name="T0" fmla="*/ 305 w 654"/>
                <a:gd name="T1" fmla="*/ 642 h 1018"/>
                <a:gd name="T2" fmla="*/ 305 w 654"/>
                <a:gd name="T3" fmla="*/ 996 h 1018"/>
                <a:gd name="T4" fmla="*/ 480 w 654"/>
                <a:gd name="T5" fmla="*/ 487 h 1018"/>
                <a:gd name="T6" fmla="*/ 0 w 654"/>
                <a:gd name="T7" fmla="*/ 0 h 1018"/>
                <a:gd name="T8" fmla="*/ 0 w 654"/>
                <a:gd name="T9" fmla="*/ 0 h 1018"/>
                <a:gd name="T10" fmla="*/ 305 w 654"/>
                <a:gd name="T11" fmla="*/ 642 h 1018"/>
              </a:gdLst>
              <a:ahLst/>
              <a:cxnLst>
                <a:cxn ang="0">
                  <a:pos x="T0" y="T1"/>
                </a:cxn>
                <a:cxn ang="0">
                  <a:pos x="T2" y="T3"/>
                </a:cxn>
                <a:cxn ang="0">
                  <a:pos x="T4" y="T5"/>
                </a:cxn>
                <a:cxn ang="0">
                  <a:pos x="T6" y="T7"/>
                </a:cxn>
                <a:cxn ang="0">
                  <a:pos x="T8" y="T9"/>
                </a:cxn>
                <a:cxn ang="0">
                  <a:pos x="T10" y="T11"/>
                </a:cxn>
              </a:cxnLst>
              <a:rect l="0" t="0" r="r" b="b"/>
              <a:pathLst>
                <a:path w="654" h="1018">
                  <a:moveTo>
                    <a:pt x="305" y="642"/>
                  </a:moveTo>
                  <a:cubicBezTo>
                    <a:pt x="305" y="996"/>
                    <a:pt x="305" y="996"/>
                    <a:pt x="305" y="996"/>
                  </a:cubicBezTo>
                  <a:cubicBezTo>
                    <a:pt x="458" y="1018"/>
                    <a:pt x="654" y="863"/>
                    <a:pt x="480" y="487"/>
                  </a:cubicBezTo>
                  <a:cubicBezTo>
                    <a:pt x="327" y="133"/>
                    <a:pt x="109" y="23"/>
                    <a:pt x="0" y="0"/>
                  </a:cubicBezTo>
                  <a:cubicBezTo>
                    <a:pt x="0" y="0"/>
                    <a:pt x="0" y="0"/>
                    <a:pt x="0" y="0"/>
                  </a:cubicBezTo>
                  <a:cubicBezTo>
                    <a:pt x="196" y="133"/>
                    <a:pt x="305" y="376"/>
                    <a:pt x="305" y="6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27"/>
            <p:cNvSpPr>
              <a:spLocks/>
            </p:cNvSpPr>
            <p:nvPr/>
          </p:nvSpPr>
          <p:spPr bwMode="auto">
            <a:xfrm>
              <a:off x="6992938" y="511175"/>
              <a:ext cx="195263" cy="195263"/>
            </a:xfrm>
            <a:custGeom>
              <a:avLst/>
              <a:gdLst>
                <a:gd name="T0" fmla="*/ 421 w 421"/>
                <a:gd name="T1" fmla="*/ 0 h 421"/>
                <a:gd name="T2" fmla="*/ 421 w 421"/>
                <a:gd name="T3" fmla="*/ 0 h 421"/>
                <a:gd name="T4" fmla="*/ 0 w 421"/>
                <a:gd name="T5" fmla="*/ 333 h 421"/>
                <a:gd name="T6" fmla="*/ 133 w 421"/>
                <a:gd name="T7" fmla="*/ 421 h 421"/>
                <a:gd name="T8" fmla="*/ 421 w 421"/>
                <a:gd name="T9" fmla="*/ 0 h 421"/>
              </a:gdLst>
              <a:ahLst/>
              <a:cxnLst>
                <a:cxn ang="0">
                  <a:pos x="T0" y="T1"/>
                </a:cxn>
                <a:cxn ang="0">
                  <a:pos x="T2" y="T3"/>
                </a:cxn>
                <a:cxn ang="0">
                  <a:pos x="T4" y="T5"/>
                </a:cxn>
                <a:cxn ang="0">
                  <a:pos x="T6" y="T7"/>
                </a:cxn>
                <a:cxn ang="0">
                  <a:pos x="T8" y="T9"/>
                </a:cxn>
              </a:cxnLst>
              <a:rect l="0" t="0" r="r" b="b"/>
              <a:pathLst>
                <a:path w="421" h="421">
                  <a:moveTo>
                    <a:pt x="421" y="0"/>
                  </a:moveTo>
                  <a:cubicBezTo>
                    <a:pt x="421" y="0"/>
                    <a:pt x="421" y="0"/>
                    <a:pt x="421" y="0"/>
                  </a:cubicBezTo>
                  <a:cubicBezTo>
                    <a:pt x="332" y="23"/>
                    <a:pt x="155" y="111"/>
                    <a:pt x="0" y="333"/>
                  </a:cubicBezTo>
                  <a:cubicBezTo>
                    <a:pt x="44" y="355"/>
                    <a:pt x="88" y="399"/>
                    <a:pt x="133" y="421"/>
                  </a:cubicBezTo>
                  <a:cubicBezTo>
                    <a:pt x="177" y="244"/>
                    <a:pt x="288" y="89"/>
                    <a:pt x="42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Oval 28"/>
            <p:cNvSpPr>
              <a:spLocks noChangeArrowheads="1"/>
            </p:cNvSpPr>
            <p:nvPr/>
          </p:nvSpPr>
          <p:spPr bwMode="auto">
            <a:xfrm>
              <a:off x="7210426" y="158750"/>
              <a:ext cx="395288" cy="4064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29"/>
            <p:cNvSpPr>
              <a:spLocks/>
            </p:cNvSpPr>
            <p:nvPr/>
          </p:nvSpPr>
          <p:spPr bwMode="auto">
            <a:xfrm>
              <a:off x="7108826" y="534988"/>
              <a:ext cx="595313" cy="652463"/>
            </a:xfrm>
            <a:custGeom>
              <a:avLst/>
              <a:gdLst>
                <a:gd name="T0" fmla="*/ 1079 w 1284"/>
                <a:gd name="T1" fmla="*/ 0 h 1405"/>
                <a:gd name="T2" fmla="*/ 651 w 1284"/>
                <a:gd name="T3" fmla="*/ 188 h 1405"/>
                <a:gd name="T4" fmla="*/ 242 w 1284"/>
                <a:gd name="T5" fmla="*/ 0 h 1405"/>
                <a:gd name="T6" fmla="*/ 0 w 1284"/>
                <a:gd name="T7" fmla="*/ 515 h 1405"/>
                <a:gd name="T8" fmla="*/ 256 w 1284"/>
                <a:gd name="T9" fmla="*/ 929 h 1405"/>
                <a:gd name="T10" fmla="*/ 418 w 1284"/>
                <a:gd name="T11" fmla="*/ 1405 h 1405"/>
                <a:gd name="T12" fmla="*/ 1061 w 1284"/>
                <a:gd name="T13" fmla="*/ 1405 h 1405"/>
                <a:gd name="T14" fmla="*/ 1284 w 1284"/>
                <a:gd name="T15" fmla="*/ 693 h 1405"/>
                <a:gd name="T16" fmla="*/ 1284 w 1284"/>
                <a:gd name="T17" fmla="*/ 544 h 1405"/>
                <a:gd name="T18" fmla="*/ 1079 w 1284"/>
                <a:gd name="T19" fmla="*/ 0 h 1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84" h="1405">
                  <a:moveTo>
                    <a:pt x="1079" y="0"/>
                  </a:moveTo>
                  <a:cubicBezTo>
                    <a:pt x="968" y="113"/>
                    <a:pt x="819" y="188"/>
                    <a:pt x="651" y="188"/>
                  </a:cubicBezTo>
                  <a:cubicBezTo>
                    <a:pt x="484" y="188"/>
                    <a:pt x="335" y="113"/>
                    <a:pt x="242" y="0"/>
                  </a:cubicBezTo>
                  <a:cubicBezTo>
                    <a:pt x="99" y="125"/>
                    <a:pt x="8" y="319"/>
                    <a:pt x="0" y="515"/>
                  </a:cubicBezTo>
                  <a:cubicBezTo>
                    <a:pt x="91" y="616"/>
                    <a:pt x="180" y="749"/>
                    <a:pt x="256" y="929"/>
                  </a:cubicBezTo>
                  <a:cubicBezTo>
                    <a:pt x="323" y="1064"/>
                    <a:pt x="378" y="1232"/>
                    <a:pt x="418" y="1405"/>
                  </a:cubicBezTo>
                  <a:cubicBezTo>
                    <a:pt x="1061" y="1405"/>
                    <a:pt x="1061" y="1405"/>
                    <a:pt x="1061" y="1405"/>
                  </a:cubicBezTo>
                  <a:cubicBezTo>
                    <a:pt x="1191" y="1405"/>
                    <a:pt x="1284" y="1330"/>
                    <a:pt x="1284" y="693"/>
                  </a:cubicBezTo>
                  <a:cubicBezTo>
                    <a:pt x="1284" y="544"/>
                    <a:pt x="1284" y="544"/>
                    <a:pt x="1284" y="544"/>
                  </a:cubicBezTo>
                  <a:cubicBezTo>
                    <a:pt x="1284" y="337"/>
                    <a:pt x="1210" y="131"/>
                    <a:pt x="107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5" name="Group 34"/>
          <p:cNvGrpSpPr/>
          <p:nvPr/>
        </p:nvGrpSpPr>
        <p:grpSpPr>
          <a:xfrm>
            <a:off x="2685137" y="3400494"/>
            <a:ext cx="767830" cy="565218"/>
            <a:chOff x="3513138" y="1695450"/>
            <a:chExt cx="3375025" cy="2484438"/>
          </a:xfrm>
          <a:solidFill>
            <a:schemeClr val="bg1"/>
          </a:solidFill>
        </p:grpSpPr>
        <p:sp>
          <p:nvSpPr>
            <p:cNvPr id="30" name="Freeform 35"/>
            <p:cNvSpPr>
              <a:spLocks/>
            </p:cNvSpPr>
            <p:nvPr/>
          </p:nvSpPr>
          <p:spPr bwMode="auto">
            <a:xfrm>
              <a:off x="3513138" y="2533650"/>
              <a:ext cx="730250" cy="1138238"/>
            </a:xfrm>
            <a:custGeom>
              <a:avLst/>
              <a:gdLst>
                <a:gd name="T0" fmla="*/ 945 w 945"/>
                <a:gd name="T1" fmla="*/ 0 h 1472"/>
                <a:gd name="T2" fmla="*/ 945 w 945"/>
                <a:gd name="T3" fmla="*/ 0 h 1472"/>
                <a:gd name="T4" fmla="*/ 243 w 945"/>
                <a:gd name="T5" fmla="*/ 709 h 1472"/>
                <a:gd name="T6" fmla="*/ 486 w 945"/>
                <a:gd name="T7" fmla="*/ 1445 h 1472"/>
                <a:gd name="T8" fmla="*/ 486 w 945"/>
                <a:gd name="T9" fmla="*/ 927 h 1472"/>
                <a:gd name="T10" fmla="*/ 945 w 945"/>
                <a:gd name="T11" fmla="*/ 0 h 1472"/>
              </a:gdLst>
              <a:ahLst/>
              <a:cxnLst>
                <a:cxn ang="0">
                  <a:pos x="T0" y="T1"/>
                </a:cxn>
                <a:cxn ang="0">
                  <a:pos x="T2" y="T3"/>
                </a:cxn>
                <a:cxn ang="0">
                  <a:pos x="T4" y="T5"/>
                </a:cxn>
                <a:cxn ang="0">
                  <a:pos x="T6" y="T7"/>
                </a:cxn>
                <a:cxn ang="0">
                  <a:pos x="T8" y="T9"/>
                </a:cxn>
                <a:cxn ang="0">
                  <a:pos x="T10" y="T11"/>
                </a:cxn>
              </a:cxnLst>
              <a:rect l="0" t="0" r="r" b="b"/>
              <a:pathLst>
                <a:path w="945" h="1472">
                  <a:moveTo>
                    <a:pt x="945" y="0"/>
                  </a:moveTo>
                  <a:cubicBezTo>
                    <a:pt x="945" y="0"/>
                    <a:pt x="945" y="0"/>
                    <a:pt x="945" y="0"/>
                  </a:cubicBezTo>
                  <a:cubicBezTo>
                    <a:pt x="783" y="55"/>
                    <a:pt x="459" y="191"/>
                    <a:pt x="243" y="709"/>
                  </a:cubicBezTo>
                  <a:cubicBezTo>
                    <a:pt x="0" y="1200"/>
                    <a:pt x="270" y="1472"/>
                    <a:pt x="486" y="1445"/>
                  </a:cubicBezTo>
                  <a:cubicBezTo>
                    <a:pt x="486" y="927"/>
                    <a:pt x="486" y="927"/>
                    <a:pt x="486" y="927"/>
                  </a:cubicBezTo>
                  <a:cubicBezTo>
                    <a:pt x="486" y="545"/>
                    <a:pt x="675" y="191"/>
                    <a:pt x="94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36"/>
            <p:cNvSpPr>
              <a:spLocks/>
            </p:cNvSpPr>
            <p:nvPr/>
          </p:nvSpPr>
          <p:spPr bwMode="auto">
            <a:xfrm>
              <a:off x="5230813" y="2533650"/>
              <a:ext cx="739775" cy="1138238"/>
            </a:xfrm>
            <a:custGeom>
              <a:avLst/>
              <a:gdLst>
                <a:gd name="T0" fmla="*/ 0 w 956"/>
                <a:gd name="T1" fmla="*/ 0 h 1472"/>
                <a:gd name="T2" fmla="*/ 0 w 956"/>
                <a:gd name="T3" fmla="*/ 0 h 1472"/>
                <a:gd name="T4" fmla="*/ 711 w 956"/>
                <a:gd name="T5" fmla="*/ 709 h 1472"/>
                <a:gd name="T6" fmla="*/ 465 w 956"/>
                <a:gd name="T7" fmla="*/ 1445 h 1472"/>
                <a:gd name="T8" fmla="*/ 465 w 956"/>
                <a:gd name="T9" fmla="*/ 927 h 1472"/>
                <a:gd name="T10" fmla="*/ 0 w 956"/>
                <a:gd name="T11" fmla="*/ 0 h 1472"/>
              </a:gdLst>
              <a:ahLst/>
              <a:cxnLst>
                <a:cxn ang="0">
                  <a:pos x="T0" y="T1"/>
                </a:cxn>
                <a:cxn ang="0">
                  <a:pos x="T2" y="T3"/>
                </a:cxn>
                <a:cxn ang="0">
                  <a:pos x="T4" y="T5"/>
                </a:cxn>
                <a:cxn ang="0">
                  <a:pos x="T6" y="T7"/>
                </a:cxn>
                <a:cxn ang="0">
                  <a:pos x="T8" y="T9"/>
                </a:cxn>
                <a:cxn ang="0">
                  <a:pos x="T10" y="T11"/>
                </a:cxn>
              </a:cxnLst>
              <a:rect l="0" t="0" r="r" b="b"/>
              <a:pathLst>
                <a:path w="956" h="1472">
                  <a:moveTo>
                    <a:pt x="0" y="0"/>
                  </a:moveTo>
                  <a:cubicBezTo>
                    <a:pt x="0" y="0"/>
                    <a:pt x="0" y="0"/>
                    <a:pt x="0" y="0"/>
                  </a:cubicBezTo>
                  <a:cubicBezTo>
                    <a:pt x="164" y="55"/>
                    <a:pt x="492" y="191"/>
                    <a:pt x="711" y="709"/>
                  </a:cubicBezTo>
                  <a:cubicBezTo>
                    <a:pt x="956" y="1200"/>
                    <a:pt x="683" y="1472"/>
                    <a:pt x="465" y="1445"/>
                  </a:cubicBezTo>
                  <a:cubicBezTo>
                    <a:pt x="465" y="927"/>
                    <a:pt x="465" y="927"/>
                    <a:pt x="465" y="927"/>
                  </a:cubicBezTo>
                  <a:cubicBezTo>
                    <a:pt x="465" y="545"/>
                    <a:pt x="274" y="19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37"/>
            <p:cNvSpPr>
              <a:spLocks/>
            </p:cNvSpPr>
            <p:nvPr/>
          </p:nvSpPr>
          <p:spPr bwMode="auto">
            <a:xfrm>
              <a:off x="4013201" y="2592388"/>
              <a:ext cx="1450975" cy="1587500"/>
            </a:xfrm>
            <a:custGeom>
              <a:avLst/>
              <a:gdLst>
                <a:gd name="T0" fmla="*/ 1877 w 1877"/>
                <a:gd name="T1" fmla="*/ 794 h 2053"/>
                <a:gd name="T2" fmla="*/ 1577 w 1877"/>
                <a:gd name="T3" fmla="*/ 0 h 2053"/>
                <a:gd name="T4" fmla="*/ 952 w 1877"/>
                <a:gd name="T5" fmla="*/ 274 h 2053"/>
                <a:gd name="T6" fmla="*/ 353 w 1877"/>
                <a:gd name="T7" fmla="*/ 0 h 2053"/>
                <a:gd name="T8" fmla="*/ 0 w 1877"/>
                <a:gd name="T9" fmla="*/ 794 h 2053"/>
                <a:gd name="T10" fmla="*/ 0 w 1877"/>
                <a:gd name="T11" fmla="*/ 1615 h 2053"/>
                <a:gd name="T12" fmla="*/ 380 w 1877"/>
                <a:gd name="T13" fmla="*/ 2053 h 2053"/>
                <a:gd name="T14" fmla="*/ 1550 w 1877"/>
                <a:gd name="T15" fmla="*/ 2053 h 2053"/>
                <a:gd name="T16" fmla="*/ 1550 w 1877"/>
                <a:gd name="T17" fmla="*/ 2053 h 2053"/>
                <a:gd name="T18" fmla="*/ 1877 w 1877"/>
                <a:gd name="T19" fmla="*/ 1013 h 2053"/>
                <a:gd name="T20" fmla="*/ 1877 w 1877"/>
                <a:gd name="T21" fmla="*/ 794 h 2053"/>
                <a:gd name="T22" fmla="*/ 1877 w 1877"/>
                <a:gd name="T23" fmla="*/ 794 h 20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77" h="2053">
                  <a:moveTo>
                    <a:pt x="1877" y="794"/>
                  </a:moveTo>
                  <a:cubicBezTo>
                    <a:pt x="1877" y="493"/>
                    <a:pt x="1768" y="192"/>
                    <a:pt x="1577" y="0"/>
                  </a:cubicBezTo>
                  <a:cubicBezTo>
                    <a:pt x="1414" y="165"/>
                    <a:pt x="1196" y="274"/>
                    <a:pt x="952" y="274"/>
                  </a:cubicBezTo>
                  <a:cubicBezTo>
                    <a:pt x="707" y="274"/>
                    <a:pt x="489" y="165"/>
                    <a:pt x="353" y="0"/>
                  </a:cubicBezTo>
                  <a:cubicBezTo>
                    <a:pt x="136" y="192"/>
                    <a:pt x="0" y="493"/>
                    <a:pt x="0" y="794"/>
                  </a:cubicBezTo>
                  <a:cubicBezTo>
                    <a:pt x="0" y="1615"/>
                    <a:pt x="0" y="1615"/>
                    <a:pt x="0" y="1615"/>
                  </a:cubicBezTo>
                  <a:cubicBezTo>
                    <a:pt x="0" y="1862"/>
                    <a:pt x="190" y="2053"/>
                    <a:pt x="380" y="2053"/>
                  </a:cubicBezTo>
                  <a:cubicBezTo>
                    <a:pt x="1550" y="2053"/>
                    <a:pt x="1550" y="2053"/>
                    <a:pt x="1550" y="2053"/>
                  </a:cubicBezTo>
                  <a:cubicBezTo>
                    <a:pt x="1550" y="2053"/>
                    <a:pt x="1550" y="2053"/>
                    <a:pt x="1550" y="2053"/>
                  </a:cubicBezTo>
                  <a:cubicBezTo>
                    <a:pt x="1740" y="2053"/>
                    <a:pt x="1877" y="1944"/>
                    <a:pt x="1877" y="1013"/>
                  </a:cubicBezTo>
                  <a:cubicBezTo>
                    <a:pt x="1877" y="794"/>
                    <a:pt x="1877" y="794"/>
                    <a:pt x="1877" y="794"/>
                  </a:cubicBezTo>
                  <a:cubicBezTo>
                    <a:pt x="1877" y="794"/>
                    <a:pt x="1877" y="794"/>
                    <a:pt x="1877" y="79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Oval 38"/>
            <p:cNvSpPr>
              <a:spLocks noChangeArrowheads="1"/>
            </p:cNvSpPr>
            <p:nvPr/>
          </p:nvSpPr>
          <p:spPr bwMode="auto">
            <a:xfrm>
              <a:off x="4270376" y="1695450"/>
              <a:ext cx="960438" cy="9604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39"/>
            <p:cNvSpPr>
              <a:spLocks noEditPoints="1"/>
            </p:cNvSpPr>
            <p:nvPr/>
          </p:nvSpPr>
          <p:spPr bwMode="auto">
            <a:xfrm>
              <a:off x="5345113" y="1754188"/>
              <a:ext cx="1543050" cy="1243013"/>
            </a:xfrm>
            <a:custGeom>
              <a:avLst/>
              <a:gdLst>
                <a:gd name="T0" fmla="*/ 1911 w 1997"/>
                <a:gd name="T1" fmla="*/ 0 h 1609"/>
                <a:gd name="T2" fmla="*/ 107 w 1997"/>
                <a:gd name="T3" fmla="*/ 0 h 1609"/>
                <a:gd name="T4" fmla="*/ 0 w 1997"/>
                <a:gd name="T5" fmla="*/ 85 h 1609"/>
                <a:gd name="T6" fmla="*/ 0 w 1997"/>
                <a:gd name="T7" fmla="*/ 906 h 1609"/>
                <a:gd name="T8" fmla="*/ 128 w 1997"/>
                <a:gd name="T9" fmla="*/ 958 h 1609"/>
                <a:gd name="T10" fmla="*/ 128 w 1997"/>
                <a:gd name="T11" fmla="*/ 343 h 1609"/>
                <a:gd name="T12" fmla="*/ 1847 w 1997"/>
                <a:gd name="T13" fmla="*/ 343 h 1609"/>
                <a:gd name="T14" fmla="*/ 1847 w 1997"/>
                <a:gd name="T15" fmla="*/ 1459 h 1609"/>
                <a:gd name="T16" fmla="*/ 1825 w 1997"/>
                <a:gd name="T17" fmla="*/ 1480 h 1609"/>
                <a:gd name="T18" fmla="*/ 645 w 1997"/>
                <a:gd name="T19" fmla="*/ 1480 h 1609"/>
                <a:gd name="T20" fmla="*/ 706 w 1997"/>
                <a:gd name="T21" fmla="*/ 1609 h 1609"/>
                <a:gd name="T22" fmla="*/ 1911 w 1997"/>
                <a:gd name="T23" fmla="*/ 1609 h 1609"/>
                <a:gd name="T24" fmla="*/ 1997 w 1997"/>
                <a:gd name="T25" fmla="*/ 1523 h 1609"/>
                <a:gd name="T26" fmla="*/ 1997 w 1997"/>
                <a:gd name="T27" fmla="*/ 85 h 1609"/>
                <a:gd name="T28" fmla="*/ 1911 w 1997"/>
                <a:gd name="T29" fmla="*/ 0 h 1609"/>
                <a:gd name="T30" fmla="*/ 1610 w 1997"/>
                <a:gd name="T31" fmla="*/ 171 h 1609"/>
                <a:gd name="T32" fmla="*/ 1589 w 1997"/>
                <a:gd name="T33" fmla="*/ 193 h 1609"/>
                <a:gd name="T34" fmla="*/ 1396 w 1997"/>
                <a:gd name="T35" fmla="*/ 193 h 1609"/>
                <a:gd name="T36" fmla="*/ 1374 w 1997"/>
                <a:gd name="T37" fmla="*/ 171 h 1609"/>
                <a:gd name="T38" fmla="*/ 1374 w 1997"/>
                <a:gd name="T39" fmla="*/ 85 h 1609"/>
                <a:gd name="T40" fmla="*/ 1396 w 1997"/>
                <a:gd name="T41" fmla="*/ 64 h 1609"/>
                <a:gd name="T42" fmla="*/ 1589 w 1997"/>
                <a:gd name="T43" fmla="*/ 64 h 1609"/>
                <a:gd name="T44" fmla="*/ 1610 w 1997"/>
                <a:gd name="T45" fmla="*/ 85 h 1609"/>
                <a:gd name="T46" fmla="*/ 1610 w 1997"/>
                <a:gd name="T47" fmla="*/ 171 h 1609"/>
                <a:gd name="T48" fmla="*/ 1911 w 1997"/>
                <a:gd name="T49" fmla="*/ 171 h 1609"/>
                <a:gd name="T50" fmla="*/ 1890 w 1997"/>
                <a:gd name="T51" fmla="*/ 193 h 1609"/>
                <a:gd name="T52" fmla="*/ 1675 w 1997"/>
                <a:gd name="T53" fmla="*/ 193 h 1609"/>
                <a:gd name="T54" fmla="*/ 1653 w 1997"/>
                <a:gd name="T55" fmla="*/ 171 h 1609"/>
                <a:gd name="T56" fmla="*/ 1653 w 1997"/>
                <a:gd name="T57" fmla="*/ 85 h 1609"/>
                <a:gd name="T58" fmla="*/ 1675 w 1997"/>
                <a:gd name="T59" fmla="*/ 64 h 1609"/>
                <a:gd name="T60" fmla="*/ 1890 w 1997"/>
                <a:gd name="T61" fmla="*/ 64 h 1609"/>
                <a:gd name="T62" fmla="*/ 1911 w 1997"/>
                <a:gd name="T63" fmla="*/ 85 h 1609"/>
                <a:gd name="T64" fmla="*/ 1911 w 1997"/>
                <a:gd name="T65" fmla="*/ 171 h 16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97" h="1609">
                  <a:moveTo>
                    <a:pt x="1911" y="0"/>
                  </a:moveTo>
                  <a:cubicBezTo>
                    <a:pt x="1911" y="0"/>
                    <a:pt x="1911" y="0"/>
                    <a:pt x="107" y="0"/>
                  </a:cubicBezTo>
                  <a:cubicBezTo>
                    <a:pt x="64" y="0"/>
                    <a:pt x="0" y="21"/>
                    <a:pt x="0" y="85"/>
                  </a:cubicBezTo>
                  <a:cubicBezTo>
                    <a:pt x="0" y="85"/>
                    <a:pt x="0" y="85"/>
                    <a:pt x="0" y="906"/>
                  </a:cubicBezTo>
                  <a:cubicBezTo>
                    <a:pt x="36" y="918"/>
                    <a:pt x="80" y="934"/>
                    <a:pt x="128" y="958"/>
                  </a:cubicBezTo>
                  <a:cubicBezTo>
                    <a:pt x="128" y="802"/>
                    <a:pt x="128" y="601"/>
                    <a:pt x="128" y="343"/>
                  </a:cubicBezTo>
                  <a:cubicBezTo>
                    <a:pt x="128" y="343"/>
                    <a:pt x="300" y="343"/>
                    <a:pt x="1847" y="343"/>
                  </a:cubicBezTo>
                  <a:cubicBezTo>
                    <a:pt x="1847" y="1459"/>
                    <a:pt x="1847" y="1459"/>
                    <a:pt x="1847" y="1459"/>
                  </a:cubicBezTo>
                  <a:cubicBezTo>
                    <a:pt x="1847" y="1480"/>
                    <a:pt x="1847" y="1480"/>
                    <a:pt x="1825" y="1480"/>
                  </a:cubicBezTo>
                  <a:cubicBezTo>
                    <a:pt x="1825" y="1480"/>
                    <a:pt x="1694" y="1480"/>
                    <a:pt x="645" y="1480"/>
                  </a:cubicBezTo>
                  <a:cubicBezTo>
                    <a:pt x="666" y="1520"/>
                    <a:pt x="686" y="1563"/>
                    <a:pt x="706" y="1609"/>
                  </a:cubicBezTo>
                  <a:cubicBezTo>
                    <a:pt x="972" y="1609"/>
                    <a:pt x="1356" y="1609"/>
                    <a:pt x="1911" y="1609"/>
                  </a:cubicBezTo>
                  <a:cubicBezTo>
                    <a:pt x="1954" y="1609"/>
                    <a:pt x="1997" y="1587"/>
                    <a:pt x="1997" y="1523"/>
                  </a:cubicBezTo>
                  <a:cubicBezTo>
                    <a:pt x="1997" y="1523"/>
                    <a:pt x="1997" y="1523"/>
                    <a:pt x="1997" y="85"/>
                  </a:cubicBezTo>
                  <a:cubicBezTo>
                    <a:pt x="1997" y="21"/>
                    <a:pt x="1954" y="0"/>
                    <a:pt x="1911" y="0"/>
                  </a:cubicBezTo>
                  <a:close/>
                  <a:moveTo>
                    <a:pt x="1610" y="171"/>
                  </a:moveTo>
                  <a:cubicBezTo>
                    <a:pt x="1610" y="171"/>
                    <a:pt x="1610" y="193"/>
                    <a:pt x="1589" y="193"/>
                  </a:cubicBezTo>
                  <a:cubicBezTo>
                    <a:pt x="1396" y="193"/>
                    <a:pt x="1396" y="193"/>
                    <a:pt x="1396" y="193"/>
                  </a:cubicBezTo>
                  <a:cubicBezTo>
                    <a:pt x="1374" y="193"/>
                    <a:pt x="1374" y="171"/>
                    <a:pt x="1374" y="171"/>
                  </a:cubicBezTo>
                  <a:cubicBezTo>
                    <a:pt x="1374" y="85"/>
                    <a:pt x="1374" y="85"/>
                    <a:pt x="1374" y="85"/>
                  </a:cubicBezTo>
                  <a:cubicBezTo>
                    <a:pt x="1374" y="85"/>
                    <a:pt x="1374" y="64"/>
                    <a:pt x="1396" y="64"/>
                  </a:cubicBezTo>
                  <a:cubicBezTo>
                    <a:pt x="1589" y="64"/>
                    <a:pt x="1589" y="64"/>
                    <a:pt x="1589" y="64"/>
                  </a:cubicBezTo>
                  <a:cubicBezTo>
                    <a:pt x="1610" y="64"/>
                    <a:pt x="1610" y="85"/>
                    <a:pt x="1610" y="85"/>
                  </a:cubicBezTo>
                  <a:cubicBezTo>
                    <a:pt x="1610" y="171"/>
                    <a:pt x="1610" y="171"/>
                    <a:pt x="1610" y="171"/>
                  </a:cubicBezTo>
                  <a:close/>
                  <a:moveTo>
                    <a:pt x="1911" y="171"/>
                  </a:moveTo>
                  <a:cubicBezTo>
                    <a:pt x="1890" y="193"/>
                    <a:pt x="1890" y="193"/>
                    <a:pt x="1890" y="193"/>
                  </a:cubicBezTo>
                  <a:cubicBezTo>
                    <a:pt x="1675" y="193"/>
                    <a:pt x="1675" y="193"/>
                    <a:pt x="1675" y="193"/>
                  </a:cubicBezTo>
                  <a:cubicBezTo>
                    <a:pt x="1653" y="171"/>
                    <a:pt x="1653" y="171"/>
                    <a:pt x="1653" y="171"/>
                  </a:cubicBezTo>
                  <a:cubicBezTo>
                    <a:pt x="1653" y="85"/>
                    <a:pt x="1653" y="85"/>
                    <a:pt x="1653" y="85"/>
                  </a:cubicBezTo>
                  <a:cubicBezTo>
                    <a:pt x="1675" y="64"/>
                    <a:pt x="1675" y="64"/>
                    <a:pt x="1675" y="64"/>
                  </a:cubicBezTo>
                  <a:cubicBezTo>
                    <a:pt x="1890" y="64"/>
                    <a:pt x="1890" y="64"/>
                    <a:pt x="1890" y="64"/>
                  </a:cubicBezTo>
                  <a:cubicBezTo>
                    <a:pt x="1911" y="85"/>
                    <a:pt x="1911" y="85"/>
                    <a:pt x="1911" y="85"/>
                  </a:cubicBezTo>
                  <a:lnTo>
                    <a:pt x="1911" y="17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86" name="Group 85"/>
          <p:cNvGrpSpPr/>
          <p:nvPr/>
        </p:nvGrpSpPr>
        <p:grpSpPr>
          <a:xfrm>
            <a:off x="2685193" y="4880113"/>
            <a:ext cx="754041" cy="616225"/>
            <a:chOff x="4065588" y="6300788"/>
            <a:chExt cx="1363663" cy="1114426"/>
          </a:xfrm>
          <a:solidFill>
            <a:schemeClr val="bg1"/>
          </a:solidFill>
        </p:grpSpPr>
        <p:sp>
          <p:nvSpPr>
            <p:cNvPr id="87" name="Freeform 44"/>
            <p:cNvSpPr>
              <a:spLocks/>
            </p:cNvSpPr>
            <p:nvPr/>
          </p:nvSpPr>
          <p:spPr bwMode="auto">
            <a:xfrm>
              <a:off x="4065588" y="6715126"/>
              <a:ext cx="311150" cy="484188"/>
            </a:xfrm>
            <a:custGeom>
              <a:avLst/>
              <a:gdLst>
                <a:gd name="T0" fmla="*/ 945 w 945"/>
                <a:gd name="T1" fmla="*/ 0 h 1472"/>
                <a:gd name="T2" fmla="*/ 945 w 945"/>
                <a:gd name="T3" fmla="*/ 0 h 1472"/>
                <a:gd name="T4" fmla="*/ 243 w 945"/>
                <a:gd name="T5" fmla="*/ 709 h 1472"/>
                <a:gd name="T6" fmla="*/ 486 w 945"/>
                <a:gd name="T7" fmla="*/ 1445 h 1472"/>
                <a:gd name="T8" fmla="*/ 486 w 945"/>
                <a:gd name="T9" fmla="*/ 927 h 1472"/>
                <a:gd name="T10" fmla="*/ 945 w 945"/>
                <a:gd name="T11" fmla="*/ 0 h 1472"/>
              </a:gdLst>
              <a:ahLst/>
              <a:cxnLst>
                <a:cxn ang="0">
                  <a:pos x="T0" y="T1"/>
                </a:cxn>
                <a:cxn ang="0">
                  <a:pos x="T2" y="T3"/>
                </a:cxn>
                <a:cxn ang="0">
                  <a:pos x="T4" y="T5"/>
                </a:cxn>
                <a:cxn ang="0">
                  <a:pos x="T6" y="T7"/>
                </a:cxn>
                <a:cxn ang="0">
                  <a:pos x="T8" y="T9"/>
                </a:cxn>
                <a:cxn ang="0">
                  <a:pos x="T10" y="T11"/>
                </a:cxn>
              </a:cxnLst>
              <a:rect l="0" t="0" r="r" b="b"/>
              <a:pathLst>
                <a:path w="945" h="1472">
                  <a:moveTo>
                    <a:pt x="945" y="0"/>
                  </a:moveTo>
                  <a:cubicBezTo>
                    <a:pt x="945" y="0"/>
                    <a:pt x="945" y="0"/>
                    <a:pt x="945" y="0"/>
                  </a:cubicBezTo>
                  <a:cubicBezTo>
                    <a:pt x="783" y="55"/>
                    <a:pt x="459" y="191"/>
                    <a:pt x="243" y="709"/>
                  </a:cubicBezTo>
                  <a:cubicBezTo>
                    <a:pt x="0" y="1200"/>
                    <a:pt x="270" y="1472"/>
                    <a:pt x="486" y="1445"/>
                  </a:cubicBezTo>
                  <a:cubicBezTo>
                    <a:pt x="486" y="927"/>
                    <a:pt x="486" y="927"/>
                    <a:pt x="486" y="927"/>
                  </a:cubicBezTo>
                  <a:cubicBezTo>
                    <a:pt x="486" y="545"/>
                    <a:pt x="675" y="191"/>
                    <a:pt x="94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Freeform 45"/>
            <p:cNvSpPr>
              <a:spLocks/>
            </p:cNvSpPr>
            <p:nvPr/>
          </p:nvSpPr>
          <p:spPr bwMode="auto">
            <a:xfrm>
              <a:off x="4795838" y="6715126"/>
              <a:ext cx="314325" cy="484188"/>
            </a:xfrm>
            <a:custGeom>
              <a:avLst/>
              <a:gdLst>
                <a:gd name="T0" fmla="*/ 0 w 956"/>
                <a:gd name="T1" fmla="*/ 0 h 1472"/>
                <a:gd name="T2" fmla="*/ 0 w 956"/>
                <a:gd name="T3" fmla="*/ 0 h 1472"/>
                <a:gd name="T4" fmla="*/ 711 w 956"/>
                <a:gd name="T5" fmla="*/ 709 h 1472"/>
                <a:gd name="T6" fmla="*/ 465 w 956"/>
                <a:gd name="T7" fmla="*/ 1445 h 1472"/>
                <a:gd name="T8" fmla="*/ 465 w 956"/>
                <a:gd name="T9" fmla="*/ 927 h 1472"/>
                <a:gd name="T10" fmla="*/ 0 w 956"/>
                <a:gd name="T11" fmla="*/ 0 h 1472"/>
              </a:gdLst>
              <a:ahLst/>
              <a:cxnLst>
                <a:cxn ang="0">
                  <a:pos x="T0" y="T1"/>
                </a:cxn>
                <a:cxn ang="0">
                  <a:pos x="T2" y="T3"/>
                </a:cxn>
                <a:cxn ang="0">
                  <a:pos x="T4" y="T5"/>
                </a:cxn>
                <a:cxn ang="0">
                  <a:pos x="T6" y="T7"/>
                </a:cxn>
                <a:cxn ang="0">
                  <a:pos x="T8" y="T9"/>
                </a:cxn>
                <a:cxn ang="0">
                  <a:pos x="T10" y="T11"/>
                </a:cxn>
              </a:cxnLst>
              <a:rect l="0" t="0" r="r" b="b"/>
              <a:pathLst>
                <a:path w="956" h="1472">
                  <a:moveTo>
                    <a:pt x="0" y="0"/>
                  </a:moveTo>
                  <a:cubicBezTo>
                    <a:pt x="0" y="0"/>
                    <a:pt x="0" y="0"/>
                    <a:pt x="0" y="0"/>
                  </a:cubicBezTo>
                  <a:cubicBezTo>
                    <a:pt x="164" y="55"/>
                    <a:pt x="492" y="191"/>
                    <a:pt x="711" y="709"/>
                  </a:cubicBezTo>
                  <a:cubicBezTo>
                    <a:pt x="956" y="1200"/>
                    <a:pt x="683" y="1472"/>
                    <a:pt x="465" y="1445"/>
                  </a:cubicBezTo>
                  <a:cubicBezTo>
                    <a:pt x="465" y="927"/>
                    <a:pt x="465" y="927"/>
                    <a:pt x="465" y="927"/>
                  </a:cubicBezTo>
                  <a:cubicBezTo>
                    <a:pt x="465" y="545"/>
                    <a:pt x="274" y="19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Freeform 46"/>
            <p:cNvSpPr>
              <a:spLocks/>
            </p:cNvSpPr>
            <p:nvPr/>
          </p:nvSpPr>
          <p:spPr bwMode="auto">
            <a:xfrm>
              <a:off x="4278313" y="6740526"/>
              <a:ext cx="615950" cy="674688"/>
            </a:xfrm>
            <a:custGeom>
              <a:avLst/>
              <a:gdLst>
                <a:gd name="T0" fmla="*/ 1877 w 1877"/>
                <a:gd name="T1" fmla="*/ 794 h 2053"/>
                <a:gd name="T2" fmla="*/ 1577 w 1877"/>
                <a:gd name="T3" fmla="*/ 0 h 2053"/>
                <a:gd name="T4" fmla="*/ 952 w 1877"/>
                <a:gd name="T5" fmla="*/ 274 h 2053"/>
                <a:gd name="T6" fmla="*/ 353 w 1877"/>
                <a:gd name="T7" fmla="*/ 0 h 2053"/>
                <a:gd name="T8" fmla="*/ 0 w 1877"/>
                <a:gd name="T9" fmla="*/ 794 h 2053"/>
                <a:gd name="T10" fmla="*/ 0 w 1877"/>
                <a:gd name="T11" fmla="*/ 1615 h 2053"/>
                <a:gd name="T12" fmla="*/ 380 w 1877"/>
                <a:gd name="T13" fmla="*/ 2053 h 2053"/>
                <a:gd name="T14" fmla="*/ 1550 w 1877"/>
                <a:gd name="T15" fmla="*/ 2053 h 2053"/>
                <a:gd name="T16" fmla="*/ 1550 w 1877"/>
                <a:gd name="T17" fmla="*/ 2053 h 2053"/>
                <a:gd name="T18" fmla="*/ 1877 w 1877"/>
                <a:gd name="T19" fmla="*/ 1013 h 2053"/>
                <a:gd name="T20" fmla="*/ 1877 w 1877"/>
                <a:gd name="T21" fmla="*/ 794 h 2053"/>
                <a:gd name="T22" fmla="*/ 1877 w 1877"/>
                <a:gd name="T23" fmla="*/ 794 h 20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77" h="2053">
                  <a:moveTo>
                    <a:pt x="1877" y="794"/>
                  </a:moveTo>
                  <a:cubicBezTo>
                    <a:pt x="1877" y="493"/>
                    <a:pt x="1768" y="192"/>
                    <a:pt x="1577" y="0"/>
                  </a:cubicBezTo>
                  <a:cubicBezTo>
                    <a:pt x="1414" y="165"/>
                    <a:pt x="1196" y="274"/>
                    <a:pt x="952" y="274"/>
                  </a:cubicBezTo>
                  <a:cubicBezTo>
                    <a:pt x="707" y="274"/>
                    <a:pt x="489" y="165"/>
                    <a:pt x="353" y="0"/>
                  </a:cubicBezTo>
                  <a:cubicBezTo>
                    <a:pt x="136" y="192"/>
                    <a:pt x="0" y="493"/>
                    <a:pt x="0" y="794"/>
                  </a:cubicBezTo>
                  <a:cubicBezTo>
                    <a:pt x="0" y="1615"/>
                    <a:pt x="0" y="1615"/>
                    <a:pt x="0" y="1615"/>
                  </a:cubicBezTo>
                  <a:cubicBezTo>
                    <a:pt x="0" y="1862"/>
                    <a:pt x="190" y="2053"/>
                    <a:pt x="380" y="2053"/>
                  </a:cubicBezTo>
                  <a:cubicBezTo>
                    <a:pt x="1550" y="2053"/>
                    <a:pt x="1550" y="2053"/>
                    <a:pt x="1550" y="2053"/>
                  </a:cubicBezTo>
                  <a:cubicBezTo>
                    <a:pt x="1550" y="2053"/>
                    <a:pt x="1550" y="2053"/>
                    <a:pt x="1550" y="2053"/>
                  </a:cubicBezTo>
                  <a:cubicBezTo>
                    <a:pt x="1740" y="2053"/>
                    <a:pt x="1877" y="1944"/>
                    <a:pt x="1877" y="1013"/>
                  </a:cubicBezTo>
                  <a:cubicBezTo>
                    <a:pt x="1877" y="794"/>
                    <a:pt x="1877" y="794"/>
                    <a:pt x="1877" y="794"/>
                  </a:cubicBezTo>
                  <a:cubicBezTo>
                    <a:pt x="1877" y="794"/>
                    <a:pt x="1877" y="794"/>
                    <a:pt x="1877" y="79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Oval 47"/>
            <p:cNvSpPr>
              <a:spLocks noChangeArrowheads="1"/>
            </p:cNvSpPr>
            <p:nvPr/>
          </p:nvSpPr>
          <p:spPr bwMode="auto">
            <a:xfrm>
              <a:off x="4387850" y="6359526"/>
              <a:ext cx="407988" cy="40798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Freeform 48"/>
            <p:cNvSpPr>
              <a:spLocks noEditPoints="1"/>
            </p:cNvSpPr>
            <p:nvPr/>
          </p:nvSpPr>
          <p:spPr bwMode="auto">
            <a:xfrm>
              <a:off x="5037138" y="6300788"/>
              <a:ext cx="280988" cy="536575"/>
            </a:xfrm>
            <a:custGeom>
              <a:avLst/>
              <a:gdLst>
                <a:gd name="T0" fmla="*/ 429 w 855"/>
                <a:gd name="T1" fmla="*/ 243 h 1632"/>
                <a:gd name="T2" fmla="*/ 292 w 855"/>
                <a:gd name="T3" fmla="*/ 380 h 1632"/>
                <a:gd name="T4" fmla="*/ 429 w 855"/>
                <a:gd name="T5" fmla="*/ 516 h 1632"/>
                <a:gd name="T6" fmla="*/ 565 w 855"/>
                <a:gd name="T7" fmla="*/ 380 h 1632"/>
                <a:gd name="T8" fmla="*/ 429 w 855"/>
                <a:gd name="T9" fmla="*/ 243 h 1632"/>
                <a:gd name="T10" fmla="*/ 427 w 855"/>
                <a:gd name="T11" fmla="*/ 0 h 1632"/>
                <a:gd name="T12" fmla="*/ 855 w 855"/>
                <a:gd name="T13" fmla="*/ 428 h 1632"/>
                <a:gd name="T14" fmla="*/ 855 w 855"/>
                <a:gd name="T15" fmla="*/ 443 h 1632"/>
                <a:gd name="T16" fmla="*/ 845 w 855"/>
                <a:gd name="T17" fmla="*/ 534 h 1632"/>
                <a:gd name="T18" fmla="*/ 425 w 855"/>
                <a:gd name="T19" fmla="*/ 1632 h 1632"/>
                <a:gd name="T20" fmla="*/ 8 w 855"/>
                <a:gd name="T21" fmla="*/ 534 h 1632"/>
                <a:gd name="T22" fmla="*/ 0 w 855"/>
                <a:gd name="T23" fmla="*/ 460 h 1632"/>
                <a:gd name="T24" fmla="*/ 0 w 855"/>
                <a:gd name="T25" fmla="*/ 428 h 1632"/>
                <a:gd name="T26" fmla="*/ 427 w 855"/>
                <a:gd name="T27" fmla="*/ 0 h 16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55" h="1632">
                  <a:moveTo>
                    <a:pt x="429" y="243"/>
                  </a:moveTo>
                  <a:cubicBezTo>
                    <a:pt x="353" y="243"/>
                    <a:pt x="292" y="304"/>
                    <a:pt x="292" y="380"/>
                  </a:cubicBezTo>
                  <a:cubicBezTo>
                    <a:pt x="292" y="455"/>
                    <a:pt x="353" y="516"/>
                    <a:pt x="429" y="516"/>
                  </a:cubicBezTo>
                  <a:cubicBezTo>
                    <a:pt x="504" y="516"/>
                    <a:pt x="565" y="455"/>
                    <a:pt x="565" y="380"/>
                  </a:cubicBezTo>
                  <a:cubicBezTo>
                    <a:pt x="565" y="304"/>
                    <a:pt x="504" y="243"/>
                    <a:pt x="429" y="243"/>
                  </a:cubicBezTo>
                  <a:close/>
                  <a:moveTo>
                    <a:pt x="427" y="0"/>
                  </a:moveTo>
                  <a:cubicBezTo>
                    <a:pt x="662" y="0"/>
                    <a:pt x="855" y="191"/>
                    <a:pt x="855" y="428"/>
                  </a:cubicBezTo>
                  <a:cubicBezTo>
                    <a:pt x="855" y="433"/>
                    <a:pt x="855" y="438"/>
                    <a:pt x="855" y="443"/>
                  </a:cubicBezTo>
                  <a:cubicBezTo>
                    <a:pt x="855" y="472"/>
                    <a:pt x="851" y="502"/>
                    <a:pt x="845" y="534"/>
                  </a:cubicBezTo>
                  <a:cubicBezTo>
                    <a:pt x="845" y="534"/>
                    <a:pt x="845" y="534"/>
                    <a:pt x="425" y="1632"/>
                  </a:cubicBezTo>
                  <a:cubicBezTo>
                    <a:pt x="425" y="1632"/>
                    <a:pt x="425" y="1632"/>
                    <a:pt x="8" y="534"/>
                  </a:cubicBezTo>
                  <a:cubicBezTo>
                    <a:pt x="3" y="509"/>
                    <a:pt x="0" y="484"/>
                    <a:pt x="0" y="460"/>
                  </a:cubicBezTo>
                  <a:cubicBezTo>
                    <a:pt x="0" y="450"/>
                    <a:pt x="0" y="440"/>
                    <a:pt x="0" y="428"/>
                  </a:cubicBezTo>
                  <a:cubicBezTo>
                    <a:pt x="0" y="191"/>
                    <a:pt x="191" y="0"/>
                    <a:pt x="42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Freeform 49"/>
            <p:cNvSpPr>
              <a:spLocks/>
            </p:cNvSpPr>
            <p:nvPr/>
          </p:nvSpPr>
          <p:spPr bwMode="auto">
            <a:xfrm>
              <a:off x="4964113" y="6757988"/>
              <a:ext cx="465138" cy="131763"/>
            </a:xfrm>
            <a:custGeom>
              <a:avLst/>
              <a:gdLst>
                <a:gd name="T0" fmla="*/ 85 w 1417"/>
                <a:gd name="T1" fmla="*/ 82 h 401"/>
                <a:gd name="T2" fmla="*/ 1252 w 1417"/>
                <a:gd name="T3" fmla="*/ 82 h 401"/>
                <a:gd name="T4" fmla="*/ 1311 w 1417"/>
                <a:gd name="T5" fmla="*/ 319 h 401"/>
                <a:gd name="T6" fmla="*/ 258 w 1417"/>
                <a:gd name="T7" fmla="*/ 319 h 401"/>
                <a:gd name="T8" fmla="*/ 302 w 1417"/>
                <a:gd name="T9" fmla="*/ 401 h 401"/>
                <a:gd name="T10" fmla="*/ 1417 w 1417"/>
                <a:gd name="T11" fmla="*/ 401 h 401"/>
                <a:gd name="T12" fmla="*/ 1316 w 1417"/>
                <a:gd name="T13" fmla="*/ 0 h 401"/>
                <a:gd name="T14" fmla="*/ 0 w 1417"/>
                <a:gd name="T15" fmla="*/ 0 h 401"/>
                <a:gd name="T16" fmla="*/ 85 w 1417"/>
                <a:gd name="T17" fmla="*/ 82 h 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7" h="401">
                  <a:moveTo>
                    <a:pt x="85" y="82"/>
                  </a:moveTo>
                  <a:cubicBezTo>
                    <a:pt x="1252" y="82"/>
                    <a:pt x="1252" y="82"/>
                    <a:pt x="1252" y="82"/>
                  </a:cubicBezTo>
                  <a:cubicBezTo>
                    <a:pt x="1311" y="319"/>
                    <a:pt x="1311" y="319"/>
                    <a:pt x="1311" y="319"/>
                  </a:cubicBezTo>
                  <a:cubicBezTo>
                    <a:pt x="258" y="319"/>
                    <a:pt x="258" y="319"/>
                    <a:pt x="258" y="319"/>
                  </a:cubicBezTo>
                  <a:cubicBezTo>
                    <a:pt x="273" y="345"/>
                    <a:pt x="288" y="372"/>
                    <a:pt x="302" y="401"/>
                  </a:cubicBezTo>
                  <a:cubicBezTo>
                    <a:pt x="1417" y="401"/>
                    <a:pt x="1417" y="401"/>
                    <a:pt x="1417" y="401"/>
                  </a:cubicBezTo>
                  <a:cubicBezTo>
                    <a:pt x="1316" y="0"/>
                    <a:pt x="1316" y="0"/>
                    <a:pt x="1316" y="0"/>
                  </a:cubicBezTo>
                  <a:cubicBezTo>
                    <a:pt x="0" y="0"/>
                    <a:pt x="0" y="0"/>
                    <a:pt x="0" y="0"/>
                  </a:cubicBezTo>
                  <a:cubicBezTo>
                    <a:pt x="29" y="25"/>
                    <a:pt x="57" y="52"/>
                    <a:pt x="85" y="8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25936125"/>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OData</a:t>
            </a:r>
            <a:endParaRPr lang="en-US" dirty="0"/>
          </a:p>
        </p:txBody>
      </p:sp>
      <p:sp>
        <p:nvSpPr>
          <p:cNvPr id="3" name="Content Placeholder 2"/>
          <p:cNvSpPr>
            <a:spLocks noGrp="1"/>
          </p:cNvSpPr>
          <p:nvPr>
            <p:ph sz="quarter" idx="10"/>
          </p:nvPr>
        </p:nvSpPr>
        <p:spPr>
          <a:xfrm>
            <a:off x="519113" y="1463675"/>
            <a:ext cx="11155680" cy="3939540"/>
          </a:xfrm>
        </p:spPr>
        <p:txBody>
          <a:bodyPr/>
          <a:lstStyle/>
          <a:p>
            <a:pPr marL="3175">
              <a:lnSpc>
                <a:spcPct val="90000"/>
              </a:lnSpc>
              <a:spcBef>
                <a:spcPts val="0"/>
              </a:spcBef>
              <a:spcAft>
                <a:spcPts val="900"/>
              </a:spcAft>
            </a:pPr>
            <a:r>
              <a:rPr lang="en-US" sz="4000" spc="-100" dirty="0" err="1">
                <a:solidFill>
                  <a:schemeClr val="accent2">
                    <a:alpha val="99000"/>
                  </a:schemeClr>
                </a:solidFill>
                <a:latin typeface="Segoe UI Light" pitchFamily="34" charset="0"/>
              </a:rPr>
              <a:t>OData</a:t>
            </a:r>
            <a:endParaRPr lang="en-US" sz="4000" spc="-100" dirty="0">
              <a:solidFill>
                <a:schemeClr val="accent2">
                  <a:alpha val="99000"/>
                </a:schemeClr>
              </a:solidFill>
              <a:latin typeface="Segoe UI Light" pitchFamily="34" charset="0"/>
            </a:endParaRPr>
          </a:p>
          <a:p>
            <a:pPr marL="3175" lvl="1">
              <a:lnSpc>
                <a:spcPct val="90000"/>
              </a:lnSpc>
              <a:spcBef>
                <a:spcPts val="0"/>
              </a:spcBef>
              <a:spcAft>
                <a:spcPts val="600"/>
              </a:spcAft>
            </a:pPr>
            <a:r>
              <a:rPr lang="en-US" sz="2000" spc="-50" dirty="0"/>
              <a:t>Protocol for querying and updating data </a:t>
            </a:r>
          </a:p>
          <a:p>
            <a:pPr marL="3175" lvl="1">
              <a:lnSpc>
                <a:spcPct val="90000"/>
              </a:lnSpc>
              <a:spcBef>
                <a:spcPts val="0"/>
              </a:spcBef>
              <a:spcAft>
                <a:spcPts val="600"/>
              </a:spcAft>
            </a:pPr>
            <a:r>
              <a:rPr lang="en-US" sz="2000" spc="-50" dirty="0"/>
              <a:t>Based on </a:t>
            </a:r>
            <a:r>
              <a:rPr lang="en-US" sz="2000" spc="-50" dirty="0" err="1"/>
              <a:t>AtomPub</a:t>
            </a:r>
            <a:r>
              <a:rPr lang="en-US" sz="2000" spc="-50" dirty="0"/>
              <a:t>, HTTP, JSON</a:t>
            </a:r>
          </a:p>
          <a:p>
            <a:pPr marL="3175" lvl="1">
              <a:lnSpc>
                <a:spcPct val="90000"/>
              </a:lnSpc>
              <a:spcBef>
                <a:spcPts val="0"/>
              </a:spcBef>
              <a:spcAft>
                <a:spcPts val="600"/>
              </a:spcAft>
            </a:pPr>
            <a:r>
              <a:rPr lang="en-US" sz="2000" spc="-50" dirty="0"/>
              <a:t>Provides access to information from a variety of applications, services, and stores.</a:t>
            </a:r>
          </a:p>
          <a:p>
            <a:pPr marL="3175" lvl="1">
              <a:lnSpc>
                <a:spcPct val="90000"/>
              </a:lnSpc>
              <a:spcBef>
                <a:spcPts val="0"/>
              </a:spcBef>
              <a:spcAft>
                <a:spcPts val="600"/>
              </a:spcAft>
            </a:pPr>
            <a:r>
              <a:rPr lang="en-US" sz="2000" spc="-50" dirty="0"/>
              <a:t>Released under the Open Specification Promise</a:t>
            </a:r>
          </a:p>
          <a:p>
            <a:pPr marL="3175" lvl="1">
              <a:lnSpc>
                <a:spcPct val="90000"/>
              </a:lnSpc>
              <a:spcBef>
                <a:spcPts val="0"/>
              </a:spcBef>
            </a:pPr>
            <a:r>
              <a:rPr lang="en-US" sz="2000" spc="-50" dirty="0" smtClean="0"/>
              <a:t>odata.org</a:t>
            </a:r>
            <a:br>
              <a:rPr lang="en-US" sz="2000" spc="-50" dirty="0" smtClean="0"/>
            </a:br>
            <a:endParaRPr lang="en-US" sz="2000" spc="-50" dirty="0"/>
          </a:p>
          <a:p>
            <a:pPr marL="3175">
              <a:lnSpc>
                <a:spcPct val="90000"/>
              </a:lnSpc>
              <a:spcBef>
                <a:spcPts val="0"/>
              </a:spcBef>
              <a:spcAft>
                <a:spcPts val="900"/>
              </a:spcAft>
            </a:pPr>
            <a:r>
              <a:rPr lang="en-US" sz="4000" spc="-100" dirty="0" err="1">
                <a:solidFill>
                  <a:schemeClr val="accent2">
                    <a:alpha val="99000"/>
                  </a:schemeClr>
                </a:solidFill>
                <a:latin typeface="Segoe UI Light" pitchFamily="34" charset="0"/>
              </a:rPr>
              <a:t>OData</a:t>
            </a:r>
            <a:r>
              <a:rPr lang="en-US" sz="4000" spc="-100" dirty="0">
                <a:solidFill>
                  <a:schemeClr val="accent2">
                    <a:alpha val="99000"/>
                  </a:schemeClr>
                </a:solidFill>
                <a:latin typeface="Segoe UI Light" pitchFamily="34" charset="0"/>
              </a:rPr>
              <a:t> Clients</a:t>
            </a:r>
          </a:p>
          <a:p>
            <a:pPr marL="3175" lvl="1">
              <a:lnSpc>
                <a:spcPct val="90000"/>
              </a:lnSpc>
              <a:spcBef>
                <a:spcPts val="0"/>
              </a:spcBef>
              <a:spcAft>
                <a:spcPts val="600"/>
              </a:spcAft>
            </a:pPr>
            <a:r>
              <a:rPr lang="en-US" sz="2000" spc="-50" dirty="0"/>
              <a:t>Existing - Java, PHP, AJAX, .NET, Silverlight, Excel</a:t>
            </a:r>
          </a:p>
          <a:p>
            <a:pPr marL="3175" lvl="1">
              <a:lnSpc>
                <a:spcPct val="90000"/>
              </a:lnSpc>
              <a:spcBef>
                <a:spcPts val="0"/>
              </a:spcBef>
            </a:pPr>
            <a:r>
              <a:rPr lang="en-US" sz="2000" spc="-50" dirty="0"/>
              <a:t>New – iPhone, Windows Phone 7 CTP, </a:t>
            </a:r>
            <a:r>
              <a:rPr lang="en-US" sz="2000" spc="-50" dirty="0" err="1"/>
              <a:t>Linqpad</a:t>
            </a:r>
            <a:r>
              <a:rPr lang="en-US" sz="2000" spc="-50" dirty="0"/>
              <a:t>, etc.</a:t>
            </a:r>
          </a:p>
        </p:txBody>
      </p:sp>
    </p:spTree>
    <p:extLst>
      <p:ext uri="{BB962C8B-B14F-4D97-AF65-F5344CB8AC3E}">
        <p14:creationId xmlns:p14="http://schemas.microsoft.com/office/powerpoint/2010/main" val="1043307679"/>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p:txBody>
          <a:bodyPr/>
          <a:lstStyle/>
          <a:p>
            <a:r>
              <a:rPr lang="en-US" dirty="0"/>
              <a:t>Consuming a Marketplace Data Service</a:t>
            </a:r>
          </a:p>
        </p:txBody>
      </p:sp>
      <p:sp>
        <p:nvSpPr>
          <p:cNvPr id="8" name="Subtitle 7"/>
          <p:cNvSpPr>
            <a:spLocks noGrp="1"/>
          </p:cNvSpPr>
          <p:nvPr>
            <p:ph type="subTitle" idx="1"/>
          </p:nvPr>
        </p:nvSpPr>
        <p:spPr/>
        <p:txBody>
          <a:bodyPr/>
          <a:lstStyle/>
          <a:p>
            <a:endParaRPr lang="en-US"/>
          </a:p>
        </p:txBody>
      </p:sp>
      <p:sp>
        <p:nvSpPr>
          <p:cNvPr id="9" name="Text Placeholder 8"/>
          <p:cNvSpPr>
            <a:spLocks noGrp="1"/>
          </p:cNvSpPr>
          <p:nvPr>
            <p:ph type="body" sz="quarter" idx="10"/>
          </p:nvPr>
        </p:nvSpPr>
        <p:spPr/>
        <p:txBody>
          <a:bodyPr/>
          <a:lstStyle/>
          <a:p>
            <a:r>
              <a:rPr lang="en-US" dirty="0"/>
              <a:t>d</a:t>
            </a:r>
            <a:r>
              <a:rPr lang="en-US" dirty="0" smtClean="0"/>
              <a:t>emo</a:t>
            </a:r>
            <a:endParaRPr lang="en-US" dirty="0"/>
          </a:p>
        </p:txBody>
      </p:sp>
    </p:spTree>
    <p:extLst>
      <p:ext uri="{BB962C8B-B14F-4D97-AF65-F5344CB8AC3E}">
        <p14:creationId xmlns:p14="http://schemas.microsoft.com/office/powerpoint/2010/main" val="3224180126"/>
      </p:ext>
    </p:extLst>
  </p:cSld>
  <p:clrMapOvr>
    <a:masterClrMapping/>
  </p:clrMapOvr>
  <p:transition>
    <p:fade/>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3"/>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cv4JNc3vC0W5c4RuzPwYSQ"/>
</p:tagLst>
</file>

<file path=ppt/tags/tag100.xml><?xml version="1.0" encoding="utf-8"?>
<p:tagLst xmlns:a="http://schemas.openxmlformats.org/drawingml/2006/main" xmlns:r="http://schemas.openxmlformats.org/officeDocument/2006/relationships" xmlns:p="http://schemas.openxmlformats.org/presentationml/2006/main">
  <p:tag name="THINKCELLSHAPEDONOTDELETE" val="pBHruWBwLgku3t.YsLnBx4A"/>
</p:tagLst>
</file>

<file path=ppt/tags/tag101.xml><?xml version="1.0" encoding="utf-8"?>
<p:tagLst xmlns:a="http://schemas.openxmlformats.org/drawingml/2006/main" xmlns:r="http://schemas.openxmlformats.org/officeDocument/2006/relationships" xmlns:p="http://schemas.openxmlformats.org/presentationml/2006/main">
  <p:tag name="THINKCELLSHAPEDONOTDELETE" val="p5mLGVrQme0yopW4SxsgqdA"/>
</p:tagLst>
</file>

<file path=ppt/tags/tag102.xml><?xml version="1.0" encoding="utf-8"?>
<p:tagLst xmlns:a="http://schemas.openxmlformats.org/drawingml/2006/main" xmlns:r="http://schemas.openxmlformats.org/officeDocument/2006/relationships" xmlns:p="http://schemas.openxmlformats.org/presentationml/2006/main">
  <p:tag name="THINKCELLSHAPEDONOTDELETE" val="pWdd5hEnoMEKMxe9TuXG_9A"/>
</p:tagLst>
</file>

<file path=ppt/tags/tag103.xml><?xml version="1.0" encoding="utf-8"?>
<p:tagLst xmlns:a="http://schemas.openxmlformats.org/drawingml/2006/main" xmlns:r="http://schemas.openxmlformats.org/officeDocument/2006/relationships" xmlns:p="http://schemas.openxmlformats.org/presentationml/2006/main">
  <p:tag name="THINKCELLSHAPEDONOTDELETE" val="phskvmz1Ya0KIbd7aTjcKhw"/>
</p:tagLst>
</file>

<file path=ppt/tags/tag104.xml><?xml version="1.0" encoding="utf-8"?>
<p:tagLst xmlns:a="http://schemas.openxmlformats.org/drawingml/2006/main" xmlns:r="http://schemas.openxmlformats.org/officeDocument/2006/relationships" xmlns:p="http://schemas.openxmlformats.org/presentationml/2006/main">
  <p:tag name="THINKCELLSHAPEDONOTDELETE" val="puJJI5.peV0qUALwnWXk7dA"/>
</p:tagLst>
</file>

<file path=ppt/tags/tag105.xml><?xml version="1.0" encoding="utf-8"?>
<p:tagLst xmlns:a="http://schemas.openxmlformats.org/drawingml/2006/main" xmlns:r="http://schemas.openxmlformats.org/officeDocument/2006/relationships" xmlns:p="http://schemas.openxmlformats.org/presentationml/2006/main">
  <p:tag name="THINKCELLSHAPEDONOTDELETE" val="pW9up3PdUMEu76xQfeXzOnA"/>
</p:tagLst>
</file>

<file path=ppt/tags/tag106.xml><?xml version="1.0" encoding="utf-8"?>
<p:tagLst xmlns:a="http://schemas.openxmlformats.org/drawingml/2006/main" xmlns:r="http://schemas.openxmlformats.org/officeDocument/2006/relationships" xmlns:p="http://schemas.openxmlformats.org/presentationml/2006/main">
  <p:tag name="THINKCELLSHAPEDONOTDELETE" val="pl2kVPSoc90O.ggj1__KHvA"/>
</p:tagLst>
</file>

<file path=ppt/tags/tag107.xml><?xml version="1.0" encoding="utf-8"?>
<p:tagLst xmlns:a="http://schemas.openxmlformats.org/drawingml/2006/main" xmlns:r="http://schemas.openxmlformats.org/officeDocument/2006/relationships" xmlns:p="http://schemas.openxmlformats.org/presentationml/2006/main">
  <p:tag name="THINKCELLSHAPEDONOTDELETE" val="pq2dMEjb7_kOFFGLhzsdyfQ"/>
</p:tagLst>
</file>

<file path=ppt/tags/tag108.xml><?xml version="1.0" encoding="utf-8"?>
<p:tagLst xmlns:a="http://schemas.openxmlformats.org/drawingml/2006/main" xmlns:r="http://schemas.openxmlformats.org/officeDocument/2006/relationships" xmlns:p="http://schemas.openxmlformats.org/presentationml/2006/main">
  <p:tag name="THINKCELLSHAPEDONOTDELETE" val="pRf7TDltZ5EiTsGUW77zNFw"/>
</p:tagLst>
</file>

<file path=ppt/tags/tag109.xml><?xml version="1.0" encoding="utf-8"?>
<p:tagLst xmlns:a="http://schemas.openxmlformats.org/drawingml/2006/main" xmlns:r="http://schemas.openxmlformats.org/officeDocument/2006/relationships" xmlns:p="http://schemas.openxmlformats.org/presentationml/2006/main">
  <p:tag name="THINKCELLSHAPEDONOTDELETE" val="p7gOueA5GKEW7ghVS2tF.hQ"/>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p266YkZYwYkO_Z4IQR2wRiA"/>
</p:tagLst>
</file>

<file path=ppt/tags/tag110.xml><?xml version="1.0" encoding="utf-8"?>
<p:tagLst xmlns:a="http://schemas.openxmlformats.org/drawingml/2006/main" xmlns:r="http://schemas.openxmlformats.org/officeDocument/2006/relationships" xmlns:p="http://schemas.openxmlformats.org/presentationml/2006/main">
  <p:tag name="THINKCELLSHAPEDONOTDELETE" val="pkuPVtFEYbEezQS8l_zADBQ"/>
</p:tagLst>
</file>

<file path=ppt/tags/tag111.xml><?xml version="1.0" encoding="utf-8"?>
<p:tagLst xmlns:a="http://schemas.openxmlformats.org/drawingml/2006/main" xmlns:r="http://schemas.openxmlformats.org/officeDocument/2006/relationships" xmlns:p="http://schemas.openxmlformats.org/presentationml/2006/main">
  <p:tag name="THINKCELLSHAPEDONOTDELETE" val="pKAkeE05VgUybhF11bUIDsA"/>
</p:tagLst>
</file>

<file path=ppt/tags/tag112.xml><?xml version="1.0" encoding="utf-8"?>
<p:tagLst xmlns:a="http://schemas.openxmlformats.org/drawingml/2006/main" xmlns:r="http://schemas.openxmlformats.org/officeDocument/2006/relationships" xmlns:p="http://schemas.openxmlformats.org/presentationml/2006/main">
  <p:tag name="THINKCELLSHAPEDONOTDELETE" val="plXqlvqam5kGX8LH2FZHD6g"/>
</p:tagLst>
</file>

<file path=ppt/tags/tag113.xml><?xml version="1.0" encoding="utf-8"?>
<p:tagLst xmlns:a="http://schemas.openxmlformats.org/drawingml/2006/main" xmlns:r="http://schemas.openxmlformats.org/officeDocument/2006/relationships" xmlns:p="http://schemas.openxmlformats.org/presentationml/2006/main">
  <p:tag name="THINKCELLSHAPEDONOTDELETE" val="picYWwp3UR0WFvBP.uplL_g"/>
</p:tagLst>
</file>

<file path=ppt/tags/tag114.xml><?xml version="1.0" encoding="utf-8"?>
<p:tagLst xmlns:a="http://schemas.openxmlformats.org/drawingml/2006/main" xmlns:r="http://schemas.openxmlformats.org/officeDocument/2006/relationships" xmlns:p="http://schemas.openxmlformats.org/presentationml/2006/main">
  <p:tag name="THINKCELLSHAPEDONOTDELETE" val="pGNixe.kSDUOF_GMWjYlwBg"/>
</p:tagLst>
</file>

<file path=ppt/tags/tag115.xml><?xml version="1.0" encoding="utf-8"?>
<p:tagLst xmlns:a="http://schemas.openxmlformats.org/drawingml/2006/main" xmlns:r="http://schemas.openxmlformats.org/officeDocument/2006/relationships" xmlns:p="http://schemas.openxmlformats.org/presentationml/2006/main">
  <p:tag name="THINKCELLSHAPEDONOTDELETE" val="pLS6maMcwkkmU9n4BgbusWQ"/>
</p:tagLst>
</file>

<file path=ppt/tags/tag116.xml><?xml version="1.0" encoding="utf-8"?>
<p:tagLst xmlns:a="http://schemas.openxmlformats.org/drawingml/2006/main" xmlns:r="http://schemas.openxmlformats.org/officeDocument/2006/relationships" xmlns:p="http://schemas.openxmlformats.org/presentationml/2006/main">
  <p:tag name="THINKCELLSHAPEDONOTDELETE" val="p07Xez3zKbU6rrmoVGiSaVQ"/>
</p:tagLst>
</file>

<file path=ppt/tags/tag117.xml><?xml version="1.0" encoding="utf-8"?>
<p:tagLst xmlns:a="http://schemas.openxmlformats.org/drawingml/2006/main" xmlns:r="http://schemas.openxmlformats.org/officeDocument/2006/relationships" xmlns:p="http://schemas.openxmlformats.org/presentationml/2006/main">
  <p:tag name="THINKCELLSHAPEDONOTDELETE" val="p4Bukvvsy8E6D4MhGWGgGOA"/>
</p:tagLst>
</file>

<file path=ppt/tags/tag118.xml><?xml version="1.0" encoding="utf-8"?>
<p:tagLst xmlns:a="http://schemas.openxmlformats.org/drawingml/2006/main" xmlns:r="http://schemas.openxmlformats.org/officeDocument/2006/relationships" xmlns:p="http://schemas.openxmlformats.org/presentationml/2006/main">
  <p:tag name="THINKCELLSHAPEDONOTDELETE" val="pP0rPkDb.KUC8ncijo.c8QA"/>
</p:tagLst>
</file>

<file path=ppt/tags/tag119.xml><?xml version="1.0" encoding="utf-8"?>
<p:tagLst xmlns:a="http://schemas.openxmlformats.org/drawingml/2006/main" xmlns:r="http://schemas.openxmlformats.org/officeDocument/2006/relationships" xmlns:p="http://schemas.openxmlformats.org/presentationml/2006/main">
  <p:tag name="THINKCELLSHAPEDONOTDELETE" val="pMHFb1Qeldk..7cdsoh7dCA"/>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aCDveRmVQUO5flLoxknISA"/>
</p:tagLst>
</file>

<file path=ppt/tags/tag120.xml><?xml version="1.0" encoding="utf-8"?>
<p:tagLst xmlns:a="http://schemas.openxmlformats.org/drawingml/2006/main" xmlns:r="http://schemas.openxmlformats.org/officeDocument/2006/relationships" xmlns:p="http://schemas.openxmlformats.org/presentationml/2006/main">
  <p:tag name="THINKCELLSHAPEDONOTDELETE" val="pq7XNxNBRc0mzsZiUx6mCKA"/>
</p:tagLst>
</file>

<file path=ppt/tags/tag121.xml><?xml version="1.0" encoding="utf-8"?>
<p:tagLst xmlns:a="http://schemas.openxmlformats.org/drawingml/2006/main" xmlns:r="http://schemas.openxmlformats.org/officeDocument/2006/relationships" xmlns:p="http://schemas.openxmlformats.org/presentationml/2006/main">
  <p:tag name="THINKCELLSHAPEDONOTDELETE" val="pQryqMHctA0Ovp050yAXEPQ"/>
</p:tagLst>
</file>

<file path=ppt/tags/tag122.xml><?xml version="1.0" encoding="utf-8"?>
<p:tagLst xmlns:a="http://schemas.openxmlformats.org/drawingml/2006/main" xmlns:r="http://schemas.openxmlformats.org/officeDocument/2006/relationships" xmlns:p="http://schemas.openxmlformats.org/presentationml/2006/main">
  <p:tag name="THINKCELLSHAPEDONOTDELETE" val="pi9n814OAGUCESBbcbvY4Hw"/>
</p:tagLst>
</file>

<file path=ppt/tags/tag123.xml><?xml version="1.0" encoding="utf-8"?>
<p:tagLst xmlns:a="http://schemas.openxmlformats.org/drawingml/2006/main" xmlns:r="http://schemas.openxmlformats.org/officeDocument/2006/relationships" xmlns:p="http://schemas.openxmlformats.org/presentationml/2006/main">
  <p:tag name="THINKCELLSHAPEDONOTDELETE" val="pUqNqzq.zrECe7UzchTqsTg"/>
</p:tagLst>
</file>

<file path=ppt/tags/tag124.xml><?xml version="1.0" encoding="utf-8"?>
<p:tagLst xmlns:a="http://schemas.openxmlformats.org/drawingml/2006/main" xmlns:r="http://schemas.openxmlformats.org/officeDocument/2006/relationships" xmlns:p="http://schemas.openxmlformats.org/presentationml/2006/main">
  <p:tag name="THINKCELLSHAPEDONOTDELETE" val="pLOs5pJ.51UGTRLefQ5sS4g"/>
</p:tagLst>
</file>

<file path=ppt/tags/tag125.xml><?xml version="1.0" encoding="utf-8"?>
<p:tagLst xmlns:a="http://schemas.openxmlformats.org/drawingml/2006/main" xmlns:r="http://schemas.openxmlformats.org/officeDocument/2006/relationships" xmlns:p="http://schemas.openxmlformats.org/presentationml/2006/main">
  <p:tag name="THINKCELLSHAPEDONOTDELETE" val="pnQtXfYBz3kmcJNAl1JKXNQ"/>
</p:tagLst>
</file>

<file path=ppt/tags/tag126.xml><?xml version="1.0" encoding="utf-8"?>
<p:tagLst xmlns:a="http://schemas.openxmlformats.org/drawingml/2006/main" xmlns:r="http://schemas.openxmlformats.org/officeDocument/2006/relationships" xmlns:p="http://schemas.openxmlformats.org/presentationml/2006/main">
  <p:tag name="THINKCELLSHAPEDONOTDELETE" val="pMmdRkHL_TUOon__unN3mwg"/>
</p:tagLst>
</file>

<file path=ppt/tags/tag127.xml><?xml version="1.0" encoding="utf-8"?>
<p:tagLst xmlns:a="http://schemas.openxmlformats.org/drawingml/2006/main" xmlns:r="http://schemas.openxmlformats.org/officeDocument/2006/relationships" xmlns:p="http://schemas.openxmlformats.org/presentationml/2006/main">
  <p:tag name="THINKCELLSHAPEDONOTDELETE" val="pGNixe.kSDUOF_GMWjYlwBg"/>
</p:tagLst>
</file>

<file path=ppt/tags/tag128.xml><?xml version="1.0" encoding="utf-8"?>
<p:tagLst xmlns:a="http://schemas.openxmlformats.org/drawingml/2006/main" xmlns:r="http://schemas.openxmlformats.org/officeDocument/2006/relationships" xmlns:p="http://schemas.openxmlformats.org/presentationml/2006/main">
  <p:tag name="THINKCELLSHAPEDONOTDELETE" val="pdHB2IR2Q9EKoIY_NjOyqpA"/>
</p:tagLst>
</file>

<file path=ppt/tags/tag129.xml><?xml version="1.0" encoding="utf-8"?>
<p:tagLst xmlns:a="http://schemas.openxmlformats.org/drawingml/2006/main" xmlns:r="http://schemas.openxmlformats.org/officeDocument/2006/relationships" xmlns:p="http://schemas.openxmlformats.org/presentationml/2006/main">
  <p:tag name="THINKCELLSHAPEDONOTDELETE" val="pufDLRQBNR0iLfOGnqwa7rw"/>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EDA_Uj4fzE.pXsFS5pfcnQ"/>
</p:tagLst>
</file>

<file path=ppt/tags/tag130.xml><?xml version="1.0" encoding="utf-8"?>
<p:tagLst xmlns:a="http://schemas.openxmlformats.org/drawingml/2006/main" xmlns:r="http://schemas.openxmlformats.org/officeDocument/2006/relationships" xmlns:p="http://schemas.openxmlformats.org/presentationml/2006/main">
  <p:tag name="THINKCELLSHAPEDONOTDELETE" val="psYdVUXY3h0CRDk9DA1AZlw"/>
</p:tagLst>
</file>

<file path=ppt/tags/tag131.xml><?xml version="1.0" encoding="utf-8"?>
<p:tagLst xmlns:a="http://schemas.openxmlformats.org/drawingml/2006/main" xmlns:r="http://schemas.openxmlformats.org/officeDocument/2006/relationships" xmlns:p="http://schemas.openxmlformats.org/presentationml/2006/main">
  <p:tag name="THINKCELLSHAPEDONOTDELETE" val="pt47YxbEGBUusGOpEOQKcBA"/>
</p:tagLst>
</file>

<file path=ppt/tags/tag132.xml><?xml version="1.0" encoding="utf-8"?>
<p:tagLst xmlns:a="http://schemas.openxmlformats.org/drawingml/2006/main" xmlns:r="http://schemas.openxmlformats.org/officeDocument/2006/relationships" xmlns:p="http://schemas.openxmlformats.org/presentationml/2006/main">
  <p:tag name="THINKCELLSHAPEDONOTDELETE" val="p275b.0VpjU.wd2UeYug9.A"/>
</p:tagLst>
</file>

<file path=ppt/tags/tag133.xml><?xml version="1.0" encoding="utf-8"?>
<p:tagLst xmlns:a="http://schemas.openxmlformats.org/drawingml/2006/main" xmlns:r="http://schemas.openxmlformats.org/officeDocument/2006/relationships" xmlns:p="http://schemas.openxmlformats.org/presentationml/2006/main">
  <p:tag name="THINKCELLSHAPEDONOTDELETE" val="px1WFC.1LwkG7SXNuJAM43A"/>
</p:tagLst>
</file>

<file path=ppt/tags/tag134.xml><?xml version="1.0" encoding="utf-8"?>
<p:tagLst xmlns:a="http://schemas.openxmlformats.org/drawingml/2006/main" xmlns:r="http://schemas.openxmlformats.org/officeDocument/2006/relationships" xmlns:p="http://schemas.openxmlformats.org/presentationml/2006/main">
  <p:tag name="THINKCELLSHAPEDONOTDELETE" val="pTtPoWSbQzEWmiatj9bVduw"/>
</p:tagLst>
</file>

<file path=ppt/tags/tag135.xml><?xml version="1.0" encoding="utf-8"?>
<p:tagLst xmlns:a="http://schemas.openxmlformats.org/drawingml/2006/main" xmlns:r="http://schemas.openxmlformats.org/officeDocument/2006/relationships" xmlns:p="http://schemas.openxmlformats.org/presentationml/2006/main">
  <p:tag name="THINKCELLSHAPEDONOTDELETE" val="pTgjibjKlcEaguDX_8HzgCw"/>
</p:tagLst>
</file>

<file path=ppt/tags/tag136.xml><?xml version="1.0" encoding="utf-8"?>
<p:tagLst xmlns:a="http://schemas.openxmlformats.org/drawingml/2006/main" xmlns:r="http://schemas.openxmlformats.org/officeDocument/2006/relationships" xmlns:p="http://schemas.openxmlformats.org/presentationml/2006/main">
  <p:tag name="THINKCELLSHAPEDONOTDELETE" val="pwq4cLrNsjki6EDa27aHzIg"/>
</p:tagLst>
</file>

<file path=ppt/tags/tag137.xml><?xml version="1.0" encoding="utf-8"?>
<p:tagLst xmlns:a="http://schemas.openxmlformats.org/drawingml/2006/main" xmlns:r="http://schemas.openxmlformats.org/officeDocument/2006/relationships" xmlns:p="http://schemas.openxmlformats.org/presentationml/2006/main">
  <p:tag name="THINKCELLSHAPEDONOTDELETE" val="pVPWnsMdge0y37ogKKD.3KA"/>
</p:tagLst>
</file>

<file path=ppt/tags/tag138.xml><?xml version="1.0" encoding="utf-8"?>
<p:tagLst xmlns:a="http://schemas.openxmlformats.org/drawingml/2006/main" xmlns:r="http://schemas.openxmlformats.org/officeDocument/2006/relationships" xmlns:p="http://schemas.openxmlformats.org/presentationml/2006/main">
  <p:tag name="THINKCELLSHAPEDONOTDELETE" val="piau2k4uW90qJJ6YK5GcHaw"/>
</p:tagLst>
</file>

<file path=ppt/tags/tag139.xml><?xml version="1.0" encoding="utf-8"?>
<p:tagLst xmlns:a="http://schemas.openxmlformats.org/drawingml/2006/main" xmlns:r="http://schemas.openxmlformats.org/officeDocument/2006/relationships" xmlns:p="http://schemas.openxmlformats.org/presentationml/2006/main">
  <p:tag name="THINKCELLSHAPEDONOTDELETE" val="pm71JownMak.MDIOvKEUs1w"/>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pnX0.IDeuEk2sbbNQDpl57A"/>
</p:tagLst>
</file>

<file path=ppt/tags/tag140.xml><?xml version="1.0" encoding="utf-8"?>
<p:tagLst xmlns:a="http://schemas.openxmlformats.org/drawingml/2006/main" xmlns:r="http://schemas.openxmlformats.org/officeDocument/2006/relationships" xmlns:p="http://schemas.openxmlformats.org/presentationml/2006/main">
  <p:tag name="THINKCELLSHAPEDONOTDELETE" val="pWmuxp8gidEKCixwQXH_OtA"/>
</p:tagLst>
</file>

<file path=ppt/tags/tag141.xml><?xml version="1.0" encoding="utf-8"?>
<p:tagLst xmlns:a="http://schemas.openxmlformats.org/drawingml/2006/main" xmlns:r="http://schemas.openxmlformats.org/officeDocument/2006/relationships" xmlns:p="http://schemas.openxmlformats.org/presentationml/2006/main">
  <p:tag name="THINKCELLSHAPEDONOTDELETE" val="pjYl36TVJC0iDqTwWZKfUqg"/>
</p:tagLst>
</file>

<file path=ppt/tags/tag142.xml><?xml version="1.0" encoding="utf-8"?>
<p:tagLst xmlns:a="http://schemas.openxmlformats.org/drawingml/2006/main" xmlns:r="http://schemas.openxmlformats.org/officeDocument/2006/relationships" xmlns:p="http://schemas.openxmlformats.org/presentationml/2006/main">
  <p:tag name="THINKCELLSHAPEDONOTDELETE" val="pNzHOZdztyUeRt5T19rU1qA"/>
</p:tagLst>
</file>

<file path=ppt/tags/tag143.xml><?xml version="1.0" encoding="utf-8"?>
<p:tagLst xmlns:a="http://schemas.openxmlformats.org/drawingml/2006/main" xmlns:r="http://schemas.openxmlformats.org/officeDocument/2006/relationships" xmlns:p="http://schemas.openxmlformats.org/presentationml/2006/main">
  <p:tag name="THINKCELLSHAPEDONOTDELETE" val="pBc5kQYSRbUq_gnbQk.GX7Q"/>
</p:tagLst>
</file>

<file path=ppt/tags/tag144.xml><?xml version="1.0" encoding="utf-8"?>
<p:tagLst xmlns:a="http://schemas.openxmlformats.org/drawingml/2006/main" xmlns:r="http://schemas.openxmlformats.org/officeDocument/2006/relationships" xmlns:p="http://schemas.openxmlformats.org/presentationml/2006/main">
  <p:tag name="THINKCELLSHAPEDONOTDELETE" val="pAz8.O21wVkORTT_QjAmyGA"/>
</p:tagLst>
</file>

<file path=ppt/tags/tag145.xml><?xml version="1.0" encoding="utf-8"?>
<p:tagLst xmlns:a="http://schemas.openxmlformats.org/drawingml/2006/main" xmlns:r="http://schemas.openxmlformats.org/officeDocument/2006/relationships" xmlns:p="http://schemas.openxmlformats.org/presentationml/2006/main">
  <p:tag name="THINKCELLSHAPEDONOTDELETE" val="pNwdl08t2E06hGxpPB4..JQ"/>
</p:tagLst>
</file>

<file path=ppt/tags/tag146.xml><?xml version="1.0" encoding="utf-8"?>
<p:tagLst xmlns:a="http://schemas.openxmlformats.org/drawingml/2006/main" xmlns:r="http://schemas.openxmlformats.org/officeDocument/2006/relationships" xmlns:p="http://schemas.openxmlformats.org/presentationml/2006/main">
  <p:tag name="THINKCELLSHAPEDONOTDELETE" val="pvBlFIT8xX0ersioXGZONDA"/>
</p:tagLst>
</file>

<file path=ppt/tags/tag147.xml><?xml version="1.0" encoding="utf-8"?>
<p:tagLst xmlns:a="http://schemas.openxmlformats.org/drawingml/2006/main" xmlns:r="http://schemas.openxmlformats.org/officeDocument/2006/relationships" xmlns:p="http://schemas.openxmlformats.org/presentationml/2006/main">
  <p:tag name="THINKCELLSHAPEDONOTDELETE" val="pTia4Xz0kA0ScUGiFR4ZENA"/>
</p:tagLst>
</file>

<file path=ppt/tags/tag148.xml><?xml version="1.0" encoding="utf-8"?>
<p:tagLst xmlns:a="http://schemas.openxmlformats.org/drawingml/2006/main" xmlns:r="http://schemas.openxmlformats.org/officeDocument/2006/relationships" xmlns:p="http://schemas.openxmlformats.org/presentationml/2006/main">
  <p:tag name="THINKCELLSHAPEDONOTDELETE" val="p28_vbObYb06X4e5wdCEA2A"/>
</p:tagLst>
</file>

<file path=ppt/tags/tag149.xml><?xml version="1.0" encoding="utf-8"?>
<p:tagLst xmlns:a="http://schemas.openxmlformats.org/drawingml/2006/main" xmlns:r="http://schemas.openxmlformats.org/officeDocument/2006/relationships" xmlns:p="http://schemas.openxmlformats.org/presentationml/2006/main">
  <p:tag name="THINKCELLSHAPEDONOTDELETE" val="pPRX2zVW3MUKlbIi3_f3qPQ"/>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pN_tUyGikSkewJ0Bwab5oBw"/>
</p:tagLst>
</file>

<file path=ppt/tags/tag150.xml><?xml version="1.0" encoding="utf-8"?>
<p:tagLst xmlns:a="http://schemas.openxmlformats.org/drawingml/2006/main" xmlns:r="http://schemas.openxmlformats.org/officeDocument/2006/relationships" xmlns:p="http://schemas.openxmlformats.org/presentationml/2006/main">
  <p:tag name="THINKCELLSHAPEDONOTDELETE" val="pgKOI1P5vXUWeKABPEfl0Dg"/>
</p:tagLst>
</file>

<file path=ppt/tags/tag151.xml><?xml version="1.0" encoding="utf-8"?>
<p:tagLst xmlns:a="http://schemas.openxmlformats.org/drawingml/2006/main" xmlns:r="http://schemas.openxmlformats.org/officeDocument/2006/relationships" xmlns:p="http://schemas.openxmlformats.org/presentationml/2006/main">
  <p:tag name="THINKCELLSHAPEDONOTDELETE" val="pkQqTFFnIykeJrAZIjkBNwA"/>
</p:tagLst>
</file>

<file path=ppt/tags/tag152.xml><?xml version="1.0" encoding="utf-8"?>
<p:tagLst xmlns:a="http://schemas.openxmlformats.org/drawingml/2006/main" xmlns:r="http://schemas.openxmlformats.org/officeDocument/2006/relationships" xmlns:p="http://schemas.openxmlformats.org/presentationml/2006/main">
  <p:tag name="THINKCELLSHAPEDONOTDELETE" val="prscl10M3_kinIMsz8wY.fQ"/>
</p:tagLst>
</file>

<file path=ppt/tags/tag153.xml><?xml version="1.0" encoding="utf-8"?>
<p:tagLst xmlns:a="http://schemas.openxmlformats.org/drawingml/2006/main" xmlns:r="http://schemas.openxmlformats.org/officeDocument/2006/relationships" xmlns:p="http://schemas.openxmlformats.org/presentationml/2006/main">
  <p:tag name="THINKCELLSHAPEDONOTDELETE" val="pL7XOqXHBuU.omowMnXbbaw"/>
</p:tagLst>
</file>

<file path=ppt/tags/tag15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5.xml><?xml version="1.0" encoding="utf-8"?>
<p:tagLst xmlns:a="http://schemas.openxmlformats.org/drawingml/2006/main" xmlns:r="http://schemas.openxmlformats.org/officeDocument/2006/relationships" xmlns:p="http://schemas.openxmlformats.org/presentationml/2006/main">
  <p:tag name="THINKCELLSHAPEDONOTDELETE" val="pX9_Fmsd_ZUKpbO.dmKEqNw"/>
</p:tagLst>
</file>

<file path=ppt/tags/tag156.xml><?xml version="1.0" encoding="utf-8"?>
<p:tagLst xmlns:a="http://schemas.openxmlformats.org/drawingml/2006/main" xmlns:r="http://schemas.openxmlformats.org/officeDocument/2006/relationships" xmlns:p="http://schemas.openxmlformats.org/presentationml/2006/main">
  <p:tag name="THINKCELLSHAPEDONOTDELETE" val="pGsipARTW3UC8dZL3mZ5NAA"/>
</p:tagLst>
</file>

<file path=ppt/tags/tag157.xml><?xml version="1.0" encoding="utf-8"?>
<p:tagLst xmlns:a="http://schemas.openxmlformats.org/drawingml/2006/main" xmlns:r="http://schemas.openxmlformats.org/officeDocument/2006/relationships" xmlns:p="http://schemas.openxmlformats.org/presentationml/2006/main">
  <p:tag name="THINKCELLSHAPEDONOTDELETE" val="pP_7eyCKbTUS85Jm9JJkukg"/>
</p:tagLst>
</file>

<file path=ppt/tags/tag158.xml><?xml version="1.0" encoding="utf-8"?>
<p:tagLst xmlns:a="http://schemas.openxmlformats.org/drawingml/2006/main" xmlns:r="http://schemas.openxmlformats.org/officeDocument/2006/relationships" xmlns:p="http://schemas.openxmlformats.org/presentationml/2006/main">
  <p:tag name="THINKCELLSHAPEDONOTDELETE" val="puqiFtoDvM0qN9kbmpztmBQ"/>
</p:tagLst>
</file>

<file path=ppt/tags/tag159.xml><?xml version="1.0" encoding="utf-8"?>
<p:tagLst xmlns:a="http://schemas.openxmlformats.org/drawingml/2006/main" xmlns:r="http://schemas.openxmlformats.org/officeDocument/2006/relationships" xmlns:p="http://schemas.openxmlformats.org/presentationml/2006/main">
  <p:tag name="THINKCELLSHAPEDONOTDELETE" val="pNd3esH5Ew0.XTCWNsaTYZA"/>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pNWp3hITDC0eopkBQU0P9Hg"/>
</p:tagLst>
</file>

<file path=ppt/tags/tag160.xml><?xml version="1.0" encoding="utf-8"?>
<p:tagLst xmlns:a="http://schemas.openxmlformats.org/drawingml/2006/main" xmlns:r="http://schemas.openxmlformats.org/officeDocument/2006/relationships" xmlns:p="http://schemas.openxmlformats.org/presentationml/2006/main">
  <p:tag name="THINKCELLSHAPEDONOTDELETE" val="pGf3QkaFzq0yaOaYEmI80jg"/>
</p:tagLst>
</file>

<file path=ppt/tags/tag161.xml><?xml version="1.0" encoding="utf-8"?>
<p:tagLst xmlns:a="http://schemas.openxmlformats.org/drawingml/2006/main" xmlns:r="http://schemas.openxmlformats.org/officeDocument/2006/relationships" xmlns:p="http://schemas.openxmlformats.org/presentationml/2006/main">
  <p:tag name="THINKCELLSHAPEDONOTDELETE" val="p56fniN0vSk.iMT_8A2qyqw"/>
</p:tagLst>
</file>

<file path=ppt/tags/tag162.xml><?xml version="1.0" encoding="utf-8"?>
<p:tagLst xmlns:a="http://schemas.openxmlformats.org/drawingml/2006/main" xmlns:r="http://schemas.openxmlformats.org/officeDocument/2006/relationships" xmlns:p="http://schemas.openxmlformats.org/presentationml/2006/main">
  <p:tag name="THINKCELLSHAPEDONOTDELETE" val="poS53tpNRX0aZHcfYc6Ge3g"/>
</p:tagLst>
</file>

<file path=ppt/tags/tag163.xml><?xml version="1.0" encoding="utf-8"?>
<p:tagLst xmlns:a="http://schemas.openxmlformats.org/drawingml/2006/main" xmlns:r="http://schemas.openxmlformats.org/officeDocument/2006/relationships" xmlns:p="http://schemas.openxmlformats.org/presentationml/2006/main">
  <p:tag name="THINKCELLSHAPEDONOTDELETE" val="pVQXGV0YFEkWvALalqg5sFw"/>
</p:tagLst>
</file>

<file path=ppt/tags/tag164.xml><?xml version="1.0" encoding="utf-8"?>
<p:tagLst xmlns:a="http://schemas.openxmlformats.org/drawingml/2006/main" xmlns:r="http://schemas.openxmlformats.org/officeDocument/2006/relationships" xmlns:p="http://schemas.openxmlformats.org/presentationml/2006/main">
  <p:tag name="THINKCELLSHAPEDONOTDELETE" val="p2SHzwn71906EhR7UyH_3gg"/>
</p:tagLst>
</file>

<file path=ppt/tags/tag165.xml><?xml version="1.0" encoding="utf-8"?>
<p:tagLst xmlns:a="http://schemas.openxmlformats.org/drawingml/2006/main" xmlns:r="http://schemas.openxmlformats.org/officeDocument/2006/relationships" xmlns:p="http://schemas.openxmlformats.org/presentationml/2006/main">
  <p:tag name="THINKCELLSHAPEDONOTDELETE" val="pX3H5hyyJuUOGu17EwZfA5A"/>
</p:tagLst>
</file>

<file path=ppt/tags/tag166.xml><?xml version="1.0" encoding="utf-8"?>
<p:tagLst xmlns:a="http://schemas.openxmlformats.org/drawingml/2006/main" xmlns:r="http://schemas.openxmlformats.org/officeDocument/2006/relationships" xmlns:p="http://schemas.openxmlformats.org/presentationml/2006/main">
  <p:tag name="THINKCELLSHAPEDONOTDELETE" val="p_h70_5JQR0macO18doPQPQ"/>
</p:tagLst>
</file>

<file path=ppt/tags/tag167.xml><?xml version="1.0" encoding="utf-8"?>
<p:tagLst xmlns:a="http://schemas.openxmlformats.org/drawingml/2006/main" xmlns:r="http://schemas.openxmlformats.org/officeDocument/2006/relationships" xmlns:p="http://schemas.openxmlformats.org/presentationml/2006/main">
  <p:tag name="THINKCELLSHAPEDONOTDELETE" val="p1IO2xn0xREiCTKrbfTroKg"/>
</p:tagLst>
</file>

<file path=ppt/tags/tag168.xml><?xml version="1.0" encoding="utf-8"?>
<p:tagLst xmlns:a="http://schemas.openxmlformats.org/drawingml/2006/main" xmlns:r="http://schemas.openxmlformats.org/officeDocument/2006/relationships" xmlns:p="http://schemas.openxmlformats.org/presentationml/2006/main">
  <p:tag name="THINKCELLSHAPEDONOTDELETE" val="pZJrkNE.pYkmZ.6C8bFyj8g"/>
</p:tagLst>
</file>

<file path=ppt/tags/tag169.xml><?xml version="1.0" encoding="utf-8"?>
<p:tagLst xmlns:a="http://schemas.openxmlformats.org/drawingml/2006/main" xmlns:r="http://schemas.openxmlformats.org/officeDocument/2006/relationships" xmlns:p="http://schemas.openxmlformats.org/presentationml/2006/main">
  <p:tag name="THINKCELLSHAPEDONOTDELETE" val="p5YZPdCarWUi15wYkbLWzKg"/>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p90t4SxrxkUepvmRJMRCBuQ"/>
</p:tagLst>
</file>

<file path=ppt/tags/tag170.xml><?xml version="1.0" encoding="utf-8"?>
<p:tagLst xmlns:a="http://schemas.openxmlformats.org/drawingml/2006/main" xmlns:r="http://schemas.openxmlformats.org/officeDocument/2006/relationships" xmlns:p="http://schemas.openxmlformats.org/presentationml/2006/main">
  <p:tag name="THINKCELLSHAPEDONOTDELETE" val="pLLemTNq2xkq2s1z5IN.TYQ"/>
</p:tagLst>
</file>

<file path=ppt/tags/tag171.xml><?xml version="1.0" encoding="utf-8"?>
<p:tagLst xmlns:a="http://schemas.openxmlformats.org/drawingml/2006/main" xmlns:r="http://schemas.openxmlformats.org/officeDocument/2006/relationships" xmlns:p="http://schemas.openxmlformats.org/presentationml/2006/main">
  <p:tag name="THINKCELLSHAPEDONOTDELETE" val="p7G0b1UUBpEW26fpG9jPY0w"/>
</p:tagLst>
</file>

<file path=ppt/tags/tag172.xml><?xml version="1.0" encoding="utf-8"?>
<p:tagLst xmlns:a="http://schemas.openxmlformats.org/drawingml/2006/main" xmlns:r="http://schemas.openxmlformats.org/officeDocument/2006/relationships" xmlns:p="http://schemas.openxmlformats.org/presentationml/2006/main">
  <p:tag name="THINKCELLSHAPEDONOTDELETE" val="pPU4e_pEPwUStzHsaCK0yvA"/>
</p:tagLst>
</file>

<file path=ppt/tags/tag173.xml><?xml version="1.0" encoding="utf-8"?>
<p:tagLst xmlns:a="http://schemas.openxmlformats.org/drawingml/2006/main" xmlns:r="http://schemas.openxmlformats.org/officeDocument/2006/relationships" xmlns:p="http://schemas.openxmlformats.org/presentationml/2006/main">
  <p:tag name="THINKCELLSHAPEDONOTDELETE" val="p6fUPKF3KgUq2nV.iu9.YVA"/>
</p:tagLst>
</file>

<file path=ppt/tags/tag174.xml><?xml version="1.0" encoding="utf-8"?>
<p:tagLst xmlns:a="http://schemas.openxmlformats.org/drawingml/2006/main" xmlns:r="http://schemas.openxmlformats.org/officeDocument/2006/relationships" xmlns:p="http://schemas.openxmlformats.org/presentationml/2006/main">
  <p:tag name="THINKCELLSHAPEDONOTDELETE" val="pLs6xeCvC9E6Gztf0El8CbQ"/>
</p:tagLst>
</file>

<file path=ppt/tags/tag175.xml><?xml version="1.0" encoding="utf-8"?>
<p:tagLst xmlns:a="http://schemas.openxmlformats.org/drawingml/2006/main" xmlns:r="http://schemas.openxmlformats.org/officeDocument/2006/relationships" xmlns:p="http://schemas.openxmlformats.org/presentationml/2006/main">
  <p:tag name="THINKCELLSHAPEDONOTDELETE" val="pfifZN6qS9U.razeNNT.Qwg"/>
</p:tagLst>
</file>

<file path=ppt/tags/tag176.xml><?xml version="1.0" encoding="utf-8"?>
<p:tagLst xmlns:a="http://schemas.openxmlformats.org/drawingml/2006/main" xmlns:r="http://schemas.openxmlformats.org/officeDocument/2006/relationships" xmlns:p="http://schemas.openxmlformats.org/presentationml/2006/main">
  <p:tag name="THINKCELLSHAPEDONOTDELETE" val="pT6tAwskJNkqddpXiKLcH8w"/>
</p:tagLst>
</file>

<file path=ppt/tags/tag177.xml><?xml version="1.0" encoding="utf-8"?>
<p:tagLst xmlns:a="http://schemas.openxmlformats.org/drawingml/2006/main" xmlns:r="http://schemas.openxmlformats.org/officeDocument/2006/relationships" xmlns:p="http://schemas.openxmlformats.org/presentationml/2006/main">
  <p:tag name="THINKCELLSHAPEDONOTDELETE" val="pVQXGV0YFEkWvALalqg5sFw"/>
</p:tagLst>
</file>

<file path=ppt/tags/tag178.xml><?xml version="1.0" encoding="utf-8"?>
<p:tagLst xmlns:a="http://schemas.openxmlformats.org/drawingml/2006/main" xmlns:r="http://schemas.openxmlformats.org/officeDocument/2006/relationships" xmlns:p="http://schemas.openxmlformats.org/presentationml/2006/main">
  <p:tag name="THINKCELLSHAPEDONOTDELETE" val="pVQXGV0YFEkWvALalqg5sFw"/>
</p:tagLst>
</file>

<file path=ppt/tags/tag179.xml><?xml version="1.0" encoding="utf-8"?>
<p:tagLst xmlns:a="http://schemas.openxmlformats.org/drawingml/2006/main" xmlns:r="http://schemas.openxmlformats.org/officeDocument/2006/relationships" xmlns:p="http://schemas.openxmlformats.org/presentationml/2006/main">
  <p:tag name="THINKCELLSHAPEDONOTDELETE" val="pVQXGV0YFEkWvALalqg5sFw"/>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p5ciEEMmQO0eeweh5V.4WpQ"/>
</p:tagLst>
</file>

<file path=ppt/tags/tag180.xml><?xml version="1.0" encoding="utf-8"?>
<p:tagLst xmlns:a="http://schemas.openxmlformats.org/drawingml/2006/main" xmlns:r="http://schemas.openxmlformats.org/officeDocument/2006/relationships" xmlns:p="http://schemas.openxmlformats.org/presentationml/2006/main">
  <p:tag name="THINKCELLSHAPEDONOTDELETE" val="pVQXGV0YFEkWvALalqg5sFw"/>
</p:tagLst>
</file>

<file path=ppt/tags/tag181.xml><?xml version="1.0" encoding="utf-8"?>
<p:tagLst xmlns:a="http://schemas.openxmlformats.org/drawingml/2006/main" xmlns:r="http://schemas.openxmlformats.org/officeDocument/2006/relationships" xmlns:p="http://schemas.openxmlformats.org/presentationml/2006/main">
  <p:tag name="THINKCELLSHAPEDONOTDELETE" val="pVQXGV0YFEkWvALalqg5sFw"/>
</p:tagLst>
</file>

<file path=ppt/tags/tag182.xml><?xml version="1.0" encoding="utf-8"?>
<p:tagLst xmlns:a="http://schemas.openxmlformats.org/drawingml/2006/main" xmlns:r="http://schemas.openxmlformats.org/officeDocument/2006/relationships" xmlns:p="http://schemas.openxmlformats.org/presentationml/2006/main">
  <p:tag name="THINKCELLSHAPEDONOTDELETE" val="pNb1rrrWOYkG.qNWXwYOwlA"/>
</p:tagLst>
</file>

<file path=ppt/tags/tag183.xml><?xml version="1.0" encoding="utf-8"?>
<p:tagLst xmlns:a="http://schemas.openxmlformats.org/drawingml/2006/main" xmlns:r="http://schemas.openxmlformats.org/officeDocument/2006/relationships" xmlns:p="http://schemas.openxmlformats.org/presentationml/2006/main">
  <p:tag name="THINKCELLSHAPEDONOTDELETE" val="ptVw38LbSOkK5Z.ft52KXAw"/>
</p:tagLst>
</file>

<file path=ppt/tags/tag184.xml><?xml version="1.0" encoding="utf-8"?>
<p:tagLst xmlns:a="http://schemas.openxmlformats.org/drawingml/2006/main" xmlns:r="http://schemas.openxmlformats.org/officeDocument/2006/relationships" xmlns:p="http://schemas.openxmlformats.org/presentationml/2006/main">
  <p:tag name="THINKCELLSHAPEDONOTDELETE" val="pFJ.6rZg_PEe.znoqyhXDxw"/>
</p:tagLst>
</file>

<file path=ppt/tags/tag185.xml><?xml version="1.0" encoding="utf-8"?>
<p:tagLst xmlns:a="http://schemas.openxmlformats.org/drawingml/2006/main" xmlns:r="http://schemas.openxmlformats.org/officeDocument/2006/relationships" xmlns:p="http://schemas.openxmlformats.org/presentationml/2006/main">
  <p:tag name="THINKCELLSHAPEDONOTDELETE" val="pcIA7QYtKeku3ta8529aLsA"/>
</p:tagLst>
</file>

<file path=ppt/tags/tag186.xml><?xml version="1.0" encoding="utf-8"?>
<p:tagLst xmlns:a="http://schemas.openxmlformats.org/drawingml/2006/main" xmlns:r="http://schemas.openxmlformats.org/officeDocument/2006/relationships" xmlns:p="http://schemas.openxmlformats.org/presentationml/2006/main">
  <p:tag name="THINKCELLSHAPEDONOTDELETE" val="pkUccDyW0pUWAy73EV6P9kw"/>
</p:tagLst>
</file>

<file path=ppt/tags/tag187.xml><?xml version="1.0" encoding="utf-8"?>
<p:tagLst xmlns:a="http://schemas.openxmlformats.org/drawingml/2006/main" xmlns:r="http://schemas.openxmlformats.org/officeDocument/2006/relationships" xmlns:p="http://schemas.openxmlformats.org/presentationml/2006/main">
  <p:tag name="THINKCELLSHAPEDONOTDELETE" val="pUTud8b1RzUuqcLL8lm0q.Q"/>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pSPHiKGVLrkCSh2zxqKDnXw"/>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EDA_Uj4fzE.pXsFS5pfcnQ"/>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pcv4JNc3vC0W5c4RuzPwYSQ"/>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p266YkZYwYkO_Z4IQR2wRiA"/>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paCDveRmVQUO5flLoxknISA"/>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pqBYdQ0u6K0y22kE50SvfWA"/>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pyggeCVo2pU.2NwOzgTRPQg"/>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p1t1UvDzG002cIWoaEwhrIw"/>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pG8APs7I4mk6xdgR4yl2YUA"/>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pZLVMEZm67EirCxeQG6qz2w"/>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nX0.IDeuEk2sbbNQDpl57A"/>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pVVwkYlDSXUSxCC2_ZPuw8w"/>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phmq23in83UWwrTDvGbCF5Q"/>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pWVY3cAKRO0WQKnP8ATnIPw"/>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piHetOn_3zUKfdsO3xLcPqg"/>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pHMpxOg9r00WEHtfdo7NJUA"/>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pwpkJqd9dKUulAGJOgaelpw"/>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pY0Gkeh4X6Eiwswn0Pb7Aqg"/>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p3Y2tRwbgpk.byf3iSiGsTQ"/>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pLsXj8RdCR0eCQPpA7Y1s1Q"/>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p4ne6lPuj1E6vmRmFzTioKQ"/>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N_tUyGikSkewJ0Bwab5oBw"/>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pNB9dOxOecESkD2T9b54ioA"/>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ppYtjnQuotEaiSYzd.OdWLQ"/>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pwy68ITjILEO5oXQORxypCg"/>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paaZkyDpYgEukB1AGPBjT3w"/>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pipdsxd2EM0.Ha25BXpSKzg"/>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p.zXQIQILe0iYSPwEKyeAtw"/>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p6dhe4h8VNE60decIeskidQ"/>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pjxLHvnxOQUaDO78JqgnrCA"/>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pon8Kw8IsL02ZBNlHdYL8hA"/>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p8tk.YFG7u02oS.FyIV_k0g"/>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pBi5b1ptNLEanKCfq2ruU0g"/>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pdeW_p68110myRycU5qAiig"/>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pK46SeWmpvkSUniOQ7LX9Wg"/>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pgXnhold4ikCQsNWpvk61RA"/>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pGS1t9834DkGhK9XE4M.lpw"/>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pqG2yUF2ZN0O0PA4r.KWMag"/>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pDSzbs69tsU.BJnr6yCf4rQ"/>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pmEgDXrLdeE.eUPVG5gnm8A"/>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pUsBiwU8MPEGJLBFpRj.xXA"/>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pFIjcznRtQUWZKlTi.5ybYQ"/>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NWp3hITDC0eopkBQU0P9Hg"/>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pNxoh24u35kSDqBzRAzVoRA"/>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pJVdtj0CE80yxbLUlosZG4Q"/>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p46hjz4n8m0uGJWJeI.K.GQ"/>
</p:tagLst>
</file>

<file path=ppt/tags/tag63.xml><?xml version="1.0" encoding="utf-8"?>
<p:tagLst xmlns:a="http://schemas.openxmlformats.org/drawingml/2006/main" xmlns:r="http://schemas.openxmlformats.org/officeDocument/2006/relationships" xmlns:p="http://schemas.openxmlformats.org/presentationml/2006/main">
  <p:tag name="THINKCELLSHAPEDONOTDELETE" val="pItbHjDoJe0mMg9O1Yxf2Bg"/>
</p:tagLst>
</file>

<file path=ppt/tags/tag64.xml><?xml version="1.0" encoding="utf-8"?>
<p:tagLst xmlns:a="http://schemas.openxmlformats.org/drawingml/2006/main" xmlns:r="http://schemas.openxmlformats.org/officeDocument/2006/relationships" xmlns:p="http://schemas.openxmlformats.org/presentationml/2006/main">
  <p:tag name="THINKCELLSHAPEDONOTDELETE" val="plQPUbCihxEquMUGkCGYrXg"/>
</p:tagLst>
</file>

<file path=ppt/tags/tag65.xml><?xml version="1.0" encoding="utf-8"?>
<p:tagLst xmlns:a="http://schemas.openxmlformats.org/drawingml/2006/main" xmlns:r="http://schemas.openxmlformats.org/officeDocument/2006/relationships" xmlns:p="http://schemas.openxmlformats.org/presentationml/2006/main">
  <p:tag name="THINKCELLSHAPEDONOTDELETE" val="pTxDiCEYXw0K_cA7G3dlbHQ"/>
</p:tagLst>
</file>

<file path=ppt/tags/tag66.xml><?xml version="1.0" encoding="utf-8"?>
<p:tagLst xmlns:a="http://schemas.openxmlformats.org/drawingml/2006/main" xmlns:r="http://schemas.openxmlformats.org/officeDocument/2006/relationships" xmlns:p="http://schemas.openxmlformats.org/presentationml/2006/main">
  <p:tag name="THINKCELLSHAPEDONOTDELETE" val="pflI2GgGX90aiZAQVYL0wkg"/>
</p:tagLst>
</file>

<file path=ppt/tags/tag67.xml><?xml version="1.0" encoding="utf-8"?>
<p:tagLst xmlns:a="http://schemas.openxmlformats.org/drawingml/2006/main" xmlns:r="http://schemas.openxmlformats.org/officeDocument/2006/relationships" xmlns:p="http://schemas.openxmlformats.org/presentationml/2006/main">
  <p:tag name="THINKCELLSHAPEDONOTDELETE" val="px1irMhbIMkmpr0A9v_lm2A"/>
</p:tagLst>
</file>

<file path=ppt/tags/tag68.xml><?xml version="1.0" encoding="utf-8"?>
<p:tagLst xmlns:a="http://schemas.openxmlformats.org/drawingml/2006/main" xmlns:r="http://schemas.openxmlformats.org/officeDocument/2006/relationships" xmlns:p="http://schemas.openxmlformats.org/presentationml/2006/main">
  <p:tag name="THINKCELLSHAPEDONOTDELETE" val="pjHuL2tFIyEihmQKB7iDHrA"/>
</p:tagLst>
</file>

<file path=ppt/tags/tag69.xml><?xml version="1.0" encoding="utf-8"?>
<p:tagLst xmlns:a="http://schemas.openxmlformats.org/drawingml/2006/main" xmlns:r="http://schemas.openxmlformats.org/officeDocument/2006/relationships" xmlns:p="http://schemas.openxmlformats.org/presentationml/2006/main">
  <p:tag name="THINKCELLSHAPEDONOTDELETE" val="pONKHKZBVJU.FSiDoKIW8qA"/>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90t4SxrxkUepvmRJMRCBuQ"/>
</p:tagLst>
</file>

<file path=ppt/tags/tag70.xml><?xml version="1.0" encoding="utf-8"?>
<p:tagLst xmlns:a="http://schemas.openxmlformats.org/drawingml/2006/main" xmlns:r="http://schemas.openxmlformats.org/officeDocument/2006/relationships" xmlns:p="http://schemas.openxmlformats.org/presentationml/2006/main">
  <p:tag name="THINKCELLSHAPEDONOTDELETE" val="pUWdBcWzfBU20ADTKpacLWw"/>
</p:tagLst>
</file>

<file path=ppt/tags/tag71.xml><?xml version="1.0" encoding="utf-8"?>
<p:tagLst xmlns:a="http://schemas.openxmlformats.org/drawingml/2006/main" xmlns:r="http://schemas.openxmlformats.org/officeDocument/2006/relationships" xmlns:p="http://schemas.openxmlformats.org/presentationml/2006/main">
  <p:tag name="THINKCELLSHAPEDONOTDELETE" val="pStDyxPC0c0WoSTpBrWuYHA"/>
</p:tagLst>
</file>

<file path=ppt/tags/tag72.xml><?xml version="1.0" encoding="utf-8"?>
<p:tagLst xmlns:a="http://schemas.openxmlformats.org/drawingml/2006/main" xmlns:r="http://schemas.openxmlformats.org/officeDocument/2006/relationships" xmlns:p="http://schemas.openxmlformats.org/presentationml/2006/main">
  <p:tag name="THINKCELLSHAPEDONOTDELETE" val="p8Z6.csUcW0CXZyj7lkl71w"/>
</p:tagLst>
</file>

<file path=ppt/tags/tag73.xml><?xml version="1.0" encoding="utf-8"?>
<p:tagLst xmlns:a="http://schemas.openxmlformats.org/drawingml/2006/main" xmlns:r="http://schemas.openxmlformats.org/officeDocument/2006/relationships" xmlns:p="http://schemas.openxmlformats.org/presentationml/2006/main">
  <p:tag name="THINKCELLSHAPEDONOTDELETE" val="p72V68yO2Mk.1_aKD0Vj8AA"/>
</p:tagLst>
</file>

<file path=ppt/tags/tag74.xml><?xml version="1.0" encoding="utf-8"?>
<p:tagLst xmlns:a="http://schemas.openxmlformats.org/drawingml/2006/main" xmlns:r="http://schemas.openxmlformats.org/officeDocument/2006/relationships" xmlns:p="http://schemas.openxmlformats.org/presentationml/2006/main">
  <p:tag name="THINKCELLSHAPEDONOTDELETE" val="p2nvHSygpxESH9eWc2KHPlA"/>
</p:tagLst>
</file>

<file path=ppt/tags/tag75.xml><?xml version="1.0" encoding="utf-8"?>
<p:tagLst xmlns:a="http://schemas.openxmlformats.org/drawingml/2006/main" xmlns:r="http://schemas.openxmlformats.org/officeDocument/2006/relationships" xmlns:p="http://schemas.openxmlformats.org/presentationml/2006/main">
  <p:tag name="THINKCELLSHAPEDONOTDELETE" val="pcokHfdL4y0CkLRgzLdZSEw"/>
</p:tagLst>
</file>

<file path=ppt/tags/tag76.xml><?xml version="1.0" encoding="utf-8"?>
<p:tagLst xmlns:a="http://schemas.openxmlformats.org/drawingml/2006/main" xmlns:r="http://schemas.openxmlformats.org/officeDocument/2006/relationships" xmlns:p="http://schemas.openxmlformats.org/presentationml/2006/main">
  <p:tag name="THINKCELLSHAPEDONOTDELETE" val="p2r_iTwAYjUKheH4DkUWKEg"/>
</p:tagLst>
</file>

<file path=ppt/tags/tag77.xml><?xml version="1.0" encoding="utf-8"?>
<p:tagLst xmlns:a="http://schemas.openxmlformats.org/drawingml/2006/main" xmlns:r="http://schemas.openxmlformats.org/officeDocument/2006/relationships" xmlns:p="http://schemas.openxmlformats.org/presentationml/2006/main">
  <p:tag name="THINKCELLSHAPEDONOTDELETE" val="pMS4O_xFjiUCzHXZcQRN_yA"/>
</p:tagLst>
</file>

<file path=ppt/tags/tag78.xml><?xml version="1.0" encoding="utf-8"?>
<p:tagLst xmlns:a="http://schemas.openxmlformats.org/drawingml/2006/main" xmlns:r="http://schemas.openxmlformats.org/officeDocument/2006/relationships" xmlns:p="http://schemas.openxmlformats.org/presentationml/2006/main">
  <p:tag name="THINKCELLSHAPEDONOTDELETE" val="pKBfkumPgoUOirzhNAABILA"/>
</p:tagLst>
</file>

<file path=ppt/tags/tag79.xml><?xml version="1.0" encoding="utf-8"?>
<p:tagLst xmlns:a="http://schemas.openxmlformats.org/drawingml/2006/main" xmlns:r="http://schemas.openxmlformats.org/officeDocument/2006/relationships" xmlns:p="http://schemas.openxmlformats.org/presentationml/2006/main">
  <p:tag name="THINKCELLSHAPEDONOTDELETE" val="pPwg2QTBAB0GxaPy9Dg8qeA"/>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p5ciEEMmQO0eeweh5V.4WpQ"/>
</p:tagLst>
</file>

<file path=ppt/tags/tag80.xml><?xml version="1.0" encoding="utf-8"?>
<p:tagLst xmlns:a="http://schemas.openxmlformats.org/drawingml/2006/main" xmlns:r="http://schemas.openxmlformats.org/officeDocument/2006/relationships" xmlns:p="http://schemas.openxmlformats.org/presentationml/2006/main">
  <p:tag name="THINKCELLSHAPEDONOTDELETE" val="p8FMfqg9evku0u79GYVo1ag"/>
</p:tagLst>
</file>

<file path=ppt/tags/tag81.xml><?xml version="1.0" encoding="utf-8"?>
<p:tagLst xmlns:a="http://schemas.openxmlformats.org/drawingml/2006/main" xmlns:r="http://schemas.openxmlformats.org/officeDocument/2006/relationships" xmlns:p="http://schemas.openxmlformats.org/presentationml/2006/main">
  <p:tag name="THINKCELLSHAPEDONOTDELETE" val="phrxPa.k3.Uuu55S3h8Hfkg"/>
</p:tagLst>
</file>

<file path=ppt/tags/tag82.xml><?xml version="1.0" encoding="utf-8"?>
<p:tagLst xmlns:a="http://schemas.openxmlformats.org/drawingml/2006/main" xmlns:r="http://schemas.openxmlformats.org/officeDocument/2006/relationships" xmlns:p="http://schemas.openxmlformats.org/presentationml/2006/main">
  <p:tag name="THINKCELLSHAPEDONOTDELETE" val="pfcRoxm.OWUS6HAUNYspRIA"/>
</p:tagLst>
</file>

<file path=ppt/tags/tag83.xml><?xml version="1.0" encoding="utf-8"?>
<p:tagLst xmlns:a="http://schemas.openxmlformats.org/drawingml/2006/main" xmlns:r="http://schemas.openxmlformats.org/officeDocument/2006/relationships" xmlns:p="http://schemas.openxmlformats.org/presentationml/2006/main">
  <p:tag name="THINKCELLSHAPEDONOTDELETE" val="pjjGID3IzlUKcOtShiz6neA"/>
</p:tagLst>
</file>

<file path=ppt/tags/tag84.xml><?xml version="1.0" encoding="utf-8"?>
<p:tagLst xmlns:a="http://schemas.openxmlformats.org/drawingml/2006/main" xmlns:r="http://schemas.openxmlformats.org/officeDocument/2006/relationships" xmlns:p="http://schemas.openxmlformats.org/presentationml/2006/main">
  <p:tag name="THINKCELLSHAPEDONOTDELETE" val="p_KiMTo75p0Ce6gnN2SejUQ"/>
</p:tagLst>
</file>

<file path=ppt/tags/tag85.xml><?xml version="1.0" encoding="utf-8"?>
<p:tagLst xmlns:a="http://schemas.openxmlformats.org/drawingml/2006/main" xmlns:r="http://schemas.openxmlformats.org/officeDocument/2006/relationships" xmlns:p="http://schemas.openxmlformats.org/presentationml/2006/main">
  <p:tag name="THINKCELLSHAPEDONOTDELETE" val="ps3LeSXPfoE.cSkElIiHF6g"/>
</p:tagLst>
</file>

<file path=ppt/tags/tag86.xml><?xml version="1.0" encoding="utf-8"?>
<p:tagLst xmlns:a="http://schemas.openxmlformats.org/drawingml/2006/main" xmlns:r="http://schemas.openxmlformats.org/officeDocument/2006/relationships" xmlns:p="http://schemas.openxmlformats.org/presentationml/2006/main">
  <p:tag name="THINKCELLSHAPEDONOTDELETE" val="pPIUSKqm35UOwk5EuXokWjQ"/>
</p:tagLst>
</file>

<file path=ppt/tags/tag87.xml><?xml version="1.0" encoding="utf-8"?>
<p:tagLst xmlns:a="http://schemas.openxmlformats.org/drawingml/2006/main" xmlns:r="http://schemas.openxmlformats.org/officeDocument/2006/relationships" xmlns:p="http://schemas.openxmlformats.org/presentationml/2006/main">
  <p:tag name="THINKCELLSHAPEDONOTDELETE" val="pyQywQsD6Y0eKibprCsxibw"/>
</p:tagLst>
</file>

<file path=ppt/tags/tag88.xml><?xml version="1.0" encoding="utf-8"?>
<p:tagLst xmlns:a="http://schemas.openxmlformats.org/drawingml/2006/main" xmlns:r="http://schemas.openxmlformats.org/officeDocument/2006/relationships" xmlns:p="http://schemas.openxmlformats.org/presentationml/2006/main">
  <p:tag name="THINKCELLSHAPEDONOTDELETE" val="pGBxzWGGQSEW3yXEVm39lLw"/>
</p:tagLst>
</file>

<file path=ppt/tags/tag89.xml><?xml version="1.0" encoding="utf-8"?>
<p:tagLst xmlns:a="http://schemas.openxmlformats.org/drawingml/2006/main" xmlns:r="http://schemas.openxmlformats.org/officeDocument/2006/relationships" xmlns:p="http://schemas.openxmlformats.org/presentationml/2006/main">
  <p:tag name="THINKCELLSHAPEDONOTDELETE" val="plcKXU7MI_0mw5pgcD_MO9w"/>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SPHiKGVLrkCSh2zxqKDnXw"/>
</p:tagLst>
</file>

<file path=ppt/tags/tag90.xml><?xml version="1.0" encoding="utf-8"?>
<p:tagLst xmlns:a="http://schemas.openxmlformats.org/drawingml/2006/main" xmlns:r="http://schemas.openxmlformats.org/officeDocument/2006/relationships" xmlns:p="http://schemas.openxmlformats.org/presentationml/2006/main">
  <p:tag name="THINKCELLSHAPEDONOTDELETE" val="pep87qm0ankilKZAG0lEQKA"/>
</p:tagLst>
</file>

<file path=ppt/tags/tag91.xml><?xml version="1.0" encoding="utf-8"?>
<p:tagLst xmlns:a="http://schemas.openxmlformats.org/drawingml/2006/main" xmlns:r="http://schemas.openxmlformats.org/officeDocument/2006/relationships" xmlns:p="http://schemas.openxmlformats.org/presentationml/2006/main">
  <p:tag name="THINKCELLSHAPEDONOTDELETE" val="phg_1VkuKV0.OqDRgNHCQtg"/>
</p:tagLst>
</file>

<file path=ppt/tags/tag92.xml><?xml version="1.0" encoding="utf-8"?>
<p:tagLst xmlns:a="http://schemas.openxmlformats.org/drawingml/2006/main" xmlns:r="http://schemas.openxmlformats.org/officeDocument/2006/relationships" xmlns:p="http://schemas.openxmlformats.org/presentationml/2006/main">
  <p:tag name="THINKCELLSHAPEDONOTDELETE" val="pHGsZ_ngZ7EekMlSz_4MHJg"/>
</p:tagLst>
</file>

<file path=ppt/tags/tag93.xml><?xml version="1.0" encoding="utf-8"?>
<p:tagLst xmlns:a="http://schemas.openxmlformats.org/drawingml/2006/main" xmlns:r="http://schemas.openxmlformats.org/officeDocument/2006/relationships" xmlns:p="http://schemas.openxmlformats.org/presentationml/2006/main">
  <p:tag name="THINKCELLSHAPEDONOTDELETE" val="puDG2fkflb0eX966oTbFk1Q"/>
</p:tagLst>
</file>

<file path=ppt/tags/tag94.xml><?xml version="1.0" encoding="utf-8"?>
<p:tagLst xmlns:a="http://schemas.openxmlformats.org/drawingml/2006/main" xmlns:r="http://schemas.openxmlformats.org/officeDocument/2006/relationships" xmlns:p="http://schemas.openxmlformats.org/presentationml/2006/main">
  <p:tag name="THINKCELLSHAPEDONOTDELETE" val="pHOu1TKmfK02KfsfHM6jKvw"/>
</p:tagLst>
</file>

<file path=ppt/tags/tag95.xml><?xml version="1.0" encoding="utf-8"?>
<p:tagLst xmlns:a="http://schemas.openxmlformats.org/drawingml/2006/main" xmlns:r="http://schemas.openxmlformats.org/officeDocument/2006/relationships" xmlns:p="http://schemas.openxmlformats.org/presentationml/2006/main">
  <p:tag name="THINKCELLSHAPEDONOTDELETE" val="pU4tKbaXaUEic.Z8r4bFzHg"/>
</p:tagLst>
</file>

<file path=ppt/tags/tag96.xml><?xml version="1.0" encoding="utf-8"?>
<p:tagLst xmlns:a="http://schemas.openxmlformats.org/drawingml/2006/main" xmlns:r="http://schemas.openxmlformats.org/officeDocument/2006/relationships" xmlns:p="http://schemas.openxmlformats.org/presentationml/2006/main">
  <p:tag name="THINKCELLSHAPEDONOTDELETE" val="pCDrr3uHD80qGo42Oygwtkg"/>
</p:tagLst>
</file>

<file path=ppt/tags/tag97.xml><?xml version="1.0" encoding="utf-8"?>
<p:tagLst xmlns:a="http://schemas.openxmlformats.org/drawingml/2006/main" xmlns:r="http://schemas.openxmlformats.org/officeDocument/2006/relationships" xmlns:p="http://schemas.openxmlformats.org/presentationml/2006/main">
  <p:tag name="THINKCELLSHAPEDONOTDELETE" val="p8tUK6IAp5UycbRP3LtJ9WQ"/>
</p:tagLst>
</file>

<file path=ppt/tags/tag98.xml><?xml version="1.0" encoding="utf-8"?>
<p:tagLst xmlns:a="http://schemas.openxmlformats.org/drawingml/2006/main" xmlns:r="http://schemas.openxmlformats.org/officeDocument/2006/relationships" xmlns:p="http://schemas.openxmlformats.org/presentationml/2006/main">
  <p:tag name="THINKCELLSHAPEDONOTDELETE" val="peeJpNfKeM0KfJlq5n4iYhw"/>
</p:tagLst>
</file>

<file path=ppt/tags/tag99.xml><?xml version="1.0" encoding="utf-8"?>
<p:tagLst xmlns:a="http://schemas.openxmlformats.org/drawingml/2006/main" xmlns:r="http://schemas.openxmlformats.org/officeDocument/2006/relationships" xmlns:p="http://schemas.openxmlformats.org/presentationml/2006/main">
  <p:tag name="THINKCELLSHAPEDONOTDELETE" val="pIZD0G9RoZ0irOo0x1XUHQw"/>
</p:tagLst>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2.xml><?xml version="1.0" encoding="utf-8"?>
<a:theme xmlns:a="http://schemas.openxmlformats.org/drawingml/2006/main" name="White with Consolas font for code slides">
  <a:themeElements>
    <a:clrScheme name="Custom 12">
      <a:dk1>
        <a:srgbClr val="292929"/>
      </a:dk1>
      <a:lt1>
        <a:srgbClr val="FFFFFF"/>
      </a:lt1>
      <a:dk2>
        <a:srgbClr val="5F5F5F"/>
      </a:dk2>
      <a:lt2>
        <a:srgbClr val="DDDDDD"/>
      </a:lt2>
      <a:accent1>
        <a:srgbClr val="FFBE00"/>
      </a:accent1>
      <a:accent2>
        <a:srgbClr val="00AEEF"/>
      </a:accent2>
      <a:accent3>
        <a:srgbClr val="910091"/>
      </a:accent3>
      <a:accent4>
        <a:srgbClr val="00A600"/>
      </a:accent4>
      <a:accent5>
        <a:srgbClr val="FF0000"/>
      </a:accent5>
      <a:accent6>
        <a:srgbClr val="0071BC"/>
      </a:accent6>
      <a:hlink>
        <a:srgbClr val="0000A6"/>
      </a:hlink>
      <a:folHlink>
        <a:srgbClr val="0071BC"/>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dirty="0" err="1" smtClean="0">
            <a:gradFill>
              <a:gsLst>
                <a:gs pos="417">
                  <a:srgbClr val="000000"/>
                </a:gs>
                <a:gs pos="100000">
                  <a:srgbClr val="000000"/>
                </a:gs>
              </a:gsLst>
              <a:lin ang="5400000" scaled="0"/>
            </a:gradFill>
          </a:defRPr>
        </a:defPPr>
      </a:lst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MS1444_Windows Azure Template 16x9_r08b</Template>
  <TotalTime>282</TotalTime>
  <Words>1180</Words>
  <Application>Microsoft Office PowerPoint</Application>
  <PresentationFormat>Custom</PresentationFormat>
  <Paragraphs>203</Paragraphs>
  <Slides>13</Slides>
  <Notes>11</Notes>
  <HiddenSlides>0</HiddenSlides>
  <MMClips>0</MMClips>
  <ScaleCrop>false</ScaleCrop>
  <HeadingPairs>
    <vt:vector size="6" baseType="variant">
      <vt:variant>
        <vt:lpstr>Theme</vt:lpstr>
      </vt:variant>
      <vt:variant>
        <vt:i4>2</vt:i4>
      </vt:variant>
      <vt:variant>
        <vt:lpstr>Embedded OLE Servers</vt:lpstr>
      </vt:variant>
      <vt:variant>
        <vt:i4>1</vt:i4>
      </vt:variant>
      <vt:variant>
        <vt:lpstr>Slide Titles</vt:lpstr>
      </vt:variant>
      <vt:variant>
        <vt:i4>13</vt:i4>
      </vt:variant>
    </vt:vector>
  </HeadingPairs>
  <TitlesOfParts>
    <vt:vector size="16" baseType="lpstr">
      <vt:lpstr>MS1444_Windows Azure Template 16x9_r08b</vt:lpstr>
      <vt:lpstr>White with Consolas font for code slides</vt:lpstr>
      <vt:lpstr>think-cell Slide</vt:lpstr>
      <vt:lpstr>Introduction to Windows Azure Marketplace for Data</vt:lpstr>
      <vt:lpstr>PowerPoint Presentation</vt:lpstr>
      <vt:lpstr>PowerPoint Presentation</vt:lpstr>
      <vt:lpstr>Windows Azure Marketplace for Data</vt:lpstr>
      <vt:lpstr>PowerPoint Presentation</vt:lpstr>
      <vt:lpstr>Marketplace</vt:lpstr>
      <vt:lpstr>Architecture</vt:lpstr>
      <vt:lpstr>OData</vt:lpstr>
      <vt:lpstr>Consuming a Marketplace Data Service</vt:lpstr>
      <vt:lpstr>Developing Apps</vt:lpstr>
      <vt:lpstr>Windows Azure Marketplace Pricing Models</vt:lpstr>
      <vt:lpstr>Publishing Data in Windows Azure Marketplace for Data</vt:lpstr>
      <vt:lpstr>PowerPoint Presentation</vt:lpstr>
    </vt:vector>
  </TitlesOfParts>
  <Manager>&lt;Content Manager Name Here&gt;</Manager>
  <Company>Grizli777</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&lt;Event Name Here&gt;</dc:subject>
  <dc:creator>Artitudes Design</dc:creator>
  <dc:description>Template: Greg Flowers, Artitudes Design
Formatting:
Event Date:
Event Location:
Audience Type:</dc:description>
  <cp:lastModifiedBy>Greg</cp:lastModifiedBy>
  <cp:revision>50</cp:revision>
  <dcterms:created xsi:type="dcterms:W3CDTF">2011-12-07T03:47:39Z</dcterms:created>
  <dcterms:modified xsi:type="dcterms:W3CDTF">2011-12-09T18:25:37Z</dcterms:modified>
</cp:coreProperties>
</file>